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1" r:id="rId2"/>
    <p:sldId id="265" r:id="rId3"/>
    <p:sldId id="264"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03C"/>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66"/>
      </p:cViewPr>
      <p:guideLst>
        <p:guide orient="horz" pos="2024"/>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6"/>
          </a:xfrm>
          <a:prstGeom prst="rect">
            <a:avLst/>
          </a:prstGeom>
        </p:spPr>
        <p:txBody>
          <a:bodyPr vert="horz" lIns="91440" tIns="45720" rIns="91440" bIns="45720" rtlCol="0"/>
          <a:lstStyle>
            <a:lvl1pPr algn="r">
              <a:defRPr sz="1200"/>
            </a:lvl1pPr>
          </a:lstStyle>
          <a:p>
            <a:fld id="{5C63D8D1-5EE2-4EDF-B666-70C383E665EC}" type="datetimeFigureOut">
              <a:rPr kumimoji="1" lang="ja-JP" altLang="en-US" smtClean="0"/>
              <a:pPr/>
              <a:t>2020/4/22</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6"/>
          </a:xfrm>
          <a:prstGeom prst="rect">
            <a:avLst/>
          </a:prstGeom>
        </p:spPr>
        <p:txBody>
          <a:bodyPr vert="horz" lIns="91440" tIns="45720" rIns="91440" bIns="45720" rtlCol="0" anchor="b"/>
          <a:lstStyle>
            <a:lvl1pPr algn="r">
              <a:defRPr sz="1200"/>
            </a:lvl1pPr>
          </a:lstStyle>
          <a:p>
            <a:fld id="{7608985D-2C4B-42C6-ADA3-B759B1FA33A7}" type="slidenum">
              <a:rPr kumimoji="1" lang="ja-JP" altLang="en-US" smtClean="0"/>
              <a:pPr/>
              <a:t>‹#›</a:t>
            </a:fld>
            <a:endParaRPr kumimoji="1" lang="ja-JP" altLang="en-US"/>
          </a:p>
        </p:txBody>
      </p:sp>
    </p:spTree>
    <p:extLst>
      <p:ext uri="{BB962C8B-B14F-4D97-AF65-F5344CB8AC3E}">
        <p14:creationId xmlns:p14="http://schemas.microsoft.com/office/powerpoint/2010/main" val="1360277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08985D-2C4B-42C6-ADA3-B759B1FA33A7}" type="slidenum">
              <a:rPr kumimoji="1" lang="ja-JP" altLang="en-US" smtClean="0"/>
              <a:pPr/>
              <a:t>1</a:t>
            </a:fld>
            <a:endParaRPr kumimoji="1" lang="ja-JP" altLang="en-US"/>
          </a:p>
        </p:txBody>
      </p:sp>
    </p:spTree>
    <p:extLst>
      <p:ext uri="{BB962C8B-B14F-4D97-AF65-F5344CB8AC3E}">
        <p14:creationId xmlns:p14="http://schemas.microsoft.com/office/powerpoint/2010/main" val="4157219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08985D-2C4B-42C6-ADA3-B759B1FA33A7}" type="slidenum">
              <a:rPr kumimoji="1" lang="ja-JP" altLang="en-US" smtClean="0"/>
              <a:pPr/>
              <a:t>2</a:t>
            </a:fld>
            <a:endParaRPr kumimoji="1" lang="ja-JP" altLang="en-US"/>
          </a:p>
        </p:txBody>
      </p:sp>
    </p:spTree>
    <p:extLst>
      <p:ext uri="{BB962C8B-B14F-4D97-AF65-F5344CB8AC3E}">
        <p14:creationId xmlns:p14="http://schemas.microsoft.com/office/powerpoint/2010/main" val="2162323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08985D-2C4B-42C6-ADA3-B759B1FA33A7}" type="slidenum">
              <a:rPr kumimoji="1" lang="ja-JP" altLang="en-US" smtClean="0"/>
              <a:pPr/>
              <a:t>3</a:t>
            </a:fld>
            <a:endParaRPr kumimoji="1" lang="ja-JP" altLang="en-US"/>
          </a:p>
        </p:txBody>
      </p:sp>
    </p:spTree>
    <p:extLst>
      <p:ext uri="{BB962C8B-B14F-4D97-AF65-F5344CB8AC3E}">
        <p14:creationId xmlns:p14="http://schemas.microsoft.com/office/powerpoint/2010/main" val="419546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909272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30172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54912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378195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1351899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186024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21559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83974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263802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1321316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6678B2-9885-4307-8847-4F2C6F1B17D7}" type="datetimeFigureOut">
              <a:rPr kumimoji="1" lang="ja-JP" altLang="en-US" smtClean="0"/>
              <a:pPr/>
              <a:t>2020/4/22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243378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678B2-9885-4307-8847-4F2C6F1B17D7}" type="datetimeFigureOut">
              <a:rPr kumimoji="1" lang="ja-JP" altLang="en-US" smtClean="0"/>
              <a:pPr/>
              <a:t>2020/4/22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98C5B-B2AD-4FE0-B5FD-732E8F01CF71}" type="slidenum">
              <a:rPr kumimoji="1" lang="ja-JP" altLang="en-US" smtClean="0"/>
              <a:pPr/>
              <a:t>‹#›</a:t>
            </a:fld>
            <a:endParaRPr kumimoji="1" lang="ja-JP" altLang="en-US"/>
          </a:p>
        </p:txBody>
      </p:sp>
    </p:spTree>
    <p:extLst>
      <p:ext uri="{BB962C8B-B14F-4D97-AF65-F5344CB8AC3E}">
        <p14:creationId xmlns:p14="http://schemas.microsoft.com/office/powerpoint/2010/main" val="1178341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右矢印 34"/>
          <p:cNvSpPr/>
          <p:nvPr/>
        </p:nvSpPr>
        <p:spPr>
          <a:xfrm>
            <a:off x="3483726" y="5983155"/>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3474723" y="5438970"/>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3488664" y="4917044"/>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2727974" y="4040911"/>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2746943" y="3425656"/>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5347931" y="4064518"/>
            <a:ext cx="765848" cy="468053"/>
          </a:xfrm>
          <a:prstGeom prs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61615" y="213561"/>
            <a:ext cx="8597401" cy="551143"/>
          </a:xfrm>
          <a:prstGeom prst="roundRect">
            <a:avLst>
              <a:gd name="adj" fmla="val 10254"/>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22" name="正方形/長方形 21"/>
          <p:cNvSpPr/>
          <p:nvPr/>
        </p:nvSpPr>
        <p:spPr>
          <a:xfrm>
            <a:off x="261615" y="1689136"/>
            <a:ext cx="576006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１）学校登校日に、台風接近に伴い学校が休校になった場合</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665340" y="938818"/>
            <a:ext cx="81279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台風接近に伴い、暴風・大雨警報や暴風・大雨特別警報が発令された時の対応について、保護者の皆様にお知らせいたします。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児童の安全を考慮した上での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案内</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ですので、ご理解・ご協力をお願い致します。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224924" y="2037135"/>
            <a:ext cx="8568373" cy="0"/>
          </a:xfrm>
          <a:prstGeom prst="line">
            <a:avLst/>
          </a:prstGeom>
          <a:ln w="53975" cmpd="thickThi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746629" y="285313"/>
            <a:ext cx="7848872"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沖縄市</a:t>
            </a:r>
            <a:r>
              <a:rPr lang="ja-JP" altLang="en-US"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あげだ</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児童館における台風時の対応について</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684511" y="2163284"/>
            <a:ext cx="5036518" cy="288971"/>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224923" y="3017399"/>
            <a:ext cx="8568373" cy="0"/>
          </a:xfrm>
          <a:prstGeom prst="line">
            <a:avLst/>
          </a:prstGeom>
          <a:ln w="53975"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52099" y="2639241"/>
            <a:ext cx="576006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）学校の授業の休業日の対応について</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467543" y="3038537"/>
            <a:ext cx="576006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暴雨警報が発令されたとき</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746629" y="3398577"/>
            <a:ext cx="2376264" cy="521926"/>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開館前に</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暴風警報が発令</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746629" y="4028515"/>
            <a:ext cx="2376264" cy="504056"/>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開館中</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に暴風警報が発令</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3991172" y="3425092"/>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臨時休館</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991172" y="4048773"/>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閉館</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6158121" y="3958059"/>
            <a:ext cx="2727357" cy="758716"/>
          </a:xfrm>
          <a:prstGeom prst="rect">
            <a:avLst/>
          </a:prstGeom>
          <a:solidFill>
            <a:schemeClr val="bg1"/>
          </a:solidFill>
          <a:ln w="22225" cmpd="dbl">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閉館となる為、帰宅指導もしくは必要</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に応じ保護者</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の方は速やかに</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迎えをお願</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いします。</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653430" y="2167951"/>
            <a:ext cx="5077425" cy="369332"/>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臨時休館　＝　学校</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の下校・休校に合わせます</a:t>
            </a:r>
            <a:endParaRPr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522713" y="4589261"/>
            <a:ext cx="8413209" cy="396274"/>
          </a:xfrm>
          <a:prstGeom prst="rect">
            <a:avLst/>
          </a:prstGeom>
        </p:spPr>
      </p:pic>
      <p:sp>
        <p:nvSpPr>
          <p:cNvPr id="30" name="正方形/長方形 29"/>
          <p:cNvSpPr/>
          <p:nvPr/>
        </p:nvSpPr>
        <p:spPr>
          <a:xfrm>
            <a:off x="1421764" y="4855752"/>
            <a:ext cx="2376264" cy="521926"/>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午前９時までに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1421764" y="5377678"/>
            <a:ext cx="2376264" cy="521926"/>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午前９時～正午（１２時）までに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421764" y="5914443"/>
            <a:ext cx="2376264" cy="521926"/>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正午（１２時）以降に</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4697610" y="4829254"/>
            <a:ext cx="2088231" cy="525227"/>
          </a:xfrm>
          <a:prstGeom prst="rect">
            <a:avLst/>
          </a:prstGeom>
          <a:solidFill>
            <a:schemeClr val="bg1"/>
          </a:solidFill>
          <a:ln w="22225" cmpd="dbl">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通常</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（午前１０時）開館</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4686739" y="5476142"/>
            <a:ext cx="2088231" cy="462949"/>
          </a:xfrm>
          <a:prstGeom prst="rect">
            <a:avLst/>
          </a:prstGeom>
          <a:solidFill>
            <a:schemeClr val="bg1"/>
          </a:solidFill>
          <a:ln w="22225" cmpd="dbl">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暴風警報解除</a:t>
            </a:r>
            <a:r>
              <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時間後に開館</a:t>
            </a:r>
            <a:endParaRPr kumimoji="1"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4689354" y="6022803"/>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臨時休館</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483664" y="6534630"/>
            <a:ext cx="456948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「特別警報」についても、この取扱と同じ</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6227604" y="6030136"/>
            <a:ext cx="2708318" cy="7112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6186071" y="5952159"/>
            <a:ext cx="2834494" cy="927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沖縄市</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児童館</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利用について</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○開館時間：午前１０時～午後６時</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○問合せ先：沖縄市</a:t>
            </a:r>
            <a:r>
              <a:rPr kumimoji="1" lang="ja-JP" altLang="en-US" sz="10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あげだ</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児童館</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934</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4643</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884679" y="4855752"/>
            <a:ext cx="532717" cy="1580617"/>
          </a:xfrm>
          <a:prstGeom prst="rect">
            <a:avLst/>
          </a:prstGeom>
          <a:solidFill>
            <a:schemeClr val="accent5">
              <a:lumMod val="60000"/>
              <a:lumOff val="40000"/>
            </a:schemeClr>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108000" rIns="36000" rtlCol="0" anchor="t" anchorCtr="1"/>
          <a:lstStyle/>
          <a:p>
            <a:pPr algn="ct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暴風警報の解除時刻</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3817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247335" y="167165"/>
            <a:ext cx="8597401" cy="1330153"/>
            <a:chOff x="261615" y="658687"/>
            <a:chExt cx="8597401" cy="1330153"/>
          </a:xfrm>
        </p:grpSpPr>
        <p:sp>
          <p:nvSpPr>
            <p:cNvPr id="28" name="角丸四角形 27"/>
            <p:cNvSpPr/>
            <p:nvPr/>
          </p:nvSpPr>
          <p:spPr>
            <a:xfrm>
              <a:off x="261615" y="658687"/>
              <a:ext cx="8597401" cy="586359"/>
            </a:xfrm>
            <a:prstGeom prst="roundRect">
              <a:avLst>
                <a:gd name="adj" fmla="val 10254"/>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24" name="正方形/長方形 23"/>
            <p:cNvSpPr/>
            <p:nvPr/>
          </p:nvSpPr>
          <p:spPr>
            <a:xfrm>
              <a:off x="467544" y="1340768"/>
              <a:ext cx="81279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台風接近に伴い、暴風・大雨警報や暴風・大雨特別警報が発令された時の対応について、保護者の皆様にお知らせいたします。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児童の安全を考慮した上で</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の利用案内ですので</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、ご理解・ご協力をお願い致します。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746629" y="744980"/>
              <a:ext cx="7848872"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沖縄市</a:t>
              </a:r>
              <a:r>
                <a:rPr lang="ja-JP" altLang="en-US"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あげだ</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児童館放課後児童クラブにおける台風時の対応について</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6" name="グループ化 5"/>
          <p:cNvGrpSpPr/>
          <p:nvPr/>
        </p:nvGrpSpPr>
        <p:grpSpPr>
          <a:xfrm>
            <a:off x="282215" y="1507683"/>
            <a:ext cx="8568373" cy="903443"/>
            <a:chOff x="279802" y="1605965"/>
            <a:chExt cx="8568373" cy="989349"/>
          </a:xfrm>
        </p:grpSpPr>
        <p:sp>
          <p:nvSpPr>
            <p:cNvPr id="22" name="正方形/長方形 21"/>
            <p:cNvSpPr/>
            <p:nvPr/>
          </p:nvSpPr>
          <p:spPr>
            <a:xfrm>
              <a:off x="339815" y="1605965"/>
              <a:ext cx="5760061" cy="408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台風接近に伴い学校が休校になった場合</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279802" y="2072034"/>
              <a:ext cx="8568373" cy="0"/>
            </a:xfrm>
            <a:prstGeom prst="line">
              <a:avLst/>
            </a:prstGeom>
            <a:ln w="53975" cmpd="thickThi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817677" y="2154285"/>
              <a:ext cx="5094226" cy="441029"/>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3" name="正方形/長方形 22"/>
          <p:cNvSpPr/>
          <p:nvPr/>
        </p:nvSpPr>
        <p:spPr>
          <a:xfrm>
            <a:off x="6228185" y="6300967"/>
            <a:ext cx="2376263"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310459" y="2422236"/>
            <a:ext cx="8568373" cy="1751195"/>
            <a:chOff x="273739" y="2726086"/>
            <a:chExt cx="8568373" cy="1198150"/>
          </a:xfrm>
        </p:grpSpPr>
        <p:cxnSp>
          <p:nvCxnSpPr>
            <p:cNvPr id="11" name="直線コネクタ 10"/>
            <p:cNvCxnSpPr/>
            <p:nvPr/>
          </p:nvCxnSpPr>
          <p:spPr>
            <a:xfrm>
              <a:off x="273739" y="2993526"/>
              <a:ext cx="8568373" cy="0"/>
            </a:xfrm>
            <a:prstGeom prst="line">
              <a:avLst/>
            </a:prstGeom>
            <a:ln w="53975"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81425" y="2726086"/>
              <a:ext cx="647582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学校登校日に、台風接近に伴う早目の下校にな</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った</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774974" y="3101047"/>
              <a:ext cx="7086954" cy="823189"/>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児童クラブ担当が学校（近隣のみ）へ迎え、児童クラブにて受け入れます。</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「暴風警報が発令され、かつ路線バスが運行停止の場合」は、保護者の方は速やかに児童のお迎えをお願いします。</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暴風警報が発令</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されているが、路線バスが運行している場合は</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、通常</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開所</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6" name="グループ化 25"/>
          <p:cNvGrpSpPr/>
          <p:nvPr/>
        </p:nvGrpSpPr>
        <p:grpSpPr>
          <a:xfrm>
            <a:off x="247335" y="4208391"/>
            <a:ext cx="8568373" cy="2125354"/>
            <a:chOff x="251520" y="260648"/>
            <a:chExt cx="8568373" cy="2125354"/>
          </a:xfrm>
        </p:grpSpPr>
        <p:cxnSp>
          <p:nvCxnSpPr>
            <p:cNvPr id="30" name="直線コネクタ 29"/>
            <p:cNvCxnSpPr/>
            <p:nvPr/>
          </p:nvCxnSpPr>
          <p:spPr>
            <a:xfrm>
              <a:off x="251520" y="620688"/>
              <a:ext cx="8568373" cy="0"/>
            </a:xfrm>
            <a:prstGeom prst="line">
              <a:avLst/>
            </a:prstGeom>
            <a:ln w="53975" cmpd="thickThi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255835" y="260648"/>
              <a:ext cx="647582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学校休業日（土曜日・運動会等の代休、長期休み）の対応について</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2" name="グループ化 31"/>
            <p:cNvGrpSpPr/>
            <p:nvPr/>
          </p:nvGrpSpPr>
          <p:grpSpPr>
            <a:xfrm>
              <a:off x="467544" y="656572"/>
              <a:ext cx="8167373" cy="1729430"/>
              <a:chOff x="467254" y="963929"/>
              <a:chExt cx="8167373" cy="1729430"/>
            </a:xfrm>
          </p:grpSpPr>
          <p:sp>
            <p:nvSpPr>
              <p:cNvPr id="33" name="右矢印 32"/>
              <p:cNvSpPr/>
              <p:nvPr/>
            </p:nvSpPr>
            <p:spPr>
              <a:xfrm>
                <a:off x="2746654" y="2044048"/>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2746654" y="1394736"/>
                <a:ext cx="1201260"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右矢印 34"/>
              <p:cNvSpPr/>
              <p:nvPr/>
            </p:nvSpPr>
            <p:spPr>
              <a:xfrm>
                <a:off x="5102006" y="2085180"/>
                <a:ext cx="765848" cy="468053"/>
              </a:xfrm>
              <a:prstGeom prs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67254" y="963929"/>
                <a:ext cx="576006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（１）暴雨警報が発令されたとき</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815589" y="1323969"/>
                <a:ext cx="2376264" cy="609588"/>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開館前</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までに</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暴風警報が発令中、かつ路線バスが運行停止の場合</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816658" y="2044048"/>
                <a:ext cx="2376264" cy="649311"/>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開館中に</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暴風警報が発令され、かつ路線バスが運行停止の場合</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947914" y="1333921"/>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臨時休所</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947914" y="2054178"/>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閉所</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5907270" y="2085180"/>
                <a:ext cx="2727357" cy="513148"/>
              </a:xfrm>
              <a:prstGeom prst="rect">
                <a:avLst/>
              </a:prstGeom>
              <a:solidFill>
                <a:schemeClr val="bg1"/>
              </a:solidFill>
              <a:ln w="22225" cmpd="dbl">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閉館となる為、保護者の方は速やかに児童のお迎えをお願いします。</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43" name="正方形/長方形 42"/>
          <p:cNvSpPr/>
          <p:nvPr/>
        </p:nvSpPr>
        <p:spPr>
          <a:xfrm>
            <a:off x="836891" y="2080873"/>
            <a:ext cx="5077425" cy="369332"/>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臨時休所　＝　学校</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の下校・休校に合わせます</a:t>
            </a:r>
            <a:endParaRPr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90910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右矢印 21"/>
          <p:cNvSpPr/>
          <p:nvPr/>
        </p:nvSpPr>
        <p:spPr>
          <a:xfrm>
            <a:off x="3819169" y="2654452"/>
            <a:ext cx="795889" cy="468053"/>
          </a:xfrm>
          <a:prstGeom prs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3518172" y="3541801"/>
            <a:ext cx="1056954" cy="468053"/>
          </a:xfrm>
          <a:prstGeom prst="rightArrow">
            <a:avLst/>
          </a:prstGeom>
          <a:solidFill>
            <a:srgbClr val="F6903C"/>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3720099" y="1065049"/>
            <a:ext cx="855027" cy="468053"/>
          </a:xfrm>
          <a:prstGeom prs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a:off x="3791305" y="1807274"/>
            <a:ext cx="795889" cy="468053"/>
          </a:xfrm>
          <a:prstGeom prs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645252" y="3332375"/>
            <a:ext cx="2206668" cy="948884"/>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午後２時</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以後</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解除または、路線バスの運行再開の場合</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633431" y="1565259"/>
            <a:ext cx="2206668" cy="881205"/>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７時半</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午前</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時までに</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暴風警報が解除または、路線バスの運行再開の場合</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642872" y="920488"/>
            <a:ext cx="2197227" cy="646197"/>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a:t>
            </a:r>
            <a:r>
              <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時半までに</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暴風警報が解除または、路線バスの運行再開の場合</a:t>
            </a:r>
            <a:endPar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4591196" y="898748"/>
            <a:ext cx="2573092" cy="634354"/>
          </a:xfrm>
          <a:prstGeom prst="rect">
            <a:avLst/>
          </a:prstGeom>
          <a:no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午前８時３０分より開所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（弁当持参で来所）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1096601" y="920488"/>
            <a:ext cx="543893" cy="3360771"/>
          </a:xfrm>
          <a:prstGeom prst="rect">
            <a:avLst/>
          </a:prstGeom>
          <a:solidFill>
            <a:schemeClr val="accent5">
              <a:lumMod val="60000"/>
              <a:lumOff val="40000"/>
            </a:schemeClr>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108000" rIns="36000" rtlCol="0" anchor="t" anchorCtr="1"/>
          <a:lstStyle/>
          <a:p>
            <a:pPr algn="ct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暴風警報の解除時刻 または 路線バス再開時刻</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67289" y="4718496"/>
            <a:ext cx="636968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「特別警報」についても、この取扱と同じ</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4602024" y="3591952"/>
            <a:ext cx="1368152" cy="483798"/>
          </a:xfrm>
          <a:prstGeom prst="rect">
            <a:avLst/>
          </a:prstGeom>
          <a:solidFill>
            <a:schemeClr val="accent6">
              <a:lumMod val="60000"/>
              <a:lumOff val="40000"/>
            </a:schemeClr>
          </a:solidFill>
          <a:ln w="158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臨時休所</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4602024" y="1664365"/>
            <a:ext cx="2562264" cy="610962"/>
          </a:xfrm>
          <a:prstGeom prst="rect">
            <a:avLst/>
          </a:prstGeom>
          <a:no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暴風警報解除</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時間後より開所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（弁当持参で来所）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467289" y="350578"/>
            <a:ext cx="864095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（２）警報が解除されたとき　</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暴風警報の解除とバスの運行開始のいずれか早い時刻を基準とします。</a:t>
            </a: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747396" y="5498276"/>
            <a:ext cx="5823159" cy="9376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820865" y="5485555"/>
            <a:ext cx="5832647" cy="1005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沖縄市放課後児童クラブ利用について</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○開所時間：午前８時３０分～午後６時３０</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○問合せ先：沖縄市</a:t>
            </a:r>
            <a:r>
              <a:rPr kumimoji="1"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あげだ</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児童館 放課後児童クラブ　</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934</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4643</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1645252" y="2441977"/>
            <a:ext cx="2194847" cy="881205"/>
          </a:xfrm>
          <a:prstGeom prst="rect">
            <a:avLst/>
          </a:prstGeom>
          <a:solidFill>
            <a:schemeClr val="bg1"/>
          </a:solid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36000" rtlCol="0" anchor="ctr"/>
          <a:lstStyle/>
          <a:p>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午前</a:t>
            </a:r>
            <a:r>
              <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午後２時までに</a:t>
            </a:r>
            <a:endParaRPr kumimoji="1"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暴風警報が解除または、路線バスの運行再開の場合</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4614802" y="2542754"/>
            <a:ext cx="2549486" cy="610962"/>
          </a:xfrm>
          <a:prstGeom prst="rect">
            <a:avLst/>
          </a:prstGeom>
          <a:noFill/>
          <a:ln w="158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暴風警報解除</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時間後より開所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（昼食は家庭で済ませて来所）</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85951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371</Words>
  <Application>Microsoft Office PowerPoint</Application>
  <PresentationFormat>画面に合わせる (4:3)</PresentationFormat>
  <Paragraphs>77</Paragraphs>
  <Slides>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比嘉　愛子</dc:creator>
  <cp:lastModifiedBy>あげだ児童館　共用</cp:lastModifiedBy>
  <cp:revision>102</cp:revision>
  <cp:lastPrinted>2020-04-22T03:09:21Z</cp:lastPrinted>
  <dcterms:created xsi:type="dcterms:W3CDTF">2015-07-23T04:07:22Z</dcterms:created>
  <dcterms:modified xsi:type="dcterms:W3CDTF">2020-04-22T03:50:45Z</dcterms:modified>
</cp:coreProperties>
</file>