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handoutMasterIdLst>
    <p:handoutMasterId r:id="rId4"/>
  </p:handoutMasterIdLst>
  <p:sldIdLst>
    <p:sldId id="259" r:id="rId2"/>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48235"/>
    <a:srgbClr val="F25600"/>
    <a:srgbClr val="C5E0B4"/>
    <a:srgbClr val="FF7021"/>
    <a:srgbClr val="FF9D67"/>
    <a:srgbClr val="E6E6E6"/>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866" autoAdjust="0"/>
    <p:restoredTop sz="94632" autoAdjust="0"/>
  </p:normalViewPr>
  <p:slideViewPr>
    <p:cSldViewPr snapToGrid="0">
      <p:cViewPr varScale="1">
        <p:scale>
          <a:sx n="48" d="100"/>
          <a:sy n="48" d="100"/>
        </p:scale>
        <p:origin x="2814" y="5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040FEF0E-38D2-4217-B439-4374B6E7651D}"/>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r>
              <a:rPr kumimoji="1" lang="ja-JP" altLang="en-US"/>
              <a:t>沖縄市</a:t>
            </a:r>
          </a:p>
        </p:txBody>
      </p:sp>
      <p:sp>
        <p:nvSpPr>
          <p:cNvPr id="3" name="日付プレースホルダー 2">
            <a:extLst>
              <a:ext uri="{FF2B5EF4-FFF2-40B4-BE49-F238E27FC236}">
                <a16:creationId xmlns:a16="http://schemas.microsoft.com/office/drawing/2014/main" id="{EF2EBCCB-62CF-4919-912F-5057A5719739}"/>
              </a:ext>
            </a:extLst>
          </p:cNvPr>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61340844-474C-403D-B6FB-28E661539E2B}" type="datetimeFigureOut">
              <a:rPr kumimoji="1" lang="ja-JP" altLang="en-US" smtClean="0"/>
              <a:t>2025/5/28</a:t>
            </a:fld>
            <a:endParaRPr kumimoji="1" lang="ja-JP" altLang="en-US"/>
          </a:p>
        </p:txBody>
      </p:sp>
      <p:sp>
        <p:nvSpPr>
          <p:cNvPr id="4" name="フッター プレースホルダー 3">
            <a:extLst>
              <a:ext uri="{FF2B5EF4-FFF2-40B4-BE49-F238E27FC236}">
                <a16:creationId xmlns:a16="http://schemas.microsoft.com/office/drawing/2014/main" id="{0A10C1B4-DA8B-42A7-9B6C-AFDB38B3E21F}"/>
              </a:ext>
            </a:extLst>
          </p:cNvPr>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8CCFC077-13F6-479E-B655-2DB9CEF93B5F}"/>
              </a:ext>
            </a:extLst>
          </p:cNvPr>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4C6CBF71-4B4B-49ED-BC91-415991ADBA69}" type="slidenum">
              <a:rPr kumimoji="1" lang="ja-JP" altLang="en-US" smtClean="0"/>
              <a:t>‹#›</a:t>
            </a:fld>
            <a:endParaRPr kumimoji="1" lang="ja-JP" altLang="en-US"/>
          </a:p>
        </p:txBody>
      </p:sp>
    </p:spTree>
    <p:extLst>
      <p:ext uri="{BB962C8B-B14F-4D97-AF65-F5344CB8AC3E}">
        <p14:creationId xmlns:p14="http://schemas.microsoft.com/office/powerpoint/2010/main" val="2807163762"/>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5659" cy="498056"/>
          </a:xfrm>
          <a:prstGeom prst="rect">
            <a:avLst/>
          </a:prstGeom>
        </p:spPr>
        <p:txBody>
          <a:bodyPr vert="horz" lIns="91312" tIns="45656" rIns="91312" bIns="45656" rtlCol="0"/>
          <a:lstStyle>
            <a:lvl1pPr algn="l">
              <a:defRPr sz="1200"/>
            </a:lvl1pPr>
          </a:lstStyle>
          <a:p>
            <a:r>
              <a:rPr kumimoji="1" lang="ja-JP" altLang="en-US"/>
              <a:t>沖縄市</a:t>
            </a:r>
          </a:p>
        </p:txBody>
      </p:sp>
      <p:sp>
        <p:nvSpPr>
          <p:cNvPr id="3" name="日付プレースホルダー 2"/>
          <p:cNvSpPr>
            <a:spLocks noGrp="1"/>
          </p:cNvSpPr>
          <p:nvPr>
            <p:ph type="dt" idx="1"/>
          </p:nvPr>
        </p:nvSpPr>
        <p:spPr>
          <a:xfrm>
            <a:off x="3850443" y="0"/>
            <a:ext cx="2945659" cy="498056"/>
          </a:xfrm>
          <a:prstGeom prst="rect">
            <a:avLst/>
          </a:prstGeom>
        </p:spPr>
        <p:txBody>
          <a:bodyPr vert="horz" lIns="91312" tIns="45656" rIns="91312" bIns="45656" rtlCol="0"/>
          <a:lstStyle>
            <a:lvl1pPr algn="r">
              <a:defRPr sz="1200"/>
            </a:lvl1pPr>
          </a:lstStyle>
          <a:p>
            <a:fld id="{BE74523B-3AED-45AC-98FC-B35470FB3693}" type="datetimeFigureOut">
              <a:rPr kumimoji="1" lang="ja-JP" altLang="en-US" smtClean="0"/>
              <a:t>2025/5/28</a:t>
            </a:fld>
            <a:endParaRPr kumimoji="1" lang="ja-JP" altLang="en-US"/>
          </a:p>
        </p:txBody>
      </p:sp>
      <p:sp>
        <p:nvSpPr>
          <p:cNvPr id="4" name="スライド イメージ プレースホルダー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312" tIns="45656" rIns="91312" bIns="45656" rtlCol="0" anchor="ctr"/>
          <a:lstStyle/>
          <a:p>
            <a:endParaRPr lang="ja-JP" altLang="en-US"/>
          </a:p>
        </p:txBody>
      </p:sp>
      <p:sp>
        <p:nvSpPr>
          <p:cNvPr id="5" name="ノート プレースホルダー 4"/>
          <p:cNvSpPr>
            <a:spLocks noGrp="1"/>
          </p:cNvSpPr>
          <p:nvPr>
            <p:ph type="body" sz="quarter" idx="3"/>
          </p:nvPr>
        </p:nvSpPr>
        <p:spPr>
          <a:xfrm>
            <a:off x="679768" y="4777195"/>
            <a:ext cx="5438140" cy="3908613"/>
          </a:xfrm>
          <a:prstGeom prst="rect">
            <a:avLst/>
          </a:prstGeom>
        </p:spPr>
        <p:txBody>
          <a:bodyPr vert="horz" lIns="91312" tIns="45656" rIns="91312" bIns="4565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28584"/>
            <a:ext cx="2945659" cy="498055"/>
          </a:xfrm>
          <a:prstGeom prst="rect">
            <a:avLst/>
          </a:prstGeom>
        </p:spPr>
        <p:txBody>
          <a:bodyPr vert="horz" lIns="91312" tIns="45656" rIns="91312" bIns="4565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312" tIns="45656" rIns="91312" bIns="45656" rtlCol="0" anchor="b"/>
          <a:lstStyle>
            <a:lvl1pPr algn="r">
              <a:defRPr sz="1200"/>
            </a:lvl1pPr>
          </a:lstStyle>
          <a:p>
            <a:fld id="{FB181D1D-B67A-4D1B-AAB4-7D3D5CC654AC}" type="slidenum">
              <a:rPr kumimoji="1" lang="ja-JP" altLang="en-US" smtClean="0"/>
              <a:t>‹#›</a:t>
            </a:fld>
            <a:endParaRPr kumimoji="1" lang="ja-JP" altLang="en-US"/>
          </a:p>
        </p:txBody>
      </p:sp>
    </p:spTree>
    <p:extLst>
      <p:ext uri="{BB962C8B-B14F-4D97-AF65-F5344CB8AC3E}">
        <p14:creationId xmlns:p14="http://schemas.microsoft.com/office/powerpoint/2010/main" val="94137576"/>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令和４年６月１日以降</a:t>
            </a:r>
          </a:p>
        </p:txBody>
      </p:sp>
      <p:sp>
        <p:nvSpPr>
          <p:cNvPr id="5" name="ヘッダー プレースホルダー 4">
            <a:extLst>
              <a:ext uri="{FF2B5EF4-FFF2-40B4-BE49-F238E27FC236}">
                <a16:creationId xmlns:a16="http://schemas.microsoft.com/office/drawing/2014/main" id="{01568A48-626C-4579-9A71-0F1359B5FD53}"/>
              </a:ext>
            </a:extLst>
          </p:cNvPr>
          <p:cNvSpPr>
            <a:spLocks noGrp="1"/>
          </p:cNvSpPr>
          <p:nvPr>
            <p:ph type="hdr" sz="quarter"/>
          </p:nvPr>
        </p:nvSpPr>
        <p:spPr/>
        <p:txBody>
          <a:bodyPr/>
          <a:lstStyle/>
          <a:p>
            <a:r>
              <a:rPr kumimoji="1" lang="ja-JP" altLang="en-US"/>
              <a:t>沖縄市</a:t>
            </a:r>
          </a:p>
        </p:txBody>
      </p:sp>
    </p:spTree>
    <p:extLst>
      <p:ext uri="{BB962C8B-B14F-4D97-AF65-F5344CB8AC3E}">
        <p14:creationId xmlns:p14="http://schemas.microsoft.com/office/powerpoint/2010/main" val="51430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1F62A0D-9032-4251-8A35-FC74491E27C6}" type="datetimeFigureOut">
              <a:rPr kumimoji="1" lang="ja-JP" altLang="en-US" smtClean="0"/>
              <a:t>2025/5/28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1254167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F62A0D-9032-4251-8A35-FC74491E27C6}" type="datetimeFigureOut">
              <a:rPr kumimoji="1" lang="ja-JP" altLang="en-US" smtClean="0"/>
              <a:t>2025/5/28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2004486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F62A0D-9032-4251-8A35-FC74491E27C6}" type="datetimeFigureOut">
              <a:rPr kumimoji="1" lang="ja-JP" altLang="en-US" smtClean="0"/>
              <a:t>2025/5/28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3264735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F62A0D-9032-4251-8A35-FC74491E27C6}" type="datetimeFigureOut">
              <a:rPr kumimoji="1" lang="ja-JP" altLang="en-US" smtClean="0"/>
              <a:t>2025/5/28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4209700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1F62A0D-9032-4251-8A35-FC74491E27C6}" type="datetimeFigureOut">
              <a:rPr kumimoji="1" lang="ja-JP" altLang="en-US" smtClean="0"/>
              <a:t>2025/5/28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3181683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1F62A0D-9032-4251-8A35-FC74491E27C6}" type="datetimeFigureOut">
              <a:rPr kumimoji="1" lang="ja-JP" altLang="en-US" smtClean="0"/>
              <a:t>2025/5/28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4163896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1F62A0D-9032-4251-8A35-FC74491E27C6}" type="datetimeFigureOut">
              <a:rPr kumimoji="1" lang="ja-JP" altLang="en-US" smtClean="0"/>
              <a:t>2025/5/28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4014818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1F62A0D-9032-4251-8A35-FC74491E27C6}" type="datetimeFigureOut">
              <a:rPr kumimoji="1" lang="ja-JP" altLang="en-US" smtClean="0"/>
              <a:t>2025/5/28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1676350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F62A0D-9032-4251-8A35-FC74491E27C6}" type="datetimeFigureOut">
              <a:rPr kumimoji="1" lang="ja-JP" altLang="en-US" smtClean="0"/>
              <a:t>2025/5/28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4099237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1F62A0D-9032-4251-8A35-FC74491E27C6}" type="datetimeFigureOut">
              <a:rPr kumimoji="1" lang="ja-JP" altLang="en-US" smtClean="0"/>
              <a:t>2025/5/28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3519465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1F62A0D-9032-4251-8A35-FC74491E27C6}" type="datetimeFigureOut">
              <a:rPr kumimoji="1" lang="ja-JP" altLang="en-US" smtClean="0"/>
              <a:t>2025/5/28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1438290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1F62A0D-9032-4251-8A35-FC74491E27C6}" type="datetimeFigureOut">
              <a:rPr kumimoji="1" lang="ja-JP" altLang="en-US" smtClean="0"/>
              <a:t>2025/5/28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420746357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3529" y="1204559"/>
            <a:ext cx="6823641" cy="727078"/>
          </a:xfrm>
          <a:prstGeom prst="rect">
            <a:avLst/>
          </a:prstGeom>
          <a:noFill/>
          <a:ln>
            <a:noFill/>
            <a:prstDash val="dash"/>
          </a:ln>
        </p:spPr>
        <p:txBody>
          <a:bodyPr wrap="square" tIns="72000" bIns="36000" anchor="ctr" anchorCtr="0">
            <a:noAutofit/>
          </a:bodyPr>
          <a:lstStyle/>
          <a:p>
            <a:pPr>
              <a:lnSpc>
                <a:spcPct val="110000"/>
              </a:lnSpc>
            </a:pPr>
            <a:r>
              <a:rPr kumimoji="1" lang="ja-JP" altLang="en-US" sz="1300" b="1" dirty="0">
                <a:latin typeface="+mn-ea"/>
              </a:rPr>
              <a:t>　物価高騰による負担軽減を図るため、令和６年度住民税非課税世帯に３万円を支給する給付金の案内です。なお、対象となった世帯の中に１８歳以下の児童がいる場合には、こども加算の給付を行います。</a:t>
            </a:r>
            <a:endParaRPr kumimoji="1" lang="en-US" altLang="ja-JP" sz="1300" b="1" dirty="0">
              <a:latin typeface="+mn-ea"/>
            </a:endParaRPr>
          </a:p>
          <a:p>
            <a:pPr algn="ctr">
              <a:lnSpc>
                <a:spcPct val="110000"/>
              </a:lnSpc>
            </a:pPr>
            <a:r>
              <a:rPr kumimoji="1" lang="ja-JP" altLang="en-US" sz="2000" b="1" dirty="0">
                <a:ln w="6600">
                  <a:solidFill>
                    <a:schemeClr val="accent2"/>
                  </a:solidFill>
                  <a:prstDash val="solid"/>
                </a:ln>
                <a:solidFill>
                  <a:srgbClr val="FF0000"/>
                </a:solidFill>
                <a:effectLst>
                  <a:outerShdw dist="38100" dir="2700000" algn="tl" rotWithShape="0">
                    <a:schemeClr val="accent2"/>
                  </a:outerShdw>
                </a:effectLst>
              </a:rPr>
              <a:t>給付金を受給するためには、手続きが必要です！！</a:t>
            </a:r>
            <a:endParaRPr kumimoji="1" lang="ja-JP" altLang="en-US" sz="2000" dirty="0">
              <a:solidFill>
                <a:srgbClr val="FF0000"/>
              </a:solidFill>
            </a:endParaRPr>
          </a:p>
        </p:txBody>
      </p:sp>
      <p:sp>
        <p:nvSpPr>
          <p:cNvPr id="21" name="正方形/長方形 20"/>
          <p:cNvSpPr/>
          <p:nvPr/>
        </p:nvSpPr>
        <p:spPr>
          <a:xfrm>
            <a:off x="0" y="2117296"/>
            <a:ext cx="6902673" cy="343538"/>
          </a:xfrm>
          <a:prstGeom prst="rect">
            <a:avLst/>
          </a:prstGeom>
          <a:solidFill>
            <a:schemeClr val="accent6">
              <a:lumMod val="40000"/>
              <a:lumOff val="60000"/>
            </a:schemeClr>
          </a:solidFill>
          <a:ln>
            <a:noFill/>
          </a:ln>
        </p:spPr>
        <p:style>
          <a:lnRef idx="2">
            <a:schemeClr val="accent5"/>
          </a:lnRef>
          <a:fillRef idx="1">
            <a:schemeClr val="lt1"/>
          </a:fillRef>
          <a:effectRef idx="0">
            <a:schemeClr val="accent5"/>
          </a:effectRef>
          <a:fontRef idx="minor">
            <a:schemeClr val="dk1"/>
          </a:fontRef>
        </p:style>
        <p:txBody>
          <a:bodyPr rtlCol="0" anchor="t"/>
          <a:lstStyle/>
          <a:p>
            <a:pPr algn="ctr"/>
            <a:r>
              <a:rPr kumimoji="1" lang="ja-JP" altLang="en-US" sz="2000" b="1" dirty="0">
                <a:solidFill>
                  <a:schemeClr val="tx1"/>
                </a:solidFill>
                <a:latin typeface="+mn-ea"/>
              </a:rPr>
              <a:t>対象世帯</a:t>
            </a:r>
            <a:endParaRPr kumimoji="1" lang="en-US" altLang="ja-JP" sz="2000" b="1" dirty="0">
              <a:solidFill>
                <a:schemeClr val="tx1"/>
              </a:solidFill>
              <a:latin typeface="+mn-ea"/>
            </a:endParaRPr>
          </a:p>
        </p:txBody>
      </p:sp>
      <p:sp>
        <p:nvSpPr>
          <p:cNvPr id="3" name="正方形/長方形 2"/>
          <p:cNvSpPr/>
          <p:nvPr/>
        </p:nvSpPr>
        <p:spPr>
          <a:xfrm>
            <a:off x="128147" y="7285060"/>
            <a:ext cx="2379988" cy="77137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a:lnSpc>
                <a:spcPct val="110000"/>
              </a:lnSpc>
            </a:pPr>
            <a:r>
              <a:rPr lang="ja-JP" altLang="en-US" sz="1200" b="1" dirty="0">
                <a:latin typeface="+mn-ea"/>
              </a:rPr>
              <a:t>沖縄市役所５階給付金窓口  </a:t>
            </a:r>
            <a:endParaRPr lang="en-US" altLang="ja-JP" sz="1200" b="1" dirty="0">
              <a:latin typeface="+mn-ea"/>
            </a:endParaRPr>
          </a:p>
          <a:p>
            <a:pPr>
              <a:lnSpc>
                <a:spcPct val="110000"/>
              </a:lnSpc>
            </a:pPr>
            <a:r>
              <a:rPr lang="ja-JP" altLang="en-US" sz="1200" b="1" dirty="0">
                <a:latin typeface="+mn-ea"/>
              </a:rPr>
              <a:t>または </a:t>
            </a:r>
            <a:endParaRPr lang="en-US" altLang="ja-JP" sz="1200" b="1" dirty="0">
              <a:latin typeface="+mn-ea"/>
            </a:endParaRPr>
          </a:p>
          <a:p>
            <a:pPr>
              <a:lnSpc>
                <a:spcPct val="110000"/>
              </a:lnSpc>
            </a:pPr>
            <a:r>
              <a:rPr lang="ja-JP" altLang="en-US" sz="1200" b="1" dirty="0">
                <a:latin typeface="+mn-ea"/>
              </a:rPr>
              <a:t>沖縄市公式ホームページ</a:t>
            </a:r>
            <a:endParaRPr kumimoji="1" lang="ja-JP" altLang="en-US" sz="1200" b="1" dirty="0">
              <a:solidFill>
                <a:schemeClr val="tx1"/>
              </a:solidFill>
              <a:latin typeface="+mn-ea"/>
            </a:endParaRPr>
          </a:p>
        </p:txBody>
      </p:sp>
      <p:pic>
        <p:nvPicPr>
          <p:cNvPr id="31" name="図 30">
            <a:extLst>
              <a:ext uri="{FF2B5EF4-FFF2-40B4-BE49-F238E27FC236}">
                <a16:creationId xmlns:a16="http://schemas.microsoft.com/office/drawing/2014/main" id="{383CCCDE-4419-474D-91DF-0DB0378C9C50}"/>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4410232" y="9532024"/>
            <a:ext cx="308753" cy="308335"/>
          </a:xfrm>
          <a:prstGeom prst="rect">
            <a:avLst/>
          </a:prstGeom>
        </p:spPr>
      </p:pic>
      <p:sp>
        <p:nvSpPr>
          <p:cNvPr id="35" name="正方形/長方形 34">
            <a:extLst>
              <a:ext uri="{FF2B5EF4-FFF2-40B4-BE49-F238E27FC236}">
                <a16:creationId xmlns:a16="http://schemas.microsoft.com/office/drawing/2014/main" id="{66168007-FC8D-4948-88D3-6D7E3B88A624}"/>
              </a:ext>
            </a:extLst>
          </p:cNvPr>
          <p:cNvSpPr/>
          <p:nvPr/>
        </p:nvSpPr>
        <p:spPr>
          <a:xfrm>
            <a:off x="0" y="8080198"/>
            <a:ext cx="6858002" cy="355196"/>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pPr algn="ctr"/>
            <a:r>
              <a:rPr kumimoji="1" lang="ja-JP" altLang="en-US" sz="2000" b="1" spc="200" dirty="0">
                <a:solidFill>
                  <a:schemeClr val="bg1"/>
                </a:solidFill>
                <a:latin typeface="+mn-ea"/>
              </a:rPr>
              <a:t>申請期限：令和</a:t>
            </a:r>
            <a:r>
              <a:rPr kumimoji="1" lang="ja-JP" altLang="en-US" sz="2000" b="1" spc="200" dirty="0" smtClean="0">
                <a:solidFill>
                  <a:schemeClr val="bg1"/>
                </a:solidFill>
                <a:latin typeface="+mn-ea"/>
              </a:rPr>
              <a:t>７年</a:t>
            </a:r>
            <a:r>
              <a:rPr kumimoji="1" lang="en-US" altLang="ja-JP" sz="2000" b="1" spc="200" dirty="0" smtClean="0">
                <a:solidFill>
                  <a:schemeClr val="bg1"/>
                </a:solidFill>
                <a:latin typeface="+mn-ea"/>
              </a:rPr>
              <a:t>7</a:t>
            </a:r>
            <a:r>
              <a:rPr kumimoji="1" lang="ja-JP" altLang="en-US" sz="2000" b="1" spc="200" dirty="0" smtClean="0">
                <a:solidFill>
                  <a:schemeClr val="bg1"/>
                </a:solidFill>
                <a:latin typeface="+mn-ea"/>
              </a:rPr>
              <a:t>月３</a:t>
            </a:r>
            <a:r>
              <a:rPr kumimoji="1" lang="en-US" altLang="ja-JP" sz="2000" b="1" spc="200" dirty="0" smtClean="0">
                <a:solidFill>
                  <a:schemeClr val="bg1"/>
                </a:solidFill>
                <a:latin typeface="+mn-ea"/>
              </a:rPr>
              <a:t>1</a:t>
            </a:r>
            <a:r>
              <a:rPr kumimoji="1" lang="ja-JP" altLang="en-US" sz="2000" b="1" spc="200" dirty="0" smtClean="0">
                <a:solidFill>
                  <a:schemeClr val="bg1"/>
                </a:solidFill>
                <a:latin typeface="+mn-ea"/>
              </a:rPr>
              <a:t>日（木）</a:t>
            </a:r>
            <a:r>
              <a:rPr kumimoji="1" lang="en-US" altLang="ja-JP" sz="2000" b="1" spc="200" dirty="0">
                <a:solidFill>
                  <a:schemeClr val="bg1"/>
                </a:solidFill>
                <a:latin typeface="+mn-ea"/>
              </a:rPr>
              <a:t>※</a:t>
            </a:r>
            <a:r>
              <a:rPr kumimoji="1" lang="ja-JP" altLang="en-US" sz="2000" b="1" spc="200" dirty="0">
                <a:solidFill>
                  <a:schemeClr val="bg1"/>
                </a:solidFill>
                <a:latin typeface="+mn-ea"/>
              </a:rPr>
              <a:t>必着</a:t>
            </a:r>
          </a:p>
        </p:txBody>
      </p:sp>
      <p:sp>
        <p:nvSpPr>
          <p:cNvPr id="47" name="正方形/長方形 46">
            <a:extLst>
              <a:ext uri="{FF2B5EF4-FFF2-40B4-BE49-F238E27FC236}">
                <a16:creationId xmlns:a16="http://schemas.microsoft.com/office/drawing/2014/main" id="{7A7BF2FB-CB3C-4284-8BA2-15181E1642C0}"/>
              </a:ext>
            </a:extLst>
          </p:cNvPr>
          <p:cNvSpPr/>
          <p:nvPr/>
        </p:nvSpPr>
        <p:spPr>
          <a:xfrm>
            <a:off x="12700" y="8341977"/>
            <a:ext cx="6845300" cy="868589"/>
          </a:xfrm>
          <a:prstGeom prst="rect">
            <a:avLst/>
          </a:prstGeom>
          <a:noFill/>
          <a:ln w="28575">
            <a:noFill/>
          </a:ln>
        </p:spPr>
        <p:style>
          <a:lnRef idx="2">
            <a:schemeClr val="accent2"/>
          </a:lnRef>
          <a:fillRef idx="1">
            <a:schemeClr val="lt1"/>
          </a:fillRef>
          <a:effectRef idx="0">
            <a:schemeClr val="accent2"/>
          </a:effectRef>
          <a:fontRef idx="minor">
            <a:schemeClr val="dk1"/>
          </a:fontRef>
        </p:style>
        <p:txBody>
          <a:bodyPr wrap="square" lIns="36000" tIns="144000" rIns="36000">
            <a:noAutofit/>
          </a:bodyPr>
          <a:lstStyle/>
          <a:p>
            <a:pPr lvl="0"/>
            <a:r>
              <a:rPr kumimoji="1" lang="ja-JP" altLang="en-US" sz="1400" b="1" dirty="0">
                <a:solidFill>
                  <a:srgbClr val="FF0000"/>
                </a:solidFill>
                <a:latin typeface="メイリオ" panose="020B0604030504040204" pitchFamily="50" charset="-128"/>
                <a:ea typeface="メイリオ" panose="020B0604030504040204" pitchFamily="50" charset="-128"/>
              </a:rPr>
              <a:t>〇給付金を装った詐欺にご注意ください！！</a:t>
            </a:r>
          </a:p>
          <a:p>
            <a:pPr lvl="0"/>
            <a:r>
              <a:rPr kumimoji="1" lang="ja-JP" altLang="en-US" sz="1200" dirty="0">
                <a:solidFill>
                  <a:prstClr val="black"/>
                </a:solidFill>
                <a:latin typeface="メイリオ" panose="020B0604030504040204" pitchFamily="50" charset="-128"/>
                <a:ea typeface="メイリオ" panose="020B0604030504040204" pitchFamily="50" charset="-128"/>
              </a:rPr>
              <a:t>　給付金の「振り込め詐欺」や「個人情報・通帳・キャッシュカード・暗証番号の詐取」にご注意ください。不審に思った場合は速やかに最寄りの警察署か警察相談専用電話（♯</a:t>
            </a:r>
            <a:r>
              <a:rPr kumimoji="1" lang="en-US" altLang="ja-JP" sz="1200" dirty="0">
                <a:solidFill>
                  <a:prstClr val="black"/>
                </a:solidFill>
                <a:latin typeface="メイリオ" panose="020B0604030504040204" pitchFamily="50" charset="-128"/>
                <a:ea typeface="メイリオ" panose="020B0604030504040204" pitchFamily="50" charset="-128"/>
              </a:rPr>
              <a:t>9110</a:t>
            </a:r>
            <a:r>
              <a:rPr kumimoji="1" lang="ja-JP" altLang="en-US" sz="1200" dirty="0">
                <a:solidFill>
                  <a:prstClr val="black"/>
                </a:solidFill>
                <a:latin typeface="メイリオ" panose="020B0604030504040204" pitchFamily="50" charset="-128"/>
                <a:ea typeface="メイリオ" panose="020B0604030504040204" pitchFamily="50" charset="-128"/>
              </a:rPr>
              <a:t>）にご相談ください。</a:t>
            </a:r>
            <a:endParaRPr kumimoji="1" lang="en-US" altLang="ja-JP" sz="1200" dirty="0">
              <a:solidFill>
                <a:srgbClr val="00B0F0"/>
              </a:solidFill>
              <a:latin typeface="メイリオ" panose="020B0604030504040204" pitchFamily="50" charset="-128"/>
              <a:ea typeface="メイリオ" panose="020B0604030504040204" pitchFamily="50" charset="-128"/>
            </a:endParaRPr>
          </a:p>
        </p:txBody>
      </p:sp>
      <p:sp>
        <p:nvSpPr>
          <p:cNvPr id="55" name="正方形/長方形 54">
            <a:extLst>
              <a:ext uri="{FF2B5EF4-FFF2-40B4-BE49-F238E27FC236}">
                <a16:creationId xmlns:a16="http://schemas.microsoft.com/office/drawing/2014/main" id="{5256E8CF-A22E-4DA1-8546-1B8C4DD4FC9F}"/>
              </a:ext>
            </a:extLst>
          </p:cNvPr>
          <p:cNvSpPr/>
          <p:nvPr/>
        </p:nvSpPr>
        <p:spPr>
          <a:xfrm>
            <a:off x="-44828" y="2460834"/>
            <a:ext cx="6947501" cy="13365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t"/>
          <a:lstStyle/>
          <a:p>
            <a:r>
              <a:rPr kumimoji="1" lang="ja-JP" altLang="en-US" sz="1300" b="1" spc="200" dirty="0">
                <a:solidFill>
                  <a:schemeClr val="tx1"/>
                </a:solidFill>
                <a:latin typeface="+mn-ea"/>
              </a:rPr>
              <a:t>　支給の対象となる要件は、</a:t>
            </a:r>
            <a:endParaRPr kumimoji="1" lang="en-US" altLang="ja-JP" sz="1300" b="1" spc="200" dirty="0">
              <a:solidFill>
                <a:schemeClr val="tx1"/>
              </a:solidFill>
              <a:latin typeface="+mn-ea"/>
            </a:endParaRPr>
          </a:p>
          <a:p>
            <a:r>
              <a:rPr kumimoji="1" lang="ja-JP" altLang="en-US" sz="1300" b="1" spc="200" dirty="0">
                <a:solidFill>
                  <a:schemeClr val="tx1"/>
                </a:solidFill>
                <a:latin typeface="+mn-ea"/>
              </a:rPr>
              <a:t>　</a:t>
            </a:r>
            <a:r>
              <a:rPr kumimoji="1" lang="ja-JP" altLang="en-US" sz="1400" b="1" spc="200" dirty="0">
                <a:solidFill>
                  <a:schemeClr val="tx1"/>
                </a:solidFill>
                <a:latin typeface="+mn-ea"/>
              </a:rPr>
              <a:t>①基準日（令和</a:t>
            </a:r>
            <a:r>
              <a:rPr kumimoji="1" lang="en-US" altLang="ja-JP" sz="1400" b="1" spc="200" dirty="0">
                <a:solidFill>
                  <a:schemeClr val="tx1"/>
                </a:solidFill>
                <a:latin typeface="+mn-ea"/>
              </a:rPr>
              <a:t>6</a:t>
            </a:r>
            <a:r>
              <a:rPr kumimoji="1" lang="ja-JP" altLang="en-US" sz="1400" b="1" spc="200" dirty="0">
                <a:solidFill>
                  <a:schemeClr val="tx1"/>
                </a:solidFill>
                <a:latin typeface="+mn-ea"/>
              </a:rPr>
              <a:t>年</a:t>
            </a:r>
            <a:r>
              <a:rPr kumimoji="1" lang="en-US" altLang="ja-JP" sz="1400" b="1" spc="200" dirty="0">
                <a:solidFill>
                  <a:schemeClr val="tx1"/>
                </a:solidFill>
                <a:latin typeface="+mn-ea"/>
              </a:rPr>
              <a:t>12</a:t>
            </a:r>
            <a:r>
              <a:rPr kumimoji="1" lang="ja-JP" altLang="en-US" sz="1400" b="1" spc="200" dirty="0">
                <a:solidFill>
                  <a:schemeClr val="tx1"/>
                </a:solidFill>
                <a:latin typeface="+mn-ea"/>
              </a:rPr>
              <a:t>月</a:t>
            </a:r>
            <a:r>
              <a:rPr kumimoji="1" lang="en-US" altLang="ja-JP" sz="1400" b="1" spc="200" dirty="0">
                <a:solidFill>
                  <a:schemeClr val="tx1"/>
                </a:solidFill>
                <a:latin typeface="+mn-ea"/>
              </a:rPr>
              <a:t>13</a:t>
            </a:r>
            <a:r>
              <a:rPr kumimoji="1" lang="ja-JP" altLang="en-US" sz="1400" b="1" spc="200" dirty="0">
                <a:solidFill>
                  <a:schemeClr val="tx1"/>
                </a:solidFill>
                <a:latin typeface="+mn-ea"/>
              </a:rPr>
              <a:t>日）時点で沖縄市に住民登録があること</a:t>
            </a:r>
            <a:endParaRPr kumimoji="1" lang="en-US" altLang="ja-JP" sz="1400" b="1" spc="200" dirty="0">
              <a:solidFill>
                <a:schemeClr val="tx1"/>
              </a:solidFill>
              <a:latin typeface="+mn-ea"/>
            </a:endParaRPr>
          </a:p>
          <a:p>
            <a:r>
              <a:rPr kumimoji="1" lang="ja-JP" altLang="en-US" sz="1400" b="1" spc="200" dirty="0">
                <a:solidFill>
                  <a:schemeClr val="tx1"/>
                </a:solidFill>
                <a:latin typeface="+mn-ea"/>
              </a:rPr>
              <a:t>　②世帯全員が、令和６年度住民税が非課税の世帯であること</a:t>
            </a:r>
            <a:endParaRPr kumimoji="1" lang="en-US" altLang="ja-JP" sz="1600" b="1" spc="200" dirty="0">
              <a:solidFill>
                <a:schemeClr val="tx1"/>
              </a:solidFill>
              <a:latin typeface="+mn-ea"/>
            </a:endParaRPr>
          </a:p>
          <a:p>
            <a:r>
              <a:rPr kumimoji="1" lang="ja-JP" altLang="en-US" sz="1200" b="1" dirty="0">
                <a:solidFill>
                  <a:schemeClr val="accent5">
                    <a:lumMod val="75000"/>
                  </a:schemeClr>
                </a:solidFill>
                <a:latin typeface="+mn-ea"/>
              </a:rPr>
              <a:t>　</a:t>
            </a:r>
            <a:r>
              <a:rPr kumimoji="1" lang="en-US" altLang="ja-JP" sz="1200" b="1" dirty="0">
                <a:solidFill>
                  <a:schemeClr val="accent5">
                    <a:lumMod val="75000"/>
                  </a:schemeClr>
                </a:solidFill>
                <a:latin typeface="+mn-ea"/>
              </a:rPr>
              <a:t>※</a:t>
            </a:r>
            <a:r>
              <a:rPr kumimoji="1" lang="ja-JP" altLang="en-US" sz="1200" b="1" dirty="0">
                <a:solidFill>
                  <a:schemeClr val="accent5">
                    <a:lumMod val="75000"/>
                  </a:schemeClr>
                </a:solidFill>
                <a:latin typeface="+mn-ea"/>
              </a:rPr>
              <a:t>次の世帯は支給対象外です。</a:t>
            </a:r>
            <a:endParaRPr kumimoji="1" lang="en-US" altLang="ja-JP" sz="1200" b="1" dirty="0">
              <a:solidFill>
                <a:schemeClr val="accent5">
                  <a:lumMod val="75000"/>
                </a:schemeClr>
              </a:solidFill>
              <a:latin typeface="+mn-ea"/>
            </a:endParaRPr>
          </a:p>
          <a:p>
            <a:r>
              <a:rPr kumimoji="1" lang="ja-JP" altLang="en-US" sz="1200" b="1" dirty="0">
                <a:solidFill>
                  <a:schemeClr val="accent5">
                    <a:lumMod val="75000"/>
                  </a:schemeClr>
                </a:solidFill>
                <a:latin typeface="+mn-ea"/>
              </a:rPr>
              <a:t>　　　・世帯全員が、個人住民税が課税されている他の親族等の扶養を受けている世帯</a:t>
            </a:r>
            <a:endParaRPr kumimoji="1" lang="en-US" altLang="ja-JP" sz="1200" b="1" dirty="0">
              <a:solidFill>
                <a:schemeClr val="accent5">
                  <a:lumMod val="75000"/>
                </a:schemeClr>
              </a:solidFill>
              <a:latin typeface="+mn-ea"/>
            </a:endParaRPr>
          </a:p>
          <a:p>
            <a:r>
              <a:rPr kumimoji="1" lang="ja-JP" altLang="en-US" sz="1200" b="1" dirty="0">
                <a:solidFill>
                  <a:schemeClr val="accent5">
                    <a:lumMod val="75000"/>
                  </a:schemeClr>
                </a:solidFill>
                <a:latin typeface="+mn-ea"/>
              </a:rPr>
              <a:t>　　　・総合経済対策</a:t>
            </a:r>
            <a:r>
              <a:rPr kumimoji="1" lang="en-US" altLang="ja-JP" sz="1200" b="1" dirty="0">
                <a:solidFill>
                  <a:schemeClr val="accent5">
                    <a:lumMod val="75000"/>
                  </a:schemeClr>
                </a:solidFill>
                <a:latin typeface="+mn-ea"/>
              </a:rPr>
              <a:t>(R6</a:t>
            </a:r>
            <a:r>
              <a:rPr kumimoji="1" lang="ja-JP" altLang="en-US" sz="1200" b="1" dirty="0">
                <a:solidFill>
                  <a:schemeClr val="accent5">
                    <a:lumMod val="75000"/>
                  </a:schemeClr>
                </a:solidFill>
                <a:latin typeface="+mn-ea"/>
              </a:rPr>
              <a:t>年</a:t>
            </a:r>
            <a:r>
              <a:rPr kumimoji="1" lang="en-US" altLang="ja-JP" sz="1200" b="1" dirty="0">
                <a:solidFill>
                  <a:schemeClr val="accent5">
                    <a:lumMod val="75000"/>
                  </a:schemeClr>
                </a:solidFill>
                <a:latin typeface="+mn-ea"/>
              </a:rPr>
              <a:t>11</a:t>
            </a:r>
            <a:r>
              <a:rPr kumimoji="1" lang="ja-JP" altLang="en-US" sz="1200" b="1" dirty="0">
                <a:solidFill>
                  <a:schemeClr val="accent5">
                    <a:lumMod val="75000"/>
                  </a:schemeClr>
                </a:solidFill>
                <a:latin typeface="+mn-ea"/>
              </a:rPr>
              <a:t>月</a:t>
            </a:r>
            <a:r>
              <a:rPr kumimoji="1" lang="en-US" altLang="ja-JP" sz="1200" b="1" dirty="0">
                <a:solidFill>
                  <a:schemeClr val="accent5">
                    <a:lumMod val="75000"/>
                  </a:schemeClr>
                </a:solidFill>
                <a:latin typeface="+mn-ea"/>
              </a:rPr>
              <a:t>22</a:t>
            </a:r>
            <a:r>
              <a:rPr kumimoji="1" lang="ja-JP" altLang="en-US" sz="1200" b="1" dirty="0">
                <a:solidFill>
                  <a:schemeClr val="accent5">
                    <a:lumMod val="75000"/>
                  </a:schemeClr>
                </a:solidFill>
                <a:latin typeface="+mn-ea"/>
              </a:rPr>
              <a:t>日閣議決定</a:t>
            </a:r>
            <a:r>
              <a:rPr kumimoji="1" lang="en-US" altLang="ja-JP" sz="1200" b="1" dirty="0">
                <a:solidFill>
                  <a:schemeClr val="accent5">
                    <a:lumMod val="75000"/>
                  </a:schemeClr>
                </a:solidFill>
                <a:latin typeface="+mn-ea"/>
              </a:rPr>
              <a:t>)</a:t>
            </a:r>
            <a:r>
              <a:rPr kumimoji="1" lang="ja-JP" altLang="en-US" sz="1200" b="1" dirty="0">
                <a:solidFill>
                  <a:schemeClr val="accent5">
                    <a:lumMod val="75000"/>
                  </a:schemeClr>
                </a:solidFill>
                <a:latin typeface="+mn-ea"/>
              </a:rPr>
              <a:t>における</a:t>
            </a:r>
            <a:r>
              <a:rPr kumimoji="1" lang="en-US" altLang="ja-JP" sz="1200" b="1" dirty="0">
                <a:solidFill>
                  <a:schemeClr val="accent5">
                    <a:lumMod val="75000"/>
                  </a:schemeClr>
                </a:solidFill>
                <a:latin typeface="+mn-ea"/>
              </a:rPr>
              <a:t>R6</a:t>
            </a:r>
            <a:r>
              <a:rPr kumimoji="1" lang="ja-JP" altLang="en-US" sz="1200" b="1" dirty="0">
                <a:solidFill>
                  <a:schemeClr val="accent5">
                    <a:lumMod val="75000"/>
                  </a:schemeClr>
                </a:solidFill>
                <a:latin typeface="+mn-ea"/>
              </a:rPr>
              <a:t>物価高騰対応重点支援地方創生臨時</a:t>
            </a:r>
            <a:endParaRPr kumimoji="1" lang="en-US" altLang="ja-JP" sz="1200" b="1" dirty="0">
              <a:solidFill>
                <a:schemeClr val="accent5">
                  <a:lumMod val="75000"/>
                </a:schemeClr>
              </a:solidFill>
              <a:latin typeface="+mn-ea"/>
            </a:endParaRPr>
          </a:p>
          <a:p>
            <a:r>
              <a:rPr kumimoji="1" lang="ja-JP" altLang="en-US" sz="1200" b="1" dirty="0">
                <a:solidFill>
                  <a:schemeClr val="accent5">
                    <a:lumMod val="75000"/>
                  </a:schemeClr>
                </a:solidFill>
                <a:latin typeface="+mn-ea"/>
              </a:rPr>
              <a:t>　　　　交付金の低所得支援枠による給付金を他市区町村から支給を受けている世帯</a:t>
            </a:r>
            <a:endParaRPr kumimoji="1" lang="en-US" altLang="ja-JP" sz="1300" b="1" dirty="0">
              <a:solidFill>
                <a:schemeClr val="accent5">
                  <a:lumMod val="75000"/>
                </a:schemeClr>
              </a:solidFill>
              <a:latin typeface="+mn-ea"/>
            </a:endParaRPr>
          </a:p>
          <a:p>
            <a:endParaRPr kumimoji="1" lang="en-US" altLang="ja-JP" sz="1300" b="1" dirty="0">
              <a:solidFill>
                <a:schemeClr val="accent5">
                  <a:lumMod val="75000"/>
                </a:schemeClr>
              </a:solidFill>
              <a:latin typeface="+mn-ea"/>
            </a:endParaRPr>
          </a:p>
        </p:txBody>
      </p:sp>
      <p:sp>
        <p:nvSpPr>
          <p:cNvPr id="33" name="テキスト ボックス 32">
            <a:extLst>
              <a:ext uri="{FF2B5EF4-FFF2-40B4-BE49-F238E27FC236}">
                <a16:creationId xmlns:a16="http://schemas.microsoft.com/office/drawing/2014/main" id="{12A53991-90A9-4554-BAF8-E1EF1074B248}"/>
              </a:ext>
            </a:extLst>
          </p:cNvPr>
          <p:cNvSpPr txBox="1"/>
          <p:nvPr/>
        </p:nvSpPr>
        <p:spPr>
          <a:xfrm>
            <a:off x="-30270" y="4348296"/>
            <a:ext cx="6863299" cy="769441"/>
          </a:xfrm>
          <a:prstGeom prst="rect">
            <a:avLst/>
          </a:prstGeom>
          <a:noFill/>
          <a:ln>
            <a:noFill/>
          </a:ln>
        </p:spPr>
        <p:txBody>
          <a:bodyPr wrap="square" rtlCol="0">
            <a:spAutoFit/>
          </a:bodyPr>
          <a:lstStyle/>
          <a:p>
            <a:r>
              <a:rPr kumimoji="1" lang="ja-JP" altLang="en-US" sz="1600" b="1" dirty="0">
                <a:latin typeface="+mn-ea"/>
              </a:rPr>
              <a:t>〇１世帯あたり３万円</a:t>
            </a:r>
            <a:endParaRPr kumimoji="1" lang="en-US" altLang="ja-JP" sz="1600" b="1" dirty="0">
              <a:latin typeface="+mn-ea"/>
            </a:endParaRPr>
          </a:p>
          <a:p>
            <a:r>
              <a:rPr kumimoji="1" lang="ja-JP" altLang="en-US" sz="1400" b="1" dirty="0">
                <a:latin typeface="+mn-ea"/>
              </a:rPr>
              <a:t>　</a:t>
            </a:r>
            <a:r>
              <a:rPr kumimoji="1" lang="en-US" altLang="ja-JP" sz="1400" b="1" dirty="0">
                <a:latin typeface="+mn-ea"/>
              </a:rPr>
              <a:t>※</a:t>
            </a:r>
            <a:r>
              <a:rPr kumimoji="1" lang="ja-JP" altLang="en-US" sz="1400" b="1" dirty="0">
                <a:latin typeface="+mn-ea"/>
              </a:rPr>
              <a:t>給付対象世帯で、扶養されている１８歳以下の児童（平成１８年４月２日以降</a:t>
            </a:r>
            <a:endParaRPr kumimoji="1" lang="en-US" altLang="ja-JP" sz="1400" b="1" dirty="0">
              <a:latin typeface="+mn-ea"/>
            </a:endParaRPr>
          </a:p>
          <a:p>
            <a:r>
              <a:rPr kumimoji="1" lang="ja-JP" altLang="en-US" sz="1400" b="1" dirty="0">
                <a:latin typeface="+mn-ea"/>
              </a:rPr>
              <a:t>　　に生まれた児童）１人につき２万円加算</a:t>
            </a:r>
          </a:p>
        </p:txBody>
      </p:sp>
      <p:sp>
        <p:nvSpPr>
          <p:cNvPr id="10" name="正方形/長方形 9"/>
          <p:cNvSpPr/>
          <p:nvPr/>
        </p:nvSpPr>
        <p:spPr>
          <a:xfrm>
            <a:off x="0" y="5492359"/>
            <a:ext cx="6873249" cy="1222312"/>
          </a:xfrm>
          <a:prstGeom prst="rect">
            <a:avLst/>
          </a:prstGeom>
          <a:noFill/>
          <a:ln w="28575">
            <a:noFill/>
          </a:ln>
        </p:spPr>
        <p:style>
          <a:lnRef idx="2">
            <a:schemeClr val="accent2"/>
          </a:lnRef>
          <a:fillRef idx="1">
            <a:schemeClr val="lt1"/>
          </a:fillRef>
          <a:effectRef idx="0">
            <a:schemeClr val="accent2"/>
          </a:effectRef>
          <a:fontRef idx="minor">
            <a:schemeClr val="dk1"/>
          </a:fontRef>
        </p:style>
        <p:txBody>
          <a:bodyPr wrap="square" lIns="36000" tIns="144000" rIns="36000">
            <a:noAutofit/>
          </a:bodyPr>
          <a:lstStyle/>
          <a:p>
            <a:pPr lvl="0"/>
            <a:r>
              <a:rPr kumimoji="1" lang="ja-JP" altLang="en-US" sz="1300" b="1" dirty="0">
                <a:solidFill>
                  <a:schemeClr val="tx1"/>
                </a:solidFill>
                <a:latin typeface="+mn-ea"/>
              </a:rPr>
              <a:t>　支給対象要件が判断できない世帯に、市から「申請書（要返送）」をお送りしています。</a:t>
            </a:r>
            <a:endParaRPr kumimoji="1" lang="en-US" altLang="ja-JP" sz="1200" b="1" dirty="0">
              <a:solidFill>
                <a:schemeClr val="tx1"/>
              </a:solidFill>
              <a:latin typeface="+mn-ea"/>
            </a:endParaRPr>
          </a:p>
          <a:p>
            <a:pPr lvl="0">
              <a:spcBef>
                <a:spcPts val="600"/>
              </a:spcBef>
            </a:pPr>
            <a:r>
              <a:rPr kumimoji="1" lang="ja-JP" altLang="en-US" sz="1100" b="1" dirty="0">
                <a:solidFill>
                  <a:schemeClr val="tx1"/>
                </a:solidFill>
                <a:latin typeface="+mn-ea"/>
              </a:rPr>
              <a:t>　　</a:t>
            </a:r>
            <a:r>
              <a:rPr kumimoji="1" lang="ja-JP" altLang="en-US" sz="1200" b="1" dirty="0">
                <a:solidFill>
                  <a:schemeClr val="tx1"/>
                </a:solidFill>
                <a:latin typeface="メイリオ" panose="020B0604030504040204" pitchFamily="50" charset="-128"/>
                <a:ea typeface="メイリオ" panose="020B0604030504040204" pitchFamily="50" charset="-128"/>
              </a:rPr>
              <a:t>転入者がいる世帯：令和６年１月１日時点でお住まいの市区町村が発行する</a:t>
            </a:r>
            <a:endParaRPr kumimoji="1" lang="en-US" altLang="ja-JP" sz="1200" b="1" dirty="0">
              <a:solidFill>
                <a:schemeClr val="tx1"/>
              </a:solidFill>
              <a:latin typeface="メイリオ" panose="020B0604030504040204" pitchFamily="50" charset="-128"/>
              <a:ea typeface="メイリオ" panose="020B0604030504040204" pitchFamily="50" charset="-128"/>
            </a:endParaRPr>
          </a:p>
          <a:p>
            <a:pPr lvl="0">
              <a:spcBef>
                <a:spcPts val="600"/>
              </a:spcBef>
            </a:pPr>
            <a:r>
              <a:rPr kumimoji="1" lang="ja-JP" altLang="en-US" sz="1200" b="1" dirty="0">
                <a:solidFill>
                  <a:schemeClr val="tx1"/>
                </a:solidFill>
                <a:latin typeface="メイリオ" panose="020B0604030504040204" pitchFamily="50" charset="-128"/>
                <a:ea typeface="メイリオ" panose="020B0604030504040204" pitchFamily="50" charset="-128"/>
              </a:rPr>
              <a:t>　　　　　　　　　　「令和６年度住民税非課税証明書」を申請書に添付して提出ください。</a:t>
            </a:r>
            <a:endParaRPr kumimoji="1" lang="en-US" altLang="ja-JP" sz="1200" b="1" dirty="0">
              <a:solidFill>
                <a:schemeClr val="tx1"/>
              </a:solidFill>
              <a:latin typeface="メイリオ" panose="020B0604030504040204" pitchFamily="50" charset="-128"/>
              <a:ea typeface="メイリオ" panose="020B0604030504040204" pitchFamily="50" charset="-128"/>
            </a:endParaRPr>
          </a:p>
          <a:p>
            <a:pPr lvl="0"/>
            <a:r>
              <a:rPr kumimoji="1" lang="en-US" altLang="ja-JP" sz="1200" b="1" dirty="0">
                <a:solidFill>
                  <a:srgbClr val="FF0000"/>
                </a:solidFill>
                <a:latin typeface="+mn-ea"/>
              </a:rPr>
              <a:t>      </a:t>
            </a:r>
            <a:r>
              <a:rPr kumimoji="1" lang="ja-JP" altLang="en-US" sz="1200" b="1" dirty="0">
                <a:solidFill>
                  <a:srgbClr val="FF0000"/>
                </a:solidFill>
                <a:latin typeface="+mn-ea"/>
              </a:rPr>
              <a:t>未申告の方がいる世帯 ：</a:t>
            </a:r>
            <a:r>
              <a:rPr kumimoji="1" lang="ja-JP" altLang="en-US" sz="1200" b="1" dirty="0">
                <a:solidFill>
                  <a:schemeClr val="tx1"/>
                </a:solidFill>
                <a:latin typeface="+mn-ea"/>
              </a:rPr>
              <a:t>沖縄市役所２階市民税課で</a:t>
            </a:r>
            <a:r>
              <a:rPr kumimoji="1" lang="ja-JP" altLang="en-US" sz="1400" b="1" u="sng" dirty="0">
                <a:solidFill>
                  <a:srgbClr val="FF0000"/>
                </a:solidFill>
                <a:latin typeface="+mn-ea"/>
              </a:rPr>
              <a:t>申告手続きを行った後に、申請書を</a:t>
            </a:r>
            <a:endParaRPr kumimoji="1" lang="en-US" altLang="ja-JP" sz="1400" b="1" u="sng" dirty="0">
              <a:solidFill>
                <a:srgbClr val="FF0000"/>
              </a:solidFill>
              <a:latin typeface="+mn-ea"/>
            </a:endParaRPr>
          </a:p>
          <a:p>
            <a:pPr lvl="0"/>
            <a:r>
              <a:rPr kumimoji="1" lang="ja-JP" altLang="en-US" sz="1050" b="1" dirty="0">
                <a:solidFill>
                  <a:srgbClr val="FF0000"/>
                </a:solidFill>
                <a:latin typeface="+mn-ea"/>
              </a:rPr>
              <a:t>　</a:t>
            </a:r>
            <a:r>
              <a:rPr kumimoji="1" lang="ja-JP" altLang="en-US" sz="1050" b="1" dirty="0">
                <a:solidFill>
                  <a:schemeClr val="tx1"/>
                </a:solidFill>
                <a:latin typeface="+mn-ea"/>
              </a:rPr>
              <a:t>（令和</a:t>
            </a:r>
            <a:r>
              <a:rPr kumimoji="1" lang="en-US" altLang="ja-JP" sz="1050" b="1" dirty="0">
                <a:solidFill>
                  <a:schemeClr val="tx1"/>
                </a:solidFill>
                <a:latin typeface="+mn-ea"/>
              </a:rPr>
              <a:t>6</a:t>
            </a:r>
            <a:r>
              <a:rPr kumimoji="1" lang="ja-JP" altLang="en-US" sz="1050" b="1" dirty="0">
                <a:solidFill>
                  <a:schemeClr val="tx1"/>
                </a:solidFill>
                <a:latin typeface="+mn-ea"/>
              </a:rPr>
              <a:t>年</a:t>
            </a:r>
            <a:r>
              <a:rPr kumimoji="1" lang="en-US" altLang="ja-JP" sz="1050" b="1" dirty="0">
                <a:solidFill>
                  <a:schemeClr val="tx1"/>
                </a:solidFill>
                <a:latin typeface="+mn-ea"/>
              </a:rPr>
              <a:t>1</a:t>
            </a:r>
            <a:r>
              <a:rPr kumimoji="1" lang="ja-JP" altLang="en-US" sz="1050" b="1" dirty="0">
                <a:solidFill>
                  <a:schemeClr val="tx1"/>
                </a:solidFill>
                <a:latin typeface="+mn-ea"/>
              </a:rPr>
              <a:t>月</a:t>
            </a:r>
            <a:r>
              <a:rPr kumimoji="1" lang="en-US" altLang="ja-JP" sz="1050" b="1" dirty="0">
                <a:solidFill>
                  <a:schemeClr val="tx1"/>
                </a:solidFill>
                <a:latin typeface="+mn-ea"/>
              </a:rPr>
              <a:t>1</a:t>
            </a:r>
            <a:r>
              <a:rPr kumimoji="1" lang="ja-JP" altLang="en-US" sz="1050" b="1" dirty="0">
                <a:solidFill>
                  <a:schemeClr val="tx1"/>
                </a:solidFill>
                <a:latin typeface="+mn-ea"/>
              </a:rPr>
              <a:t>日沖縄市在住）</a:t>
            </a:r>
            <a:r>
              <a:rPr kumimoji="1" lang="ja-JP" altLang="en-US" sz="1050" b="1" dirty="0">
                <a:solidFill>
                  <a:srgbClr val="FF0000"/>
                </a:solidFill>
                <a:latin typeface="+mn-ea"/>
              </a:rPr>
              <a:t>　</a:t>
            </a:r>
            <a:r>
              <a:rPr kumimoji="1" lang="ja-JP" altLang="en-US" sz="1400" b="1" u="sng" dirty="0">
                <a:solidFill>
                  <a:srgbClr val="FF0000"/>
                </a:solidFill>
                <a:latin typeface="+mn-ea"/>
              </a:rPr>
              <a:t>提出</a:t>
            </a:r>
            <a:r>
              <a:rPr kumimoji="1" lang="ja-JP" altLang="en-US" sz="1200" b="1" dirty="0">
                <a:solidFill>
                  <a:schemeClr val="tx1"/>
                </a:solidFill>
                <a:latin typeface="+mn-ea"/>
              </a:rPr>
              <a:t>ください。</a:t>
            </a:r>
          </a:p>
        </p:txBody>
      </p:sp>
      <p:sp>
        <p:nvSpPr>
          <p:cNvPr id="58" name="テキスト ボックス 57">
            <a:extLst>
              <a:ext uri="{FF2B5EF4-FFF2-40B4-BE49-F238E27FC236}">
                <a16:creationId xmlns:a16="http://schemas.microsoft.com/office/drawing/2014/main" id="{0B4C28CF-F75A-4C36-B887-86D706AE1A04}"/>
              </a:ext>
            </a:extLst>
          </p:cNvPr>
          <p:cNvSpPr txBox="1"/>
          <p:nvPr/>
        </p:nvSpPr>
        <p:spPr>
          <a:xfrm>
            <a:off x="0" y="5116360"/>
            <a:ext cx="6880720" cy="400110"/>
          </a:xfrm>
          <a:prstGeom prst="rect">
            <a:avLst/>
          </a:prstGeom>
          <a:solidFill>
            <a:schemeClr val="accent6">
              <a:lumMod val="40000"/>
              <a:lumOff val="60000"/>
            </a:schemeClr>
          </a:solidFill>
          <a:ln>
            <a:noFill/>
          </a:ln>
        </p:spPr>
        <p:txBody>
          <a:bodyPr wrap="square" rtlCol="0">
            <a:spAutoFit/>
          </a:bodyPr>
          <a:lstStyle/>
          <a:p>
            <a:pPr algn="ctr"/>
            <a:r>
              <a:rPr kumimoji="1" lang="ja-JP" altLang="en-US" sz="2000" b="1" dirty="0">
                <a:latin typeface="+mn-ea"/>
              </a:rPr>
              <a:t>給付金の申請手続き</a:t>
            </a:r>
          </a:p>
        </p:txBody>
      </p:sp>
      <p:sp>
        <p:nvSpPr>
          <p:cNvPr id="59" name="テキスト ボックス 58">
            <a:extLst>
              <a:ext uri="{FF2B5EF4-FFF2-40B4-BE49-F238E27FC236}">
                <a16:creationId xmlns:a16="http://schemas.microsoft.com/office/drawing/2014/main" id="{53A25262-BACF-4A28-8539-D3EABBA9ADD8}"/>
              </a:ext>
            </a:extLst>
          </p:cNvPr>
          <p:cNvSpPr txBox="1"/>
          <p:nvPr/>
        </p:nvSpPr>
        <p:spPr>
          <a:xfrm>
            <a:off x="23529" y="6800626"/>
            <a:ext cx="3326733" cy="400110"/>
          </a:xfrm>
          <a:prstGeom prst="rect">
            <a:avLst/>
          </a:prstGeom>
          <a:solidFill>
            <a:schemeClr val="accent6">
              <a:lumMod val="40000"/>
              <a:lumOff val="60000"/>
            </a:schemeClr>
          </a:solidFill>
          <a:ln>
            <a:noFill/>
          </a:ln>
        </p:spPr>
        <p:txBody>
          <a:bodyPr wrap="square" rtlCol="0">
            <a:spAutoFit/>
          </a:bodyPr>
          <a:lstStyle/>
          <a:p>
            <a:pPr algn="ctr"/>
            <a:r>
              <a:rPr kumimoji="1" lang="ja-JP" altLang="en-US" sz="2000" b="1" dirty="0">
                <a:latin typeface="+mn-ea"/>
              </a:rPr>
              <a:t>申請書配布先</a:t>
            </a:r>
          </a:p>
        </p:txBody>
      </p:sp>
      <p:sp>
        <p:nvSpPr>
          <p:cNvPr id="64" name="テキスト ボックス 63">
            <a:extLst>
              <a:ext uri="{FF2B5EF4-FFF2-40B4-BE49-F238E27FC236}">
                <a16:creationId xmlns:a16="http://schemas.microsoft.com/office/drawing/2014/main" id="{A2BE2802-8641-4CB1-8922-3F247E25CF02}"/>
              </a:ext>
            </a:extLst>
          </p:cNvPr>
          <p:cNvSpPr txBox="1"/>
          <p:nvPr/>
        </p:nvSpPr>
        <p:spPr>
          <a:xfrm>
            <a:off x="3507738" y="6798996"/>
            <a:ext cx="3325291" cy="400110"/>
          </a:xfrm>
          <a:prstGeom prst="rect">
            <a:avLst/>
          </a:prstGeom>
          <a:solidFill>
            <a:schemeClr val="accent6">
              <a:lumMod val="40000"/>
              <a:lumOff val="60000"/>
            </a:schemeClr>
          </a:solidFill>
          <a:ln>
            <a:noFill/>
          </a:ln>
        </p:spPr>
        <p:txBody>
          <a:bodyPr wrap="square" rtlCol="0">
            <a:spAutoFit/>
          </a:bodyPr>
          <a:lstStyle/>
          <a:p>
            <a:pPr algn="ctr"/>
            <a:r>
              <a:rPr kumimoji="1" lang="ja-JP" altLang="en-US" sz="2000" b="1" dirty="0">
                <a:latin typeface="+mn-ea"/>
              </a:rPr>
              <a:t>支給時期</a:t>
            </a:r>
          </a:p>
        </p:txBody>
      </p:sp>
      <p:sp>
        <p:nvSpPr>
          <p:cNvPr id="65" name="テキスト ボックス 64">
            <a:extLst>
              <a:ext uri="{FF2B5EF4-FFF2-40B4-BE49-F238E27FC236}">
                <a16:creationId xmlns:a16="http://schemas.microsoft.com/office/drawing/2014/main" id="{BA050BBC-1A1D-4B12-B455-0DBB585831C3}"/>
              </a:ext>
            </a:extLst>
          </p:cNvPr>
          <p:cNvSpPr txBox="1"/>
          <p:nvPr/>
        </p:nvSpPr>
        <p:spPr>
          <a:xfrm>
            <a:off x="3561113" y="7349542"/>
            <a:ext cx="1765117" cy="646331"/>
          </a:xfrm>
          <a:prstGeom prst="rect">
            <a:avLst/>
          </a:prstGeom>
          <a:noFill/>
        </p:spPr>
        <p:txBody>
          <a:bodyPr wrap="square" rtlCol="0">
            <a:spAutoFit/>
          </a:bodyPr>
          <a:lstStyle/>
          <a:p>
            <a:r>
              <a:rPr kumimoji="1" lang="ja-JP" altLang="en-US" sz="1200" b="1" dirty="0"/>
              <a:t>市が確認書等を受理した日から３０日以内が目安です。</a:t>
            </a:r>
          </a:p>
        </p:txBody>
      </p:sp>
      <p:sp>
        <p:nvSpPr>
          <p:cNvPr id="4" name="正方形/長方形 3">
            <a:extLst>
              <a:ext uri="{FF2B5EF4-FFF2-40B4-BE49-F238E27FC236}">
                <a16:creationId xmlns:a16="http://schemas.microsoft.com/office/drawing/2014/main" id="{1A6BC141-677A-4FFC-AC0B-5ED1A8FF3365}"/>
              </a:ext>
            </a:extLst>
          </p:cNvPr>
          <p:cNvSpPr/>
          <p:nvPr/>
        </p:nvSpPr>
        <p:spPr>
          <a:xfrm>
            <a:off x="-30270" y="463515"/>
            <a:ext cx="6902673" cy="601771"/>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8" name="正方形/長方形 27">
            <a:extLst>
              <a:ext uri="{FF2B5EF4-FFF2-40B4-BE49-F238E27FC236}">
                <a16:creationId xmlns:a16="http://schemas.microsoft.com/office/drawing/2014/main" id="{1CAB5E38-137A-4FBA-9776-8D38FCAC3C90}"/>
              </a:ext>
            </a:extLst>
          </p:cNvPr>
          <p:cNvSpPr/>
          <p:nvPr/>
        </p:nvSpPr>
        <p:spPr>
          <a:xfrm>
            <a:off x="0" y="471001"/>
            <a:ext cx="6872403" cy="649234"/>
          </a:xfrm>
          <a:prstGeom prst="rect">
            <a:avLst/>
          </a:prstGeom>
          <a:noFill/>
          <a:ln>
            <a:noFill/>
            <a:prstDash val="dash"/>
          </a:ln>
        </p:spPr>
        <p:txBody>
          <a:bodyPr wrap="square" tIns="72000" bIns="36000" anchor="ctr" anchorCtr="0">
            <a:noAutofit/>
          </a:bodyPr>
          <a:lstStyle/>
          <a:p>
            <a:pPr algn="ctr"/>
            <a:r>
              <a:rPr kumimoji="1" lang="ja-JP" altLang="en-US" sz="2300" b="1" dirty="0">
                <a:solidFill>
                  <a:srgbClr val="0070C0"/>
                </a:solidFill>
                <a:effectLst>
                  <a:reflection blurRad="6350" stA="55000" endA="300" endPos="45500" dir="5400000" sy="-100000" algn="bl" rotWithShape="0"/>
                </a:effectLst>
                <a:latin typeface="+mn-ea"/>
              </a:rPr>
              <a:t> </a:t>
            </a:r>
            <a:r>
              <a:rPr kumimoji="1" lang="ja-JP" altLang="en-US" sz="3000" b="1" dirty="0">
                <a:ln w="12700">
                  <a:solidFill>
                    <a:schemeClr val="accent1">
                      <a:shade val="50000"/>
                    </a:schemeClr>
                  </a:solidFill>
                </a:ln>
                <a:solidFill>
                  <a:schemeClr val="bg1">
                    <a:lumMod val="95000"/>
                  </a:schemeClr>
                </a:solidFill>
                <a:effectLst>
                  <a:innerShdw blurRad="114300">
                    <a:prstClr val="black"/>
                  </a:innerShdw>
                </a:effectLst>
                <a:latin typeface="+mn-ea"/>
              </a:rPr>
              <a:t>住民税非課税世帯の皆さまへ</a:t>
            </a:r>
            <a:endParaRPr kumimoji="1" lang="en-US" altLang="ja-JP" sz="3000" b="1" dirty="0">
              <a:ln w="12700">
                <a:solidFill>
                  <a:schemeClr val="accent1">
                    <a:shade val="50000"/>
                  </a:schemeClr>
                </a:solidFill>
              </a:ln>
              <a:solidFill>
                <a:schemeClr val="bg1">
                  <a:lumMod val="95000"/>
                </a:schemeClr>
              </a:solidFill>
              <a:effectLst>
                <a:innerShdw blurRad="114300">
                  <a:prstClr val="black"/>
                </a:innerShdw>
              </a:effectLst>
              <a:latin typeface="+mn-ea"/>
            </a:endParaRPr>
          </a:p>
        </p:txBody>
      </p:sp>
      <p:sp>
        <p:nvSpPr>
          <p:cNvPr id="12" name="テキスト ボックス 11">
            <a:extLst>
              <a:ext uri="{FF2B5EF4-FFF2-40B4-BE49-F238E27FC236}">
                <a16:creationId xmlns:a16="http://schemas.microsoft.com/office/drawing/2014/main" id="{DBD7D4B3-8ECD-4487-AD27-03F937D6CD71}"/>
              </a:ext>
            </a:extLst>
          </p:cNvPr>
          <p:cNvSpPr txBox="1"/>
          <p:nvPr/>
        </p:nvSpPr>
        <p:spPr>
          <a:xfrm>
            <a:off x="-15559" y="9258091"/>
            <a:ext cx="6858002" cy="261610"/>
          </a:xfrm>
          <a:prstGeom prst="rect">
            <a:avLst/>
          </a:prstGeom>
          <a:solidFill>
            <a:schemeClr val="tx1">
              <a:lumMod val="65000"/>
              <a:lumOff val="35000"/>
            </a:schemeClr>
          </a:solidFill>
        </p:spPr>
        <p:txBody>
          <a:bodyPr wrap="square" rtlCol="0">
            <a:spAutoFit/>
          </a:bodyPr>
          <a:lstStyle/>
          <a:p>
            <a:r>
              <a:rPr kumimoji="1" lang="ja-JP" altLang="en-US" sz="1100" b="1" dirty="0">
                <a:solidFill>
                  <a:schemeClr val="bg1"/>
                </a:solidFill>
                <a:latin typeface="メイリオ" panose="020B0604030504040204" pitchFamily="50" charset="-128"/>
                <a:ea typeface="メイリオ" panose="020B0604030504040204" pitchFamily="50" charset="-128"/>
              </a:rPr>
              <a:t>お問い合わせ</a:t>
            </a:r>
          </a:p>
        </p:txBody>
      </p:sp>
      <p:sp>
        <p:nvSpPr>
          <p:cNvPr id="14" name="テキスト ボックス 13">
            <a:extLst>
              <a:ext uri="{FF2B5EF4-FFF2-40B4-BE49-F238E27FC236}">
                <a16:creationId xmlns:a16="http://schemas.microsoft.com/office/drawing/2014/main" id="{640BBB17-26C5-40DC-ACA3-88BE160219CB}"/>
              </a:ext>
            </a:extLst>
          </p:cNvPr>
          <p:cNvSpPr txBox="1"/>
          <p:nvPr/>
        </p:nvSpPr>
        <p:spPr>
          <a:xfrm>
            <a:off x="15556" y="9519383"/>
            <a:ext cx="3917465" cy="392415"/>
          </a:xfrm>
          <a:prstGeom prst="rect">
            <a:avLst/>
          </a:prstGeom>
          <a:noFill/>
          <a:ln>
            <a:noFill/>
          </a:ln>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rPr>
              <a:t>沖縄市低所得世帯支援給付金担当</a:t>
            </a:r>
            <a:r>
              <a:rPr kumimoji="1" lang="en-US" altLang="ja-JP" sz="1050" dirty="0">
                <a:latin typeface="メイリオ" panose="020B0604030504040204" pitchFamily="50" charset="-128"/>
                <a:ea typeface="メイリオ" panose="020B0604030504040204" pitchFamily="50" charset="-128"/>
              </a:rPr>
              <a:t> </a:t>
            </a:r>
            <a:r>
              <a:rPr kumimoji="1" lang="ja-JP" altLang="en-US" sz="1050" dirty="0">
                <a:latin typeface="メイリオ" panose="020B0604030504040204" pitchFamily="50" charset="-128"/>
                <a:ea typeface="メイリオ" panose="020B0604030504040204" pitchFamily="50" charset="-128"/>
              </a:rPr>
              <a:t>窓口　</a:t>
            </a:r>
            <a:endParaRPr kumimoji="1" lang="en-US" altLang="ja-JP" sz="1050" dirty="0">
              <a:latin typeface="メイリオ" panose="020B0604030504040204" pitchFamily="50" charset="-128"/>
              <a:ea typeface="メイリオ" panose="020B0604030504040204" pitchFamily="50" charset="-128"/>
            </a:endParaRPr>
          </a:p>
          <a:p>
            <a:r>
              <a:rPr kumimoji="1" lang="ja-JP" altLang="en-US" sz="900" dirty="0">
                <a:latin typeface="メイリオ" panose="020B0604030504040204" pitchFamily="50" charset="-128"/>
                <a:ea typeface="メイリオ" panose="020B0604030504040204" pitchFamily="50" charset="-128"/>
              </a:rPr>
              <a:t>受付時間　月～金（祝日を除く）　</a:t>
            </a:r>
            <a:r>
              <a:rPr kumimoji="1" lang="en-US" altLang="ja-JP" sz="900" dirty="0">
                <a:latin typeface="メイリオ" panose="020B0604030504040204" pitchFamily="50" charset="-128"/>
                <a:ea typeface="メイリオ" panose="020B0604030504040204" pitchFamily="50" charset="-128"/>
              </a:rPr>
              <a:t>8:30</a:t>
            </a:r>
            <a:r>
              <a:rPr kumimoji="1" lang="ja-JP" altLang="en-US" sz="900" dirty="0">
                <a:latin typeface="メイリオ" panose="020B0604030504040204" pitchFamily="50" charset="-128"/>
                <a:ea typeface="メイリオ" panose="020B0604030504040204" pitchFamily="50" charset="-128"/>
              </a:rPr>
              <a:t>～</a:t>
            </a:r>
            <a:r>
              <a:rPr kumimoji="1" lang="en-US" altLang="ja-JP" sz="900" dirty="0">
                <a:latin typeface="メイリオ" panose="020B0604030504040204" pitchFamily="50" charset="-128"/>
                <a:ea typeface="メイリオ" panose="020B0604030504040204" pitchFamily="50" charset="-128"/>
              </a:rPr>
              <a:t>17:15</a:t>
            </a:r>
          </a:p>
        </p:txBody>
      </p:sp>
      <p:sp>
        <p:nvSpPr>
          <p:cNvPr id="15" name="テキスト ボックス 14">
            <a:extLst>
              <a:ext uri="{FF2B5EF4-FFF2-40B4-BE49-F238E27FC236}">
                <a16:creationId xmlns:a16="http://schemas.microsoft.com/office/drawing/2014/main" id="{6294CAE3-7DF9-48C8-9039-FDB54DC3954D}"/>
              </a:ext>
            </a:extLst>
          </p:cNvPr>
          <p:cNvSpPr txBox="1"/>
          <p:nvPr/>
        </p:nvSpPr>
        <p:spPr>
          <a:xfrm>
            <a:off x="4635873" y="9488787"/>
            <a:ext cx="2129556" cy="369332"/>
          </a:xfrm>
          <a:prstGeom prst="rect">
            <a:avLst/>
          </a:prstGeom>
          <a:noFill/>
        </p:spPr>
        <p:txBody>
          <a:bodyPr wrap="square" rtlCol="0">
            <a:spAutoFit/>
          </a:bodyPr>
          <a:lstStyle/>
          <a:p>
            <a:r>
              <a:rPr kumimoji="1" lang="en-US" altLang="ja-JP" dirty="0"/>
              <a:t>098-929-3011</a:t>
            </a:r>
            <a:endParaRPr kumimoji="1" lang="ja-JP" altLang="en-US" dirty="0"/>
          </a:p>
        </p:txBody>
      </p:sp>
      <p:sp>
        <p:nvSpPr>
          <p:cNvPr id="7" name="テキスト ボックス 6">
            <a:extLst>
              <a:ext uri="{FF2B5EF4-FFF2-40B4-BE49-F238E27FC236}">
                <a16:creationId xmlns:a16="http://schemas.microsoft.com/office/drawing/2014/main" id="{DF6D3D05-CC21-4251-90C5-B865AF774036}"/>
              </a:ext>
            </a:extLst>
          </p:cNvPr>
          <p:cNvSpPr txBox="1"/>
          <p:nvPr/>
        </p:nvSpPr>
        <p:spPr>
          <a:xfrm>
            <a:off x="27279" y="3942777"/>
            <a:ext cx="6873250" cy="400110"/>
          </a:xfrm>
          <a:prstGeom prst="rect">
            <a:avLst/>
          </a:prstGeom>
          <a:solidFill>
            <a:schemeClr val="accent6">
              <a:lumMod val="40000"/>
              <a:lumOff val="60000"/>
            </a:schemeClr>
          </a:solidFill>
          <a:ln>
            <a:noFill/>
          </a:ln>
        </p:spPr>
        <p:txBody>
          <a:bodyPr wrap="square" rtlCol="0">
            <a:spAutoFit/>
          </a:bodyPr>
          <a:lstStyle/>
          <a:p>
            <a:pPr algn="ctr"/>
            <a:r>
              <a:rPr kumimoji="1" lang="ja-JP" altLang="en-US" sz="2000" b="1" dirty="0">
                <a:latin typeface="+mn-ea"/>
              </a:rPr>
              <a:t>給付金の支給額</a:t>
            </a:r>
          </a:p>
        </p:txBody>
      </p:sp>
      <p:pic>
        <p:nvPicPr>
          <p:cNvPr id="24" name="図 23">
            <a:extLst>
              <a:ext uri="{FF2B5EF4-FFF2-40B4-BE49-F238E27FC236}">
                <a16:creationId xmlns:a16="http://schemas.microsoft.com/office/drawing/2014/main" id="{AA8E6BD9-1A35-4A11-BADD-7270DAD2957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147919" y="25542"/>
            <a:ext cx="430444" cy="430444"/>
          </a:xfrm>
          <a:prstGeom prst="rect">
            <a:avLst/>
          </a:prstGeom>
        </p:spPr>
      </p:pic>
      <p:sp>
        <p:nvSpPr>
          <p:cNvPr id="25" name="テキスト ボックス 24">
            <a:extLst>
              <a:ext uri="{FF2B5EF4-FFF2-40B4-BE49-F238E27FC236}">
                <a16:creationId xmlns:a16="http://schemas.microsoft.com/office/drawing/2014/main" id="{27DAA4EA-992F-4497-8AF6-887E85B725A6}"/>
              </a:ext>
            </a:extLst>
          </p:cNvPr>
          <p:cNvSpPr txBox="1"/>
          <p:nvPr/>
        </p:nvSpPr>
        <p:spPr>
          <a:xfrm>
            <a:off x="5430756" y="-11725"/>
            <a:ext cx="1334673" cy="461665"/>
          </a:xfrm>
          <a:prstGeom prst="rect">
            <a:avLst/>
          </a:prstGeom>
          <a:noFill/>
          <a:ln>
            <a:noFill/>
          </a:ln>
        </p:spPr>
        <p:txBody>
          <a:bodyPr wrap="square" rtlCol="0">
            <a:spAutoFit/>
          </a:bodyPr>
          <a:lstStyle/>
          <a:p>
            <a:r>
              <a:rPr kumimoji="1" lang="ja-JP" altLang="en-US" sz="2400" dirty="0">
                <a:latin typeface="HGS明朝E" panose="02020900000000000000" pitchFamily="18" charset="-128"/>
                <a:ea typeface="HGS明朝E" panose="02020900000000000000" pitchFamily="18" charset="-128"/>
              </a:rPr>
              <a:t>沖縄市</a:t>
            </a:r>
          </a:p>
        </p:txBody>
      </p:sp>
      <p:pic>
        <p:nvPicPr>
          <p:cNvPr id="30" name="BarCodeCtrl1">
            <a:extLst>
              <a:ext uri="{63B3BB69-23CF-44E3-9099-C40C66FF867C}">
                <a14:compatExt xmlns:a14="http://schemas.microsoft.com/office/drawing/2010/main" spid="_x0000_s1026"/>
              </a:ext>
              <a:ext uri="{FF2B5EF4-FFF2-40B4-BE49-F238E27FC236}">
                <a16:creationId xmlns:a16="http://schemas.microsoft.com/office/drawing/2014/main" id="{00000000-0008-0000-0000-000002040000}"/>
              </a:ext>
            </a:extLst>
          </p:cNvPr>
          <p:cNvPicPr>
            <a:picLocks noChangeAspect="1"/>
          </p:cNvPicPr>
          <p:nvPr/>
        </p:nvPicPr>
        <p:blipFill>
          <a:blip r:embed="rId5"/>
          <a:stretch>
            <a:fillRect/>
          </a:stretch>
        </p:blipFill>
        <p:spPr>
          <a:xfrm>
            <a:off x="2408982" y="7263738"/>
            <a:ext cx="837741" cy="791963"/>
          </a:xfrm>
          <a:prstGeom prst="rect">
            <a:avLst/>
          </a:prstGeom>
        </p:spPr>
      </p:pic>
      <p:grpSp>
        <p:nvGrpSpPr>
          <p:cNvPr id="8" name="グループ化 7">
            <a:extLst>
              <a:ext uri="{FF2B5EF4-FFF2-40B4-BE49-F238E27FC236}">
                <a16:creationId xmlns:a16="http://schemas.microsoft.com/office/drawing/2014/main" id="{A04EAEA9-0E8F-48BE-AA0F-B618369729CA}"/>
              </a:ext>
            </a:extLst>
          </p:cNvPr>
          <p:cNvGrpSpPr/>
          <p:nvPr/>
        </p:nvGrpSpPr>
        <p:grpSpPr>
          <a:xfrm>
            <a:off x="5381315" y="7427517"/>
            <a:ext cx="1258674" cy="540000"/>
            <a:chOff x="5192880" y="7398942"/>
            <a:chExt cx="1258674" cy="540000"/>
          </a:xfrm>
        </p:grpSpPr>
        <p:sp>
          <p:nvSpPr>
            <p:cNvPr id="5" name="正方形/長方形 4">
              <a:extLst>
                <a:ext uri="{FF2B5EF4-FFF2-40B4-BE49-F238E27FC236}">
                  <a16:creationId xmlns:a16="http://schemas.microsoft.com/office/drawing/2014/main" id="{508EBCE1-C7F4-4744-80D7-A7066719A3E0}"/>
                </a:ext>
              </a:extLst>
            </p:cNvPr>
            <p:cNvSpPr/>
            <p:nvPr/>
          </p:nvSpPr>
          <p:spPr>
            <a:xfrm>
              <a:off x="5192880" y="7420205"/>
              <a:ext cx="720562" cy="355196"/>
            </a:xfrm>
            <a:prstGeom prst="rect">
              <a:avLst/>
            </a:prstGeom>
            <a:solidFill>
              <a:schemeClr val="bg1"/>
            </a:solidFill>
            <a:ln w="1905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dirty="0">
                  <a:solidFill>
                    <a:schemeClr val="tx1"/>
                  </a:solidFill>
                </a:rPr>
                <a:t>\</a:t>
              </a:r>
              <a:endParaRPr kumimoji="1" lang="ja-JP" altLang="en-US" dirty="0">
                <a:solidFill>
                  <a:schemeClr val="tx1"/>
                </a:solidFill>
              </a:endParaRPr>
            </a:p>
          </p:txBody>
        </p:sp>
        <p:sp>
          <p:nvSpPr>
            <p:cNvPr id="29" name="正方形/長方形 28">
              <a:extLst>
                <a:ext uri="{FF2B5EF4-FFF2-40B4-BE49-F238E27FC236}">
                  <a16:creationId xmlns:a16="http://schemas.microsoft.com/office/drawing/2014/main" id="{1D3DECB0-1EF4-4A95-9354-5A8C21C1FC05}"/>
                </a:ext>
              </a:extLst>
            </p:cNvPr>
            <p:cNvSpPr/>
            <p:nvPr/>
          </p:nvSpPr>
          <p:spPr>
            <a:xfrm>
              <a:off x="5321709" y="7516394"/>
              <a:ext cx="720562" cy="355196"/>
            </a:xfrm>
            <a:prstGeom prst="rect">
              <a:avLst/>
            </a:prstGeom>
            <a:solidFill>
              <a:schemeClr val="bg1"/>
            </a:solidFill>
            <a:ln w="1905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2400" b="1" dirty="0">
                  <a:solidFill>
                    <a:schemeClr val="tx1"/>
                  </a:solidFill>
                </a:rPr>
                <a:t>\</a:t>
              </a:r>
              <a:endParaRPr kumimoji="1" lang="ja-JP" altLang="en-US" sz="2400" b="1" dirty="0">
                <a:solidFill>
                  <a:schemeClr val="tx1"/>
                </a:solidFill>
              </a:endParaRPr>
            </a:p>
          </p:txBody>
        </p:sp>
        <p:sp>
          <p:nvSpPr>
            <p:cNvPr id="6" name="楕円 5">
              <a:extLst>
                <a:ext uri="{FF2B5EF4-FFF2-40B4-BE49-F238E27FC236}">
                  <a16:creationId xmlns:a16="http://schemas.microsoft.com/office/drawing/2014/main" id="{2B47058E-CA40-40E7-8867-D3FE8BCC2BA6}"/>
                </a:ext>
              </a:extLst>
            </p:cNvPr>
            <p:cNvSpPr/>
            <p:nvPr/>
          </p:nvSpPr>
          <p:spPr>
            <a:xfrm>
              <a:off x="5911554" y="7398942"/>
              <a:ext cx="540000" cy="540000"/>
            </a:xfrm>
            <a:prstGeom prst="ellipse">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振込</a:t>
              </a:r>
              <a:endParaRPr kumimoji="1" lang="en-US" altLang="ja-JP" sz="1400" b="1" dirty="0">
                <a:solidFill>
                  <a:schemeClr val="tx1"/>
                </a:solidFill>
              </a:endParaRPr>
            </a:p>
          </p:txBody>
        </p:sp>
      </p:grpSp>
    </p:spTree>
    <p:extLst>
      <p:ext uri="{BB962C8B-B14F-4D97-AF65-F5344CB8AC3E}">
        <p14:creationId xmlns:p14="http://schemas.microsoft.com/office/powerpoint/2010/main" val="338270719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3862</TotalTime>
  <Words>504</Words>
  <Application>Microsoft Office PowerPoint</Application>
  <PresentationFormat>A4 210 x 297 mm</PresentationFormat>
  <Paragraphs>40</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HGS明朝E</vt:lpstr>
      <vt:lpstr>メイリオ</vt:lpstr>
      <vt:lpstr>游ゴシック</vt:lpstr>
      <vt:lpstr>游ゴシック Light</vt:lpstr>
      <vt:lpstr>Arial</vt:lpstr>
      <vt:lpstr>Calibri</vt:lpstr>
      <vt:lpstr>Calibri Light</vt:lpstr>
      <vt:lpstr>Office テーマ</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渡辺 正毅(watanabe-masaki)</dc:creator>
  <cp:lastModifiedBy>吉田　由香</cp:lastModifiedBy>
  <cp:revision>332</cp:revision>
  <cp:lastPrinted>2024-06-21T00:53:37Z</cp:lastPrinted>
  <dcterms:created xsi:type="dcterms:W3CDTF">2021-11-18T09:11:46Z</dcterms:created>
  <dcterms:modified xsi:type="dcterms:W3CDTF">2025-05-28T06:33:33Z</dcterms:modified>
</cp:coreProperties>
</file>