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1" r:id="rId4"/>
  </p:sldMasterIdLst>
  <p:notesMasterIdLst>
    <p:notesMasterId r:id="rId21"/>
  </p:notesMasterIdLst>
  <p:handoutMasterIdLst>
    <p:handoutMasterId r:id="rId22"/>
  </p:handoutMasterIdLst>
  <p:sldIdLst>
    <p:sldId id="536" r:id="rId5"/>
    <p:sldId id="304" r:id="rId6"/>
    <p:sldId id="604" r:id="rId7"/>
    <p:sldId id="612" r:id="rId8"/>
    <p:sldId id="576" r:id="rId9"/>
    <p:sldId id="559" r:id="rId10"/>
    <p:sldId id="607" r:id="rId11"/>
    <p:sldId id="573" r:id="rId12"/>
    <p:sldId id="582" r:id="rId13"/>
    <p:sldId id="610" r:id="rId14"/>
    <p:sldId id="606" r:id="rId15"/>
    <p:sldId id="432" r:id="rId16"/>
    <p:sldId id="310" r:id="rId17"/>
    <p:sldId id="608" r:id="rId18"/>
    <p:sldId id="611" r:id="rId19"/>
    <p:sldId id="593" r:id="rId2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留意事項" id="{F2E1E6D8-28CF-44E5-8F75-7560ADFC7A1D}">
          <p14:sldIdLst/>
        </p14:section>
        <p14:section name="事業概要（公表資料）" id="{BA617744-C519-4AEE-A6AC-3CA7FB9C155A}">
          <p14:sldIdLst>
            <p14:sldId id="536"/>
          </p14:sldIdLst>
        </p14:section>
        <p14:section name="１．サービス内容（政策目的への適合性）" id="{D355E5D7-3073-426D-8E21-A4B5CC281CA6}">
          <p14:sldIdLst>
            <p14:sldId id="304"/>
            <p14:sldId id="604"/>
            <p14:sldId id="612"/>
            <p14:sldId id="576"/>
            <p14:sldId id="559"/>
            <p14:sldId id="607"/>
            <p14:sldId id="573"/>
          </p14:sldIdLst>
        </p14:section>
        <p14:section name="推進体制" id="{7457F2B2-F804-447B-BC74-97C87D925E28}">
          <p14:sldIdLst>
            <p14:sldId id="582"/>
            <p14:sldId id="610"/>
            <p14:sldId id="606"/>
          </p14:sldIdLst>
        </p14:section>
        <p14:section name="事業計画（実装計画・運営計画）" id="{C0BFEDEB-28A6-4B33-8944-04CF15A58A43}">
          <p14:sldIdLst>
            <p14:sldId id="432"/>
            <p14:sldId id="310"/>
          </p14:sldIdLst>
        </p14:section>
        <p14:section name="政策的優遇措置 【該当団体のみ】" id="{E886B787-A10C-4B93-88E0-DA98A380859E}">
          <p14:sldIdLst>
            <p14:sldId id="608"/>
            <p14:sldId id="611"/>
            <p14:sldId id="59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4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47A477"/>
    <a:srgbClr val="F2F2F2"/>
    <a:srgbClr val="FFCCCC"/>
    <a:srgbClr val="B7D398"/>
    <a:srgbClr val="CCECFF"/>
    <a:srgbClr val="3B8964"/>
    <a:srgbClr val="E2EDD6"/>
    <a:srgbClr val="FFE2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68" autoAdjust="0"/>
    <p:restoredTop sz="97418" autoAdjust="0"/>
  </p:normalViewPr>
  <p:slideViewPr>
    <p:cSldViewPr>
      <p:cViewPr varScale="1">
        <p:scale>
          <a:sx n="114" d="100"/>
          <a:sy n="114" d="100"/>
        </p:scale>
        <p:origin x="42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2"/>
            <a:ext cx="2926445" cy="460375"/>
          </a:xfrm>
          <a:prstGeom prst="rect">
            <a:avLst/>
          </a:prstGeom>
          <a:noFill/>
          <a:ln w="9525">
            <a:noFill/>
            <a:miter lim="800000"/>
            <a:headEnd/>
            <a:tailEnd/>
          </a:ln>
          <a:effectLst/>
        </p:spPr>
        <p:txBody>
          <a:bodyPr vert="horz" wrap="square" lIns="92220" tIns="46110" rIns="92220" bIns="46110" numCol="1" anchor="t" anchorCtr="0" compatLnSpc="1">
            <a:prstTxWarp prst="textNoShape">
              <a:avLst/>
            </a:prstTxWarp>
          </a:bodyPr>
          <a:lstStyle>
            <a:lvl1pPr defTabSz="922278" eaLnBrk="1" hangingPunct="1">
              <a:defRPr sz="1200">
                <a:latin typeface="Arial" charset="0"/>
                <a:ea typeface="ＭＳ Ｐゴシック" pitchFamily="50" charset="-128"/>
              </a:defRPr>
            </a:lvl1pPr>
          </a:lstStyle>
          <a:p>
            <a:pPr>
              <a:defRPr/>
            </a:pPr>
            <a:endParaRPr lang="en-US" altLang="ja-JP" dirty="0">
              <a:ea typeface="Meiryo UI" panose="020B0604030504040204" pitchFamily="50" charset="-128"/>
            </a:endParaRPr>
          </a:p>
        </p:txBody>
      </p:sp>
      <p:sp>
        <p:nvSpPr>
          <p:cNvPr id="1219" name="Rectangle 3"/>
          <p:cNvSpPr>
            <a:spLocks noGrp="1" noChangeArrowheads="1"/>
          </p:cNvSpPr>
          <p:nvPr>
            <p:ph type="dt" sz="quarter" idx="1"/>
          </p:nvPr>
        </p:nvSpPr>
        <p:spPr>
          <a:xfrm>
            <a:off x="3850586" y="2"/>
            <a:ext cx="2926444" cy="460375"/>
          </a:xfrm>
          <a:prstGeom prst="rect">
            <a:avLst/>
          </a:prstGeom>
          <a:noFill/>
          <a:ln w="9525">
            <a:noFill/>
            <a:miter lim="800000"/>
            <a:headEnd/>
            <a:tailEnd/>
          </a:ln>
          <a:effectLst/>
        </p:spPr>
        <p:txBody>
          <a:bodyPr vert="horz" wrap="square" lIns="92220" tIns="46110" rIns="92220" bIns="46110" numCol="1" anchor="t" anchorCtr="0" compatLnSpc="1">
            <a:prstTxWarp prst="textNoShape">
              <a:avLst/>
            </a:prstTxWarp>
          </a:bodyPr>
          <a:lstStyle>
            <a:lvl1pPr algn="r" defTabSz="922278" eaLnBrk="1" hangingPunct="1">
              <a:defRPr sz="1200">
                <a:latin typeface="Arial" charset="0"/>
                <a:ea typeface="ＭＳ Ｐゴシック" pitchFamily="50" charset="-128"/>
              </a:defRPr>
            </a:lvl1pPr>
          </a:lstStyle>
          <a:p>
            <a:pPr>
              <a:defRPr/>
            </a:pPr>
            <a:endParaRPr lang="en-US" altLang="ja-JP" dirty="0">
              <a:ea typeface="Meiryo UI" panose="020B0604030504040204" pitchFamily="50" charset="-128"/>
            </a:endParaRPr>
          </a:p>
        </p:txBody>
      </p:sp>
      <p:sp>
        <p:nvSpPr>
          <p:cNvPr id="1220" name="Rectangle 4"/>
          <p:cNvSpPr>
            <a:spLocks noGrp="1" noChangeArrowheads="1"/>
          </p:cNvSpPr>
          <p:nvPr>
            <p:ph type="ftr" sz="quarter" idx="2"/>
          </p:nvPr>
        </p:nvSpPr>
        <p:spPr>
          <a:xfrm>
            <a:off x="1" y="9442452"/>
            <a:ext cx="2926445" cy="460375"/>
          </a:xfrm>
          <a:prstGeom prst="rect">
            <a:avLst/>
          </a:prstGeom>
          <a:noFill/>
          <a:ln w="9525">
            <a:noFill/>
            <a:miter lim="800000"/>
            <a:headEnd/>
            <a:tailEnd/>
          </a:ln>
          <a:effectLst/>
        </p:spPr>
        <p:txBody>
          <a:bodyPr vert="horz" wrap="square" lIns="92220" tIns="46110" rIns="92220" bIns="46110" numCol="1" anchor="b" anchorCtr="0" compatLnSpc="1">
            <a:prstTxWarp prst="textNoShape">
              <a:avLst/>
            </a:prstTxWarp>
          </a:bodyPr>
          <a:lstStyle>
            <a:lvl1pPr defTabSz="922278" eaLnBrk="1" hangingPunct="1">
              <a:defRPr sz="1200">
                <a:latin typeface="Arial" charset="0"/>
                <a:ea typeface="ＭＳ Ｐゴシック" pitchFamily="50" charset="-128"/>
              </a:defRPr>
            </a:lvl1pPr>
          </a:lstStyle>
          <a:p>
            <a:pPr>
              <a:defRPr/>
            </a:pPr>
            <a:endParaRPr lang="en-US" altLang="ja-JP" dirty="0">
              <a:ea typeface="Meiryo UI" panose="020B0604030504040204" pitchFamily="50" charset="-128"/>
            </a:endParaRPr>
          </a:p>
        </p:txBody>
      </p:sp>
      <p:sp>
        <p:nvSpPr>
          <p:cNvPr id="1221" name="Rectangle 5"/>
          <p:cNvSpPr>
            <a:spLocks noGrp="1" noChangeArrowheads="1"/>
          </p:cNvSpPr>
          <p:nvPr>
            <p:ph type="sldNum" sz="quarter" idx="3"/>
          </p:nvPr>
        </p:nvSpPr>
        <p:spPr>
          <a:xfrm>
            <a:off x="3850586" y="9442452"/>
            <a:ext cx="2926444" cy="460375"/>
          </a:xfrm>
          <a:prstGeom prst="rect">
            <a:avLst/>
          </a:prstGeom>
          <a:noFill/>
          <a:ln w="9525">
            <a:noFill/>
            <a:miter lim="800000"/>
            <a:headEnd/>
            <a:tailEnd/>
          </a:ln>
          <a:effectLst/>
        </p:spPr>
        <p:txBody>
          <a:bodyPr vert="horz" wrap="square" lIns="92220" tIns="46110" rIns="92220" bIns="46110" numCol="1" anchor="b" anchorCtr="0" compatLnSpc="1">
            <a:prstTxWarp prst="textNoShape">
              <a:avLst/>
            </a:prstTxWarp>
          </a:bodyPr>
          <a:lstStyle>
            <a:lvl1pPr algn="r" defTabSz="922278" eaLnBrk="1" hangingPunct="1">
              <a:defRPr sz="1200"/>
            </a:lvl1pPr>
          </a:lstStyle>
          <a:p>
            <a:pPr>
              <a:defRPr/>
            </a:pPr>
            <a:fld id="{4B53F7E7-4D7A-4BA0-8145-D9EED7F0E647}" type="slidenum">
              <a:rPr lang="en-US" altLang="ja-JP">
                <a:ea typeface="Meiryo UI" panose="020B0604030504040204" pitchFamily="50" charset="-128"/>
              </a:rPr>
              <a:pPr>
                <a:defRPr/>
              </a:pPr>
              <a:t>‹#›</a:t>
            </a:fld>
            <a:endParaRPr lang="en-US" altLang="ja-JP" dirty="0">
              <a:ea typeface="Meiryo UI" panose="020B0604030504040204" pitchFamily="50" charset="-128"/>
            </a:endParaRPr>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1" y="0"/>
            <a:ext cx="2950263" cy="496888"/>
          </a:xfrm>
          <a:prstGeom prst="rect">
            <a:avLst/>
          </a:prstGeom>
          <a:noFill/>
          <a:ln w="9525">
            <a:noFill/>
            <a:miter lim="800000"/>
            <a:headEnd/>
            <a:tailEnd/>
          </a:ln>
          <a:effectLst/>
        </p:spPr>
        <p:txBody>
          <a:bodyPr vert="horz" wrap="square" lIns="92220" tIns="46110" rIns="92220" bIns="46110" numCol="1" anchor="t" anchorCtr="0" compatLnSpc="1">
            <a:prstTxWarp prst="textNoShape">
              <a:avLst/>
            </a:prstTxWarp>
          </a:bodyPr>
          <a:lstStyle>
            <a:lvl1pPr defTabSz="922278" eaLnBrk="1" hangingPunct="1">
              <a:defRPr sz="1200">
                <a:latin typeface="Arial" charset="0"/>
                <a:ea typeface="Meiryo UI" panose="020B0604030504040204" pitchFamily="50" charset="-128"/>
              </a:defRPr>
            </a:lvl1pPr>
          </a:lstStyle>
          <a:p>
            <a:pPr>
              <a:defRPr/>
            </a:pPr>
            <a:endParaRPr lang="en-US" altLang="ja-JP" dirty="0"/>
          </a:p>
        </p:txBody>
      </p:sp>
      <p:sp>
        <p:nvSpPr>
          <p:cNvPr id="1212" name="Rectangle 3"/>
          <p:cNvSpPr>
            <a:spLocks noGrp="1" noChangeArrowheads="1"/>
          </p:cNvSpPr>
          <p:nvPr>
            <p:ph type="dt" idx="1"/>
          </p:nvPr>
        </p:nvSpPr>
        <p:spPr>
          <a:xfrm>
            <a:off x="3855350" y="0"/>
            <a:ext cx="2950263" cy="496888"/>
          </a:xfrm>
          <a:prstGeom prst="rect">
            <a:avLst/>
          </a:prstGeom>
          <a:noFill/>
          <a:ln w="9525">
            <a:noFill/>
            <a:miter lim="800000"/>
            <a:headEnd/>
            <a:tailEnd/>
          </a:ln>
          <a:effectLst/>
        </p:spPr>
        <p:txBody>
          <a:bodyPr vert="horz" wrap="square" lIns="92220" tIns="46110" rIns="92220" bIns="46110" numCol="1" anchor="t" anchorCtr="0" compatLnSpc="1">
            <a:prstTxWarp prst="textNoShape">
              <a:avLst/>
            </a:prstTxWarp>
          </a:bodyPr>
          <a:lstStyle>
            <a:lvl1pPr algn="r" defTabSz="922278" eaLnBrk="1" hangingPunct="1">
              <a:defRPr sz="1200">
                <a:latin typeface="Arial" charset="0"/>
                <a:ea typeface="Meiryo UI" panose="020B0604030504040204" pitchFamily="50" charset="-128"/>
              </a:defRPr>
            </a:lvl1pPr>
          </a:lstStyle>
          <a:p>
            <a:pPr>
              <a:defRPr/>
            </a:pPr>
            <a:endParaRPr lang="en-US" altLang="ja-JP" dirty="0"/>
          </a:p>
        </p:txBody>
      </p:sp>
      <p:sp>
        <p:nvSpPr>
          <p:cNvPr id="1213" name="Rectangle 4"/>
          <p:cNvSpPr>
            <a:spLocks noGrp="1" noRot="1" noChangeAspect="1" noChangeArrowheads="1" noTextEdit="1"/>
          </p:cNvSpPr>
          <p:nvPr>
            <p:ph type="sldImg" idx="2"/>
          </p:nvPr>
        </p:nvSpPr>
        <p:spPr>
          <a:xfrm>
            <a:off x="917575" y="746125"/>
            <a:ext cx="4970463" cy="3727450"/>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9609" y="4721226"/>
            <a:ext cx="5447983" cy="4473575"/>
          </a:xfrm>
          <a:prstGeom prst="rect">
            <a:avLst/>
          </a:prstGeom>
          <a:noFill/>
          <a:ln w="9525">
            <a:noFill/>
            <a:miter lim="800000"/>
            <a:headEnd/>
            <a:tailEnd/>
          </a:ln>
          <a:effectLst/>
        </p:spPr>
        <p:txBody>
          <a:bodyPr vert="horz" wrap="square" lIns="92220" tIns="46110" rIns="92220" bIns="4611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1" y="9440863"/>
            <a:ext cx="2950263" cy="496887"/>
          </a:xfrm>
          <a:prstGeom prst="rect">
            <a:avLst/>
          </a:prstGeom>
          <a:noFill/>
          <a:ln w="9525">
            <a:noFill/>
            <a:miter lim="800000"/>
            <a:headEnd/>
            <a:tailEnd/>
          </a:ln>
          <a:effectLst/>
        </p:spPr>
        <p:txBody>
          <a:bodyPr vert="horz" wrap="square" lIns="92220" tIns="46110" rIns="92220" bIns="46110" numCol="1" anchor="b" anchorCtr="0" compatLnSpc="1">
            <a:prstTxWarp prst="textNoShape">
              <a:avLst/>
            </a:prstTxWarp>
          </a:bodyPr>
          <a:lstStyle>
            <a:lvl1pPr defTabSz="922278" eaLnBrk="1" hangingPunct="1">
              <a:defRPr sz="1200">
                <a:latin typeface="Arial" charset="0"/>
                <a:ea typeface="Meiryo UI" panose="020B0604030504040204" pitchFamily="50" charset="-128"/>
              </a:defRPr>
            </a:lvl1pPr>
          </a:lstStyle>
          <a:p>
            <a:pPr>
              <a:defRPr/>
            </a:pPr>
            <a:endParaRPr lang="en-US" altLang="ja-JP" dirty="0"/>
          </a:p>
        </p:txBody>
      </p:sp>
      <p:sp>
        <p:nvSpPr>
          <p:cNvPr id="1216" name="Rectangle 7"/>
          <p:cNvSpPr>
            <a:spLocks noGrp="1" noChangeArrowheads="1"/>
          </p:cNvSpPr>
          <p:nvPr>
            <p:ph type="sldNum" sz="quarter" idx="5"/>
          </p:nvPr>
        </p:nvSpPr>
        <p:spPr>
          <a:xfrm>
            <a:off x="3855350" y="9440863"/>
            <a:ext cx="2950263" cy="496887"/>
          </a:xfrm>
          <a:prstGeom prst="rect">
            <a:avLst/>
          </a:prstGeom>
          <a:noFill/>
          <a:ln w="9525">
            <a:noFill/>
            <a:miter lim="800000"/>
            <a:headEnd/>
            <a:tailEnd/>
          </a:ln>
          <a:effectLst/>
        </p:spPr>
        <p:txBody>
          <a:bodyPr vert="horz" wrap="square" lIns="92220" tIns="46110" rIns="92220" bIns="46110" numCol="1" anchor="b" anchorCtr="0" compatLnSpc="1">
            <a:prstTxWarp prst="textNoShape">
              <a:avLst/>
            </a:prstTxWarp>
          </a:bodyPr>
          <a:lstStyle>
            <a:lvl1pPr algn="r" defTabSz="922278" eaLnBrk="1" hangingPunct="1">
              <a:defRPr sz="1200">
                <a:ea typeface="Meiryo UI" panose="020B0604030504040204" pitchFamily="50" charset="-128"/>
              </a:defRPr>
            </a:lvl1pPr>
          </a:lstStyle>
          <a:p>
            <a:pPr>
              <a:defRPr/>
            </a:pPr>
            <a:fld id="{6CB5B19B-2A7B-4820-A495-7EA32EFCEBE8}" type="slidenum">
              <a:rPr lang="en-US" altLang="ja-JP" smtClean="0"/>
              <a:pPr>
                <a:defRPr/>
              </a:pPr>
              <a:t>‹#›</a:t>
            </a:fld>
            <a:endParaRPr lang="en-US" altLang="ja-JP" dirty="0"/>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Meiryo UI" panose="020B0604030504040204" pitchFamily="50" charset="-128"/>
              </a:rPr>
              <a:pPr>
                <a:spcBef>
                  <a:spcPct val="0"/>
                </a:spcBef>
              </a:pPr>
              <a:t>2</a:t>
            </a:fld>
            <a:endParaRPr lang="en-US" altLang="ja-JP" dirty="0">
              <a:ea typeface="Meiryo UI" panose="020B060403050404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9125341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Meiryo UI" panose="020B0604030504040204" pitchFamily="50" charset="-128"/>
              </a:rPr>
              <a:pPr>
                <a:spcBef>
                  <a:spcPct val="0"/>
                </a:spcBef>
              </a:pPr>
              <a:t>11</a:t>
            </a:fld>
            <a:endParaRPr lang="en-US" altLang="ja-JP" dirty="0">
              <a:ea typeface="Meiryo UI" panose="020B060403050404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909365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Meiryo UI" panose="020B0604030504040204" pitchFamily="50" charset="-128"/>
              </a:rPr>
              <a:pPr>
                <a:spcBef>
                  <a:spcPct val="0"/>
                </a:spcBef>
              </a:pPr>
              <a:t>13</a:t>
            </a:fld>
            <a:endParaRPr lang="en-US" altLang="ja-JP" dirty="0">
              <a:ea typeface="Meiryo UI" panose="020B060403050404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65347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33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4594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6213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fontAlgn="base">
              <a:spcBef>
                <a:spcPct val="0"/>
              </a:spcBef>
              <a:spcAft>
                <a:spcPct val="0"/>
              </a:spcAft>
              <a:defRPr/>
            </a:pPr>
            <a:fld id="{2C1CD5F8-6ED2-4EDB-AE28-6812BB19CC1F}" type="slidenum">
              <a:rPr lang="en-US" altLang="ja-JP">
                <a:solidFill>
                  <a:srgbClr val="000000"/>
                </a:solidFill>
                <a:ea typeface="Meiryo UI" panose="020B0604030504040204" pitchFamily="50" charset="-128"/>
              </a:rPr>
              <a:pPr fontAlgn="base">
                <a:spcBef>
                  <a:spcPct val="0"/>
                </a:spcBef>
                <a:spcAft>
                  <a:spcPct val="0"/>
                </a:spcAft>
                <a:defRPr/>
              </a:pPr>
              <a:t>3</a:t>
            </a:fld>
            <a:endParaRPr lang="en-US" altLang="ja-JP" dirty="0">
              <a:solidFill>
                <a:srgbClr val="000000"/>
              </a:solidFill>
              <a:ea typeface="Meiryo UI" panose="020B060403050404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568525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fontAlgn="base">
              <a:spcBef>
                <a:spcPct val="0"/>
              </a:spcBef>
              <a:spcAft>
                <a:spcPct val="0"/>
              </a:spcAft>
              <a:defRPr/>
            </a:pPr>
            <a:fld id="{2C1CD5F8-6ED2-4EDB-AE28-6812BB19CC1F}" type="slidenum">
              <a:rPr lang="en-US" altLang="ja-JP">
                <a:solidFill>
                  <a:srgbClr val="000000"/>
                </a:solidFill>
                <a:ea typeface="Meiryo UI" panose="020B0604030504040204" pitchFamily="50" charset="-128"/>
              </a:rPr>
              <a:pPr fontAlgn="base">
                <a:spcBef>
                  <a:spcPct val="0"/>
                </a:spcBef>
                <a:spcAft>
                  <a:spcPct val="0"/>
                </a:spcAft>
                <a:defRPr/>
              </a:pPr>
              <a:t>4</a:t>
            </a:fld>
            <a:endParaRPr lang="en-US" altLang="ja-JP" dirty="0">
              <a:solidFill>
                <a:srgbClr val="000000"/>
              </a:solidFill>
              <a:ea typeface="Meiryo UI" panose="020B060403050404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66032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Meiryo UI" panose="020B0604030504040204" pitchFamily="50" charset="-128"/>
              </a:rPr>
              <a:pPr>
                <a:spcBef>
                  <a:spcPct val="0"/>
                </a:spcBef>
              </a:pPr>
              <a:t>5</a:t>
            </a:fld>
            <a:endParaRPr lang="en-US" altLang="ja-JP" dirty="0">
              <a:ea typeface="Meiryo UI" panose="020B060403050404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564376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fontAlgn="base">
              <a:spcBef>
                <a:spcPct val="0"/>
              </a:spcBef>
              <a:spcAft>
                <a:spcPct val="0"/>
              </a:spcAft>
              <a:defRPr/>
            </a:pPr>
            <a:fld id="{2C1CD5F8-6ED2-4EDB-AE28-6812BB19CC1F}" type="slidenum">
              <a:rPr lang="en-US" altLang="ja-JP">
                <a:solidFill>
                  <a:srgbClr val="000000"/>
                </a:solidFill>
                <a:ea typeface="Meiryo UI" panose="020B0604030504040204" pitchFamily="50" charset="-128"/>
              </a:rPr>
              <a:pPr fontAlgn="base">
                <a:spcBef>
                  <a:spcPct val="0"/>
                </a:spcBef>
                <a:spcAft>
                  <a:spcPct val="0"/>
                </a:spcAft>
                <a:defRPr/>
              </a:pPr>
              <a:t>6</a:t>
            </a:fld>
            <a:endParaRPr lang="en-US" altLang="ja-JP" dirty="0">
              <a:solidFill>
                <a:srgbClr val="000000"/>
              </a:solidFill>
              <a:ea typeface="Meiryo UI" panose="020B060403050404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83169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fontAlgn="base">
              <a:spcBef>
                <a:spcPct val="0"/>
              </a:spcBef>
              <a:spcAft>
                <a:spcPct val="0"/>
              </a:spcAft>
              <a:defRPr/>
            </a:pPr>
            <a:fld id="{2C1CD5F8-6ED2-4EDB-AE28-6812BB19CC1F}" type="slidenum">
              <a:rPr lang="en-US" altLang="ja-JP">
                <a:solidFill>
                  <a:srgbClr val="000000"/>
                </a:solidFill>
                <a:ea typeface="Meiryo UI" panose="020B0604030504040204" pitchFamily="50" charset="-128"/>
              </a:rPr>
              <a:pPr fontAlgn="base">
                <a:spcBef>
                  <a:spcPct val="0"/>
                </a:spcBef>
                <a:spcAft>
                  <a:spcPct val="0"/>
                </a:spcAft>
                <a:defRPr/>
              </a:pPr>
              <a:t>7</a:t>
            </a:fld>
            <a:endParaRPr lang="en-US" altLang="ja-JP" dirty="0">
              <a:solidFill>
                <a:srgbClr val="000000"/>
              </a:solidFill>
              <a:ea typeface="Meiryo UI" panose="020B060403050404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08785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Meiryo UI" panose="020B0604030504040204" pitchFamily="50" charset="-128"/>
              </a:rPr>
              <a:pPr>
                <a:spcBef>
                  <a:spcPct val="0"/>
                </a:spcBef>
              </a:pPr>
              <a:t>8</a:t>
            </a:fld>
            <a:endParaRPr lang="en-US" altLang="ja-JP" dirty="0">
              <a:ea typeface="Meiryo UI" panose="020B060403050404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125900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4"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Meiryo UI" panose="020B0604030504040204" pitchFamily="50" charset="-128"/>
              </a:rPr>
              <a:pPr>
                <a:spcBef>
                  <a:spcPct val="0"/>
                </a:spcBef>
              </a:pPr>
              <a:t>9</a:t>
            </a:fld>
            <a:endParaRPr lang="en-US" altLang="ja-JP" dirty="0">
              <a:ea typeface="Meiryo UI" panose="020B0604030504040204" pitchFamily="50" charset="-128"/>
            </a:endParaRPr>
          </a:p>
        </p:txBody>
      </p:sp>
      <p:sp>
        <p:nvSpPr>
          <p:cNvPr id="1285" name="Rectangle 2"/>
          <p:cNvSpPr>
            <a:spLocks noGrp="1" noRot="1" noChangeAspect="1" noChangeArrowheads="1" noTextEdit="1"/>
          </p:cNvSpPr>
          <p:nvPr>
            <p:ph type="sldImg"/>
          </p:nvPr>
        </p:nvSpPr>
        <p:spPr>
          <a:ln/>
        </p:spPr>
      </p:sp>
      <p:sp>
        <p:nvSpPr>
          <p:cNvPr id="128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097453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4"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Meiryo UI" panose="020B0604030504040204" pitchFamily="50" charset="-128"/>
              </a:rPr>
              <a:pPr>
                <a:spcBef>
                  <a:spcPct val="0"/>
                </a:spcBef>
              </a:pPr>
              <a:t>10</a:t>
            </a:fld>
            <a:endParaRPr lang="en-US" altLang="ja-JP" dirty="0">
              <a:ea typeface="Meiryo UI" panose="020B0604030504040204" pitchFamily="50" charset="-128"/>
            </a:endParaRPr>
          </a:p>
        </p:txBody>
      </p:sp>
      <p:sp>
        <p:nvSpPr>
          <p:cNvPr id="1285" name="Rectangle 2"/>
          <p:cNvSpPr>
            <a:spLocks noGrp="1" noRot="1" noChangeAspect="1" noChangeArrowheads="1" noTextEdit="1"/>
          </p:cNvSpPr>
          <p:nvPr>
            <p:ph type="sldImg"/>
          </p:nvPr>
        </p:nvSpPr>
        <p:spPr>
          <a:ln/>
        </p:spPr>
      </p:sp>
      <p:sp>
        <p:nvSpPr>
          <p:cNvPr id="128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40195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176323-5E87-E1CD-0A47-3DE022151F87}"/>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99BB6C4-3C55-D8A7-22A5-4AAE5E05B1E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271C4FF-2D62-6FD8-0C0D-17849A5B5100}"/>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B7298100-7E88-E1FC-4323-E8E8995DCF0B}"/>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1EFB03FE-3A14-5F9D-88EE-10D2279AD6DD}"/>
              </a:ext>
            </a:extLst>
          </p:cNvPr>
          <p:cNvSpPr>
            <a:spLocks noGrp="1"/>
          </p:cNvSpPr>
          <p:nvPr>
            <p:ph type="sldNum" sz="quarter" idx="12"/>
          </p:nvPr>
        </p:nvSpPr>
        <p:spPr/>
        <p:txBody>
          <a:bodyPr/>
          <a:lstStyle/>
          <a:p>
            <a:pPr>
              <a:defRPr/>
            </a:pPr>
            <a:fld id="{367FCEB3-C420-400D-9DF3-AABFEA07EB20}" type="slidenum">
              <a:rPr lang="en-US" altLang="ja-JP" smtClean="0"/>
              <a:pPr>
                <a:defRPr/>
              </a:pPr>
              <a:t>‹#›</a:t>
            </a:fld>
            <a:endParaRPr lang="en-US" altLang="ja-JP"/>
          </a:p>
        </p:txBody>
      </p:sp>
    </p:spTree>
    <p:extLst>
      <p:ext uri="{BB962C8B-B14F-4D97-AF65-F5344CB8AC3E}">
        <p14:creationId xmlns:p14="http://schemas.microsoft.com/office/powerpoint/2010/main" val="2429701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2C7A41-61DF-72E1-CFC9-471ECF2202A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C69D799-3568-010C-6BB5-3AE31D54F85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C8CDC33-C7A4-0882-1EFD-71A3F43D4AB4}"/>
              </a:ext>
            </a:extLst>
          </p:cNvPr>
          <p:cNvSpPr>
            <a:spLocks noGrp="1"/>
          </p:cNvSpPr>
          <p:nvPr>
            <p:ph type="dt" sz="half" idx="10"/>
          </p:nvPr>
        </p:nvSpPr>
        <p:spPr/>
        <p:txBody>
          <a:bodyPr/>
          <a:lstStyle/>
          <a:p>
            <a:pPr>
              <a:defRPr/>
            </a:pPr>
            <a:endParaRPr lang="en-US" altLang="ja-JP" dirty="0"/>
          </a:p>
        </p:txBody>
      </p:sp>
      <p:sp>
        <p:nvSpPr>
          <p:cNvPr id="5" name="フッター プレースホルダー 4">
            <a:extLst>
              <a:ext uri="{FF2B5EF4-FFF2-40B4-BE49-F238E27FC236}">
                <a16:creationId xmlns:a16="http://schemas.microsoft.com/office/drawing/2014/main" id="{9F5572C3-ADE5-F1A4-B95B-EEA392D90ADE}"/>
              </a:ext>
            </a:extLst>
          </p:cNvPr>
          <p:cNvSpPr>
            <a:spLocks noGrp="1"/>
          </p:cNvSpPr>
          <p:nvPr>
            <p:ph type="ftr" sz="quarter" idx="11"/>
          </p:nvPr>
        </p:nvSpPr>
        <p:spPr/>
        <p:txBody>
          <a:bodyPr/>
          <a:lstStyle/>
          <a:p>
            <a:pPr>
              <a:defRPr/>
            </a:pPr>
            <a:endParaRPr lang="en-US" altLang="ja-JP" dirty="0"/>
          </a:p>
        </p:txBody>
      </p:sp>
      <p:sp>
        <p:nvSpPr>
          <p:cNvPr id="6" name="スライド番号プレースホルダー 5">
            <a:extLst>
              <a:ext uri="{FF2B5EF4-FFF2-40B4-BE49-F238E27FC236}">
                <a16:creationId xmlns:a16="http://schemas.microsoft.com/office/drawing/2014/main" id="{4757425D-60AE-1BC2-9B37-59F0003B1071}"/>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143302656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0D5C877-066D-DAC5-11A0-6ABD96C0AC05}"/>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46EBD1C-6C41-432D-3467-225DD78BC0AE}"/>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1B7374C-3008-4502-104E-8CA1D162E883}"/>
              </a:ext>
            </a:extLst>
          </p:cNvPr>
          <p:cNvSpPr>
            <a:spLocks noGrp="1"/>
          </p:cNvSpPr>
          <p:nvPr>
            <p:ph type="dt" sz="half" idx="10"/>
          </p:nvPr>
        </p:nvSpPr>
        <p:spPr/>
        <p:txBody>
          <a:bodyPr/>
          <a:lstStyle/>
          <a:p>
            <a:pPr>
              <a:defRPr/>
            </a:pPr>
            <a:endParaRPr lang="en-US" altLang="ja-JP" dirty="0"/>
          </a:p>
        </p:txBody>
      </p:sp>
      <p:sp>
        <p:nvSpPr>
          <p:cNvPr id="5" name="フッター プレースホルダー 4">
            <a:extLst>
              <a:ext uri="{FF2B5EF4-FFF2-40B4-BE49-F238E27FC236}">
                <a16:creationId xmlns:a16="http://schemas.microsoft.com/office/drawing/2014/main" id="{87A53A2E-0F83-A931-0DD0-AA2F9D1511DE}"/>
              </a:ext>
            </a:extLst>
          </p:cNvPr>
          <p:cNvSpPr>
            <a:spLocks noGrp="1"/>
          </p:cNvSpPr>
          <p:nvPr>
            <p:ph type="ftr" sz="quarter" idx="11"/>
          </p:nvPr>
        </p:nvSpPr>
        <p:spPr/>
        <p:txBody>
          <a:bodyPr/>
          <a:lstStyle/>
          <a:p>
            <a:pPr>
              <a:defRPr/>
            </a:pPr>
            <a:endParaRPr lang="en-US" altLang="ja-JP" dirty="0"/>
          </a:p>
        </p:txBody>
      </p:sp>
      <p:sp>
        <p:nvSpPr>
          <p:cNvPr id="6" name="スライド番号プレースホルダー 5">
            <a:extLst>
              <a:ext uri="{FF2B5EF4-FFF2-40B4-BE49-F238E27FC236}">
                <a16:creationId xmlns:a16="http://schemas.microsoft.com/office/drawing/2014/main" id="{E49C9214-D1EA-5AC6-3AEB-320010B9EF7B}"/>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111535376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041" name="Rectangle 6"/>
          <p:cNvSpPr>
            <a:spLocks noGrp="1" noChangeArrowheads="1"/>
          </p:cNvSpPr>
          <p:nvPr>
            <p:ph type="sldNum" sz="quarter" idx="12"/>
          </p:nvPr>
        </p:nvSpPr>
        <p:spPr>
          <a:xfrm>
            <a:off x="8655332" y="107107"/>
            <a:ext cx="464400" cy="347925"/>
          </a:xfrm>
          <a:solidFill>
            <a:schemeClr val="bg1"/>
          </a:solidFill>
          <a:ln>
            <a:solidFill>
              <a:schemeClr val="tx1"/>
            </a:solidFill>
          </a:ln>
        </p:spPr>
        <p:txBody>
          <a:bodyPr anchor="ctr"/>
          <a:lstStyle>
            <a:lvl1pPr algn="ctr">
              <a:defRPr/>
            </a:lvl1pPr>
          </a:lstStyle>
          <a:p>
            <a:pPr>
              <a:defRPr/>
            </a:pPr>
            <a:fld id="{ED70751B-34C4-41F7-9A42-B8AF8614956A}" type="slidenum">
              <a:rPr lang="en-US" altLang="ja-JP" smtClean="0"/>
              <a:pPr>
                <a:defRPr/>
              </a:pPr>
              <a:t>‹#›</a:t>
            </a:fld>
            <a:endParaRPr lang="en-US" altLang="ja-JP" dirty="0"/>
          </a:p>
        </p:txBody>
      </p:sp>
    </p:spTree>
    <p:extLst>
      <p:ext uri="{BB962C8B-B14F-4D97-AF65-F5344CB8AC3E}">
        <p14:creationId xmlns:p14="http://schemas.microsoft.com/office/powerpoint/2010/main" val="3965165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D1CECD-5BD1-B038-B89E-8CB618BD940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06980F4-F79E-5602-15F1-1B463106976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037F3A4-B964-5B30-45DD-508D0A447956}"/>
              </a:ext>
            </a:extLst>
          </p:cNvPr>
          <p:cNvSpPr>
            <a:spLocks noGrp="1"/>
          </p:cNvSpPr>
          <p:nvPr>
            <p:ph type="dt" sz="half" idx="10"/>
          </p:nvPr>
        </p:nvSpPr>
        <p:spPr/>
        <p:txBody>
          <a:bodyPr/>
          <a:lstStyle/>
          <a:p>
            <a:pPr>
              <a:defRPr/>
            </a:pPr>
            <a:endParaRPr lang="en-US" altLang="ja-JP" dirty="0"/>
          </a:p>
        </p:txBody>
      </p:sp>
      <p:sp>
        <p:nvSpPr>
          <p:cNvPr id="5" name="フッター プレースホルダー 4">
            <a:extLst>
              <a:ext uri="{FF2B5EF4-FFF2-40B4-BE49-F238E27FC236}">
                <a16:creationId xmlns:a16="http://schemas.microsoft.com/office/drawing/2014/main" id="{59D71E66-899B-E353-2A1B-FF3CEFA856B5}"/>
              </a:ext>
            </a:extLst>
          </p:cNvPr>
          <p:cNvSpPr>
            <a:spLocks noGrp="1"/>
          </p:cNvSpPr>
          <p:nvPr>
            <p:ph type="ftr" sz="quarter" idx="11"/>
          </p:nvPr>
        </p:nvSpPr>
        <p:spPr/>
        <p:txBody>
          <a:bodyPr/>
          <a:lstStyle/>
          <a:p>
            <a:pPr>
              <a:defRPr/>
            </a:pPr>
            <a:endParaRPr lang="en-US" altLang="ja-JP" dirty="0"/>
          </a:p>
        </p:txBody>
      </p:sp>
      <p:sp>
        <p:nvSpPr>
          <p:cNvPr id="6" name="スライド番号プレースホルダー 5">
            <a:extLst>
              <a:ext uri="{FF2B5EF4-FFF2-40B4-BE49-F238E27FC236}">
                <a16:creationId xmlns:a16="http://schemas.microsoft.com/office/drawing/2014/main" id="{5440553A-214F-D812-D47C-A082EA4CE2DE}"/>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338711424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C97009-22DA-F8FA-4B07-8EB3DA6D10B4}"/>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523F81F-4274-1652-7A97-C388C67DCE7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D7C9FCA-C626-BD3B-2B00-BB9BF1EEF9A9}"/>
              </a:ext>
            </a:extLst>
          </p:cNvPr>
          <p:cNvSpPr>
            <a:spLocks noGrp="1"/>
          </p:cNvSpPr>
          <p:nvPr>
            <p:ph type="dt" sz="half" idx="10"/>
          </p:nvPr>
        </p:nvSpPr>
        <p:spPr/>
        <p:txBody>
          <a:bodyPr/>
          <a:lstStyle/>
          <a:p>
            <a:pPr>
              <a:defRPr/>
            </a:pPr>
            <a:endParaRPr lang="en-US" altLang="ja-JP" dirty="0"/>
          </a:p>
        </p:txBody>
      </p:sp>
      <p:sp>
        <p:nvSpPr>
          <p:cNvPr id="5" name="フッター プレースホルダー 4">
            <a:extLst>
              <a:ext uri="{FF2B5EF4-FFF2-40B4-BE49-F238E27FC236}">
                <a16:creationId xmlns:a16="http://schemas.microsoft.com/office/drawing/2014/main" id="{D6EB596B-CC40-EC55-3FF0-49BD15399A2C}"/>
              </a:ext>
            </a:extLst>
          </p:cNvPr>
          <p:cNvSpPr>
            <a:spLocks noGrp="1"/>
          </p:cNvSpPr>
          <p:nvPr>
            <p:ph type="ftr" sz="quarter" idx="11"/>
          </p:nvPr>
        </p:nvSpPr>
        <p:spPr/>
        <p:txBody>
          <a:bodyPr/>
          <a:lstStyle/>
          <a:p>
            <a:pPr>
              <a:defRPr/>
            </a:pPr>
            <a:endParaRPr lang="en-US" altLang="ja-JP" dirty="0"/>
          </a:p>
        </p:txBody>
      </p:sp>
      <p:sp>
        <p:nvSpPr>
          <p:cNvPr id="6" name="スライド番号プレースホルダー 5">
            <a:extLst>
              <a:ext uri="{FF2B5EF4-FFF2-40B4-BE49-F238E27FC236}">
                <a16:creationId xmlns:a16="http://schemas.microsoft.com/office/drawing/2014/main" id="{A3895740-6342-2FDD-DC88-4459C5FAEEEB}"/>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398179984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988B9C-EB06-7984-EE49-9F3A855C6A4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D810C24-D9C8-4A9F-638C-13F5F5AA23F6}"/>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7AD7DDC-40F7-2644-C6A1-BA24AEF26047}"/>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3036C8B-212E-A502-0E0E-BD251AAA4737}"/>
              </a:ext>
            </a:extLst>
          </p:cNvPr>
          <p:cNvSpPr>
            <a:spLocks noGrp="1"/>
          </p:cNvSpPr>
          <p:nvPr>
            <p:ph type="dt" sz="half" idx="10"/>
          </p:nvPr>
        </p:nvSpPr>
        <p:spPr/>
        <p:txBody>
          <a:bodyPr/>
          <a:lstStyle/>
          <a:p>
            <a:pPr>
              <a:defRPr/>
            </a:pPr>
            <a:endParaRPr lang="en-US" altLang="ja-JP" dirty="0"/>
          </a:p>
        </p:txBody>
      </p:sp>
      <p:sp>
        <p:nvSpPr>
          <p:cNvPr id="6" name="フッター プレースホルダー 5">
            <a:extLst>
              <a:ext uri="{FF2B5EF4-FFF2-40B4-BE49-F238E27FC236}">
                <a16:creationId xmlns:a16="http://schemas.microsoft.com/office/drawing/2014/main" id="{DAF7BEBD-0C42-76BF-217F-A6B6A8F21302}"/>
              </a:ext>
            </a:extLst>
          </p:cNvPr>
          <p:cNvSpPr>
            <a:spLocks noGrp="1"/>
          </p:cNvSpPr>
          <p:nvPr>
            <p:ph type="ftr" sz="quarter" idx="11"/>
          </p:nvPr>
        </p:nvSpPr>
        <p:spPr/>
        <p:txBody>
          <a:bodyPr/>
          <a:lstStyle/>
          <a:p>
            <a:pPr>
              <a:defRPr/>
            </a:pPr>
            <a:endParaRPr lang="en-US" altLang="ja-JP" dirty="0"/>
          </a:p>
        </p:txBody>
      </p:sp>
      <p:sp>
        <p:nvSpPr>
          <p:cNvPr id="7" name="スライド番号プレースホルダー 6">
            <a:extLst>
              <a:ext uri="{FF2B5EF4-FFF2-40B4-BE49-F238E27FC236}">
                <a16:creationId xmlns:a16="http://schemas.microsoft.com/office/drawing/2014/main" id="{2785C557-C5CE-D4E9-45C3-5F2E1FA5D401}"/>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169981097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24CCA1-929B-657D-B537-B76A228AC0FF}"/>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4C4A5C8-FEDB-3935-5A2F-D7F7E03C6A0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D45D9DD-6063-1DA7-5536-A61758026CE9}"/>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9FA74F0-461F-4AED-C788-C077EAA69B0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447CBA0-89F6-1843-A3EC-A81815158911}"/>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A13959B-8475-FED9-3A39-7EEE6D8F8E0E}"/>
              </a:ext>
            </a:extLst>
          </p:cNvPr>
          <p:cNvSpPr>
            <a:spLocks noGrp="1"/>
          </p:cNvSpPr>
          <p:nvPr>
            <p:ph type="dt" sz="half" idx="10"/>
          </p:nvPr>
        </p:nvSpPr>
        <p:spPr/>
        <p:txBody>
          <a:bodyPr/>
          <a:lstStyle/>
          <a:p>
            <a:pPr>
              <a:defRPr/>
            </a:pPr>
            <a:endParaRPr lang="en-US" altLang="ja-JP" dirty="0"/>
          </a:p>
        </p:txBody>
      </p:sp>
      <p:sp>
        <p:nvSpPr>
          <p:cNvPr id="8" name="フッター プレースホルダー 7">
            <a:extLst>
              <a:ext uri="{FF2B5EF4-FFF2-40B4-BE49-F238E27FC236}">
                <a16:creationId xmlns:a16="http://schemas.microsoft.com/office/drawing/2014/main" id="{6E00E726-B6F8-B3D6-01BC-FDB6CA4BD8CC}"/>
              </a:ext>
            </a:extLst>
          </p:cNvPr>
          <p:cNvSpPr>
            <a:spLocks noGrp="1"/>
          </p:cNvSpPr>
          <p:nvPr>
            <p:ph type="ftr" sz="quarter" idx="11"/>
          </p:nvPr>
        </p:nvSpPr>
        <p:spPr/>
        <p:txBody>
          <a:bodyPr/>
          <a:lstStyle/>
          <a:p>
            <a:pPr>
              <a:defRPr/>
            </a:pPr>
            <a:endParaRPr lang="en-US" altLang="ja-JP" dirty="0"/>
          </a:p>
        </p:txBody>
      </p:sp>
      <p:sp>
        <p:nvSpPr>
          <p:cNvPr id="9" name="スライド番号プレースホルダー 8">
            <a:extLst>
              <a:ext uri="{FF2B5EF4-FFF2-40B4-BE49-F238E27FC236}">
                <a16:creationId xmlns:a16="http://schemas.microsoft.com/office/drawing/2014/main" id="{34A02B62-7881-F6C6-3AAF-D96624979516}"/>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58522303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C6F416-E1DA-48AA-A1D6-AE56C69F11E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923F278-2993-8563-E735-EB72CC2AB11D}"/>
              </a:ext>
            </a:extLst>
          </p:cNvPr>
          <p:cNvSpPr>
            <a:spLocks noGrp="1"/>
          </p:cNvSpPr>
          <p:nvPr>
            <p:ph type="dt" sz="half" idx="10"/>
          </p:nvPr>
        </p:nvSpPr>
        <p:spPr/>
        <p:txBody>
          <a:bodyPr/>
          <a:lstStyle/>
          <a:p>
            <a:pPr>
              <a:defRPr/>
            </a:pPr>
            <a:endParaRPr lang="en-US" altLang="ja-JP" dirty="0"/>
          </a:p>
        </p:txBody>
      </p:sp>
      <p:sp>
        <p:nvSpPr>
          <p:cNvPr id="4" name="フッター プレースホルダー 3">
            <a:extLst>
              <a:ext uri="{FF2B5EF4-FFF2-40B4-BE49-F238E27FC236}">
                <a16:creationId xmlns:a16="http://schemas.microsoft.com/office/drawing/2014/main" id="{10F4DC2D-21F4-EFEC-F0BF-04E994F58727}"/>
              </a:ext>
            </a:extLst>
          </p:cNvPr>
          <p:cNvSpPr>
            <a:spLocks noGrp="1"/>
          </p:cNvSpPr>
          <p:nvPr>
            <p:ph type="ftr" sz="quarter" idx="11"/>
          </p:nvPr>
        </p:nvSpPr>
        <p:spPr/>
        <p:txBody>
          <a:bodyPr/>
          <a:lstStyle/>
          <a:p>
            <a:pPr>
              <a:defRPr/>
            </a:pPr>
            <a:endParaRPr lang="en-US" altLang="ja-JP" dirty="0"/>
          </a:p>
        </p:txBody>
      </p:sp>
      <p:sp>
        <p:nvSpPr>
          <p:cNvPr id="5" name="スライド番号プレースホルダー 4">
            <a:extLst>
              <a:ext uri="{FF2B5EF4-FFF2-40B4-BE49-F238E27FC236}">
                <a16:creationId xmlns:a16="http://schemas.microsoft.com/office/drawing/2014/main" id="{D9E4BE59-1BAF-EDDC-2928-48ED478D9C6B}"/>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234059480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326D753-C1C7-62AA-C306-60CC00E4EB61}"/>
              </a:ext>
            </a:extLst>
          </p:cNvPr>
          <p:cNvSpPr>
            <a:spLocks noGrp="1"/>
          </p:cNvSpPr>
          <p:nvPr>
            <p:ph type="dt" sz="half" idx="10"/>
          </p:nvPr>
        </p:nvSpPr>
        <p:spPr/>
        <p:txBody>
          <a:bodyPr/>
          <a:lstStyle/>
          <a:p>
            <a:pPr>
              <a:defRPr/>
            </a:pPr>
            <a:endParaRPr lang="en-US" altLang="ja-JP" dirty="0"/>
          </a:p>
        </p:txBody>
      </p:sp>
      <p:sp>
        <p:nvSpPr>
          <p:cNvPr id="3" name="フッター プレースホルダー 2">
            <a:extLst>
              <a:ext uri="{FF2B5EF4-FFF2-40B4-BE49-F238E27FC236}">
                <a16:creationId xmlns:a16="http://schemas.microsoft.com/office/drawing/2014/main" id="{85D4742D-5B9C-A4E1-9B24-ACDC691159D0}"/>
              </a:ext>
            </a:extLst>
          </p:cNvPr>
          <p:cNvSpPr>
            <a:spLocks noGrp="1"/>
          </p:cNvSpPr>
          <p:nvPr>
            <p:ph type="ftr" sz="quarter" idx="11"/>
          </p:nvPr>
        </p:nvSpPr>
        <p:spPr/>
        <p:txBody>
          <a:bodyPr/>
          <a:lstStyle/>
          <a:p>
            <a:pPr>
              <a:defRPr/>
            </a:pPr>
            <a:endParaRPr lang="en-US" altLang="ja-JP" dirty="0"/>
          </a:p>
        </p:txBody>
      </p:sp>
      <p:sp>
        <p:nvSpPr>
          <p:cNvPr id="4" name="スライド番号プレースホルダー 3">
            <a:extLst>
              <a:ext uri="{FF2B5EF4-FFF2-40B4-BE49-F238E27FC236}">
                <a16:creationId xmlns:a16="http://schemas.microsoft.com/office/drawing/2014/main" id="{0A003191-21C4-CD3B-3A4B-A8767D2F5AEC}"/>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343462419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8BBF68-7D97-7B2F-4F3F-E9F14D3FBFEF}"/>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F058B7-04D9-B7C5-627D-7A4129AFB5E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FD581FE-4FB8-C8B0-B329-38ED0F3162E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365780F-B02D-8F4A-D48A-6BDCA757ACA5}"/>
              </a:ext>
            </a:extLst>
          </p:cNvPr>
          <p:cNvSpPr>
            <a:spLocks noGrp="1"/>
          </p:cNvSpPr>
          <p:nvPr>
            <p:ph type="dt" sz="half" idx="10"/>
          </p:nvPr>
        </p:nvSpPr>
        <p:spPr/>
        <p:txBody>
          <a:bodyPr/>
          <a:lstStyle/>
          <a:p>
            <a:pPr>
              <a:defRPr/>
            </a:pPr>
            <a:endParaRPr lang="en-US" altLang="ja-JP" dirty="0"/>
          </a:p>
        </p:txBody>
      </p:sp>
      <p:sp>
        <p:nvSpPr>
          <p:cNvPr id="6" name="フッター プレースホルダー 5">
            <a:extLst>
              <a:ext uri="{FF2B5EF4-FFF2-40B4-BE49-F238E27FC236}">
                <a16:creationId xmlns:a16="http://schemas.microsoft.com/office/drawing/2014/main" id="{4F11BC6E-16A3-3036-4800-8FB474FAD211}"/>
              </a:ext>
            </a:extLst>
          </p:cNvPr>
          <p:cNvSpPr>
            <a:spLocks noGrp="1"/>
          </p:cNvSpPr>
          <p:nvPr>
            <p:ph type="ftr" sz="quarter" idx="11"/>
          </p:nvPr>
        </p:nvSpPr>
        <p:spPr/>
        <p:txBody>
          <a:bodyPr/>
          <a:lstStyle/>
          <a:p>
            <a:pPr>
              <a:defRPr/>
            </a:pPr>
            <a:endParaRPr lang="en-US" altLang="ja-JP" dirty="0"/>
          </a:p>
        </p:txBody>
      </p:sp>
      <p:sp>
        <p:nvSpPr>
          <p:cNvPr id="7" name="スライド番号プレースホルダー 6">
            <a:extLst>
              <a:ext uri="{FF2B5EF4-FFF2-40B4-BE49-F238E27FC236}">
                <a16:creationId xmlns:a16="http://schemas.microsoft.com/office/drawing/2014/main" id="{9CA62E20-056F-1C42-AAA8-7E8C1EFF1539}"/>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79769270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F7AFD6-C148-EBB6-8F1A-4712A03A45B8}"/>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FA3E244-9A18-3851-21FF-181F58CC907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6BDEDD5A-E170-FF8F-ED1E-D6A3D6E4628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728974F-08D6-FBA9-D4C9-AD6B7E1D62CD}"/>
              </a:ext>
            </a:extLst>
          </p:cNvPr>
          <p:cNvSpPr>
            <a:spLocks noGrp="1"/>
          </p:cNvSpPr>
          <p:nvPr>
            <p:ph type="dt" sz="half" idx="10"/>
          </p:nvPr>
        </p:nvSpPr>
        <p:spPr/>
        <p:txBody>
          <a:bodyPr/>
          <a:lstStyle/>
          <a:p>
            <a:pPr>
              <a:defRPr/>
            </a:pPr>
            <a:endParaRPr lang="en-US" altLang="ja-JP" dirty="0"/>
          </a:p>
        </p:txBody>
      </p:sp>
      <p:sp>
        <p:nvSpPr>
          <p:cNvPr id="6" name="フッター プレースホルダー 5">
            <a:extLst>
              <a:ext uri="{FF2B5EF4-FFF2-40B4-BE49-F238E27FC236}">
                <a16:creationId xmlns:a16="http://schemas.microsoft.com/office/drawing/2014/main" id="{945D003C-9CC1-A633-53BD-7680B382387F}"/>
              </a:ext>
            </a:extLst>
          </p:cNvPr>
          <p:cNvSpPr>
            <a:spLocks noGrp="1"/>
          </p:cNvSpPr>
          <p:nvPr>
            <p:ph type="ftr" sz="quarter" idx="11"/>
          </p:nvPr>
        </p:nvSpPr>
        <p:spPr/>
        <p:txBody>
          <a:bodyPr/>
          <a:lstStyle/>
          <a:p>
            <a:pPr>
              <a:defRPr/>
            </a:pPr>
            <a:endParaRPr lang="en-US" altLang="ja-JP" dirty="0"/>
          </a:p>
        </p:txBody>
      </p:sp>
      <p:sp>
        <p:nvSpPr>
          <p:cNvPr id="7" name="スライド番号プレースホルダー 6">
            <a:extLst>
              <a:ext uri="{FF2B5EF4-FFF2-40B4-BE49-F238E27FC236}">
                <a16:creationId xmlns:a16="http://schemas.microsoft.com/office/drawing/2014/main" id="{380F1092-A088-6460-2360-6A32511C974F}"/>
              </a:ext>
            </a:extLst>
          </p:cNvPr>
          <p:cNvSpPr>
            <a:spLocks noGrp="1"/>
          </p:cNvSpPr>
          <p:nvPr>
            <p:ph type="sldNum" sz="quarter" idx="12"/>
          </p:nvPr>
        </p:nvSpPr>
        <p:spPr/>
        <p:txBody>
          <a:body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235129308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597846A-1746-9125-8D64-1689A80606B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0562C54-BDAA-5C27-A079-726A1FA23A6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A6069D9-52E9-CBD7-6806-2F7A273FF69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ja-JP" dirty="0"/>
          </a:p>
        </p:txBody>
      </p:sp>
      <p:sp>
        <p:nvSpPr>
          <p:cNvPr id="5" name="フッター プレースホルダー 4">
            <a:extLst>
              <a:ext uri="{FF2B5EF4-FFF2-40B4-BE49-F238E27FC236}">
                <a16:creationId xmlns:a16="http://schemas.microsoft.com/office/drawing/2014/main" id="{A904F6C8-F85B-F5E3-4319-56ECEA01C3D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ja-JP" dirty="0"/>
          </a:p>
        </p:txBody>
      </p:sp>
      <p:sp>
        <p:nvSpPr>
          <p:cNvPr id="6" name="スライド番号プレースホルダー 5">
            <a:extLst>
              <a:ext uri="{FF2B5EF4-FFF2-40B4-BE49-F238E27FC236}">
                <a16:creationId xmlns:a16="http://schemas.microsoft.com/office/drawing/2014/main" id="{773A9499-4ECD-F02E-9C66-4138C79E4EB9}"/>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4FD9BB62-D0E4-4F2F-9365-A85B5DD33C1B}" type="slidenum">
              <a:rPr lang="en-US" altLang="ja-JP" smtClean="0"/>
              <a:pPr>
                <a:defRPr/>
              </a:pPr>
              <a:t>‹#›</a:t>
            </a:fld>
            <a:endParaRPr lang="en-US" altLang="ja-JP" dirty="0"/>
          </a:p>
        </p:txBody>
      </p:sp>
    </p:spTree>
    <p:extLst>
      <p:ext uri="{BB962C8B-B14F-4D97-AF65-F5344CB8AC3E}">
        <p14:creationId xmlns:p14="http://schemas.microsoft.com/office/powerpoint/2010/main" val="3988035987"/>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s://www.digital.go.jp/assets/contents/node/basic_page/field_ref_resources/cb5865d2-8031-4595-8930-8761fb6bbe10/e3650360/20220603_meeting_administrative_research_outline_07.pdf"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2" name="正方形/長方形 4"/>
          <p:cNvSpPr/>
          <p:nvPr/>
        </p:nvSpPr>
        <p:spPr>
          <a:xfrm>
            <a:off x="0" y="0"/>
            <a:ext cx="9144000" cy="576000"/>
          </a:xfrm>
          <a:prstGeom prst="rect">
            <a:avLst/>
          </a:prstGeom>
          <a:solidFill>
            <a:srgbClr val="FFCC99"/>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事業概要　</a:t>
            </a:r>
            <a:r>
              <a:rPr kumimoji="0" lang="en-US" altLang="ja-JP"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a:t>
            </a:r>
            <a:r>
              <a:rPr kumimoji="0" lang="ja-JP" altLang="en-US"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行政手続きオンライン化推進事業</a:t>
            </a:r>
            <a:r>
              <a:rPr kumimoji="0" lang="en-US" altLang="ja-JP"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a:t>
            </a:r>
            <a:r>
              <a:rPr kumimoji="0" lang="ja-JP" altLang="en-US"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rPr>
              <a:t>　</a:t>
            </a:r>
          </a:p>
        </p:txBody>
      </p:sp>
      <p:sp>
        <p:nvSpPr>
          <p:cNvPr id="1506" name="正方形/長方形 25"/>
          <p:cNvSpPr/>
          <p:nvPr/>
        </p:nvSpPr>
        <p:spPr>
          <a:xfrm>
            <a:off x="593192" y="841345"/>
            <a:ext cx="8541469" cy="239714"/>
          </a:xfrm>
          <a:prstGeom prst="rect">
            <a:avLst/>
          </a:prstGeom>
          <a:noFill/>
          <a:ln w="12700">
            <a:noFill/>
          </a:ln>
        </p:spPr>
        <p:style>
          <a:lnRef idx="2">
            <a:schemeClr val="dk1"/>
          </a:lnRef>
          <a:fillRef idx="1">
            <a:schemeClr val="lt1"/>
          </a:fillRef>
          <a:effectRef idx="0">
            <a:schemeClr val="dk1"/>
          </a:effectRef>
          <a:fontRef idx="minor">
            <a:schemeClr val="dk1"/>
          </a:fontRef>
        </p:style>
        <p:txBody>
          <a:bodyPr wrap="square" lIns="36000" tIns="36000" rIns="36000" bIns="36000" anchor="ctr" anchorCtr="0">
            <a:noAutofit/>
          </a:bodyPr>
          <a:lstStyle/>
          <a:p>
            <a:pPr marL="87312" marR="0" lvl="0" indent="0" algn="just" defTabSz="9144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aphicFrame>
        <p:nvGraphicFramePr>
          <p:cNvPr id="1507" name="表 77"/>
          <p:cNvGraphicFramePr>
            <a:graphicFrameLocks noGrp="1"/>
          </p:cNvGraphicFramePr>
          <p:nvPr>
            <p:extLst>
              <p:ext uri="{D42A27DB-BD31-4B8C-83A1-F6EECF244321}">
                <p14:modId xmlns:p14="http://schemas.microsoft.com/office/powerpoint/2010/main" val="635217114"/>
              </p:ext>
            </p:extLst>
          </p:nvPr>
        </p:nvGraphicFramePr>
        <p:xfrm>
          <a:off x="69473" y="668167"/>
          <a:ext cx="9035488" cy="6210336"/>
        </p:xfrm>
        <a:graphic>
          <a:graphicData uri="http://schemas.openxmlformats.org/drawingml/2006/table">
            <a:tbl>
              <a:tblPr firstRow="1" bandRow="1">
                <a:tableStyleId>{5940675A-B579-460E-94D1-54222C63F5DA}</a:tableStyleId>
              </a:tblPr>
              <a:tblGrid>
                <a:gridCol w="934807">
                  <a:extLst>
                    <a:ext uri="{9D8B030D-6E8A-4147-A177-3AD203B41FA5}">
                      <a16:colId xmlns:a16="http://schemas.microsoft.com/office/drawing/2014/main" val="20000"/>
                    </a:ext>
                  </a:extLst>
                </a:gridCol>
                <a:gridCol w="2919648">
                  <a:extLst>
                    <a:ext uri="{9D8B030D-6E8A-4147-A177-3AD203B41FA5}">
                      <a16:colId xmlns:a16="http://schemas.microsoft.com/office/drawing/2014/main" val="20001"/>
                    </a:ext>
                  </a:extLst>
                </a:gridCol>
                <a:gridCol w="972008">
                  <a:extLst>
                    <a:ext uri="{9D8B030D-6E8A-4147-A177-3AD203B41FA5}">
                      <a16:colId xmlns:a16="http://schemas.microsoft.com/office/drawing/2014/main" val="2880520943"/>
                    </a:ext>
                  </a:extLst>
                </a:gridCol>
                <a:gridCol w="1476264">
                  <a:extLst>
                    <a:ext uri="{9D8B030D-6E8A-4147-A177-3AD203B41FA5}">
                      <a16:colId xmlns:a16="http://schemas.microsoft.com/office/drawing/2014/main" val="41235357"/>
                    </a:ext>
                  </a:extLst>
                </a:gridCol>
                <a:gridCol w="1080001">
                  <a:extLst>
                    <a:ext uri="{9D8B030D-6E8A-4147-A177-3AD203B41FA5}">
                      <a16:colId xmlns:a16="http://schemas.microsoft.com/office/drawing/2014/main" val="20002"/>
                    </a:ext>
                  </a:extLst>
                </a:gridCol>
                <a:gridCol w="1652760">
                  <a:extLst>
                    <a:ext uri="{9D8B030D-6E8A-4147-A177-3AD203B41FA5}">
                      <a16:colId xmlns:a16="http://schemas.microsoft.com/office/drawing/2014/main" val="20003"/>
                    </a:ext>
                  </a:extLst>
                </a:gridCol>
              </a:tblGrid>
              <a:tr h="384134">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lnSpc>
                          <a:spcPts val="1800"/>
                        </a:lnSpc>
                      </a:pPr>
                      <a:r>
                        <a:rPr kumimoji="1" lang="ja-JP" altLang="en-US" sz="1400" b="0" dirty="0">
                          <a:solidFill>
                            <a:schemeClr val="tx1"/>
                          </a:solidFill>
                          <a:latin typeface="Meiryo UI" panose="020B0604030504040204" pitchFamily="50" charset="-128"/>
                          <a:ea typeface="Meiryo UI" panose="020B0604030504040204" pitchFamily="50" charset="-128"/>
                        </a:rPr>
                        <a:t>自治体名</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沖縄県沖縄市</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人口</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kern="1200" dirty="0">
                          <a:solidFill>
                            <a:schemeClr val="tx1"/>
                          </a:solidFill>
                          <a:latin typeface="Meiryo UI" panose="020B0604030504040204" pitchFamily="50" charset="-128"/>
                          <a:ea typeface="Meiryo UI" panose="020B0604030504040204" pitchFamily="50" charset="-128"/>
                          <a:cs typeface="+mn-cs"/>
                        </a:rPr>
                        <a:t>142,248</a:t>
                      </a: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人</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事業費</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kern="1200" dirty="0">
                          <a:solidFill>
                            <a:schemeClr val="tx1"/>
                          </a:solidFill>
                          <a:latin typeface="Meiryo UI" panose="020B0604030504040204" pitchFamily="50" charset="-128"/>
                          <a:ea typeface="Meiryo UI" panose="020B0604030504040204" pitchFamily="50" charset="-128"/>
                          <a:cs typeface="+mn-cs"/>
                        </a:rPr>
                        <a:t>3,050</a:t>
                      </a:r>
                      <a:r>
                        <a:rPr kumimoji="1" lang="ja-JP" altLang="en-US" sz="1400" b="0" dirty="0">
                          <a:solidFill>
                            <a:schemeClr val="tx1"/>
                          </a:solidFill>
                          <a:latin typeface="Meiryo UI" panose="020B0604030504040204" pitchFamily="50" charset="-128"/>
                          <a:ea typeface="Meiryo UI" panose="020B0604030504040204" pitchFamily="50" charset="-128"/>
                        </a:rPr>
                        <a:t>千円</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1024660">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lnSpc>
                          <a:spcPts val="1800"/>
                        </a:lnSpc>
                      </a:pPr>
                      <a:r>
                        <a:rPr kumimoji="1" lang="ja-JP" altLang="en-US" sz="1400" b="0" dirty="0">
                          <a:solidFill>
                            <a:schemeClr val="tx1"/>
                          </a:solidFill>
                          <a:latin typeface="Meiryo UI" panose="020B0604030504040204" pitchFamily="50" charset="-128"/>
                          <a:ea typeface="Meiryo UI" panose="020B0604030504040204" pitchFamily="50" charset="-128"/>
                        </a:rPr>
                        <a:t>事業概要</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gridSpan="5">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400" i="0" dirty="0">
                          <a:solidFill>
                            <a:schemeClr val="tx1"/>
                          </a:solidFill>
                          <a:latin typeface="Meiryo UI" panose="020B0604030504040204" pitchFamily="50" charset="-128"/>
                          <a:ea typeface="Meiryo UI" panose="020B0604030504040204" pitchFamily="50" charset="-128"/>
                        </a:rPr>
                        <a:t>行政手続きのために仕事や余暇の時間を削って市の窓口を訪れ、手書きによる申請書等への記入に手間がかかっていた住民や事業者に対し、</a:t>
                      </a:r>
                      <a:r>
                        <a:rPr kumimoji="1" lang="en-US" altLang="ja-JP" sz="1400" i="0" dirty="0">
                          <a:solidFill>
                            <a:schemeClr val="tx1"/>
                          </a:solidFill>
                          <a:latin typeface="Meiryo UI" panose="020B0604030504040204" pitchFamily="50" charset="-128"/>
                          <a:ea typeface="Meiryo UI" panose="020B0604030504040204" pitchFamily="50" charset="-128"/>
                        </a:rPr>
                        <a:t>PC</a:t>
                      </a:r>
                      <a:r>
                        <a:rPr kumimoji="1" lang="ja-JP" altLang="en-US" sz="1400" i="0" dirty="0">
                          <a:solidFill>
                            <a:schemeClr val="tx1"/>
                          </a:solidFill>
                          <a:latin typeface="Meiryo UI" panose="020B0604030504040204" pitchFamily="50" charset="-128"/>
                          <a:ea typeface="Meiryo UI" panose="020B0604030504040204" pitchFamily="50" charset="-128"/>
                        </a:rPr>
                        <a:t>やスマートフォンなどデバイスを問わず電子申請ができる仕組みを提供する。なお、これまで本人確認が必要であった手続きは、マイナンバーカード等と連携した電子認証機能を導入する。また、申請者と市をデジタルでつなぐ双方向のコミュニケーションを実現するため、申請、通知など個々の手続を一貫してデジタルで完結するデジタルファーストを推進する。</a:t>
                      </a: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9525" cap="flat" cmpd="sng" algn="ctr">
                      <a:solidFill>
                        <a:schemeClr val="bg1">
                          <a:lumMod val="50000"/>
                        </a:schemeClr>
                      </a:solidFill>
                      <a:prstDash val="solid"/>
                      <a:round/>
                      <a:headEnd type="none" w="med" len="med"/>
                      <a:tailEnd type="none" w="med" len="med"/>
                    </a:lnL>
                    <a:lnT w="9525" cap="flat" cmpd="sng" algn="ctr">
                      <a:solidFill>
                        <a:schemeClr val="bg1">
                          <a:lumMod val="50000"/>
                        </a:schemeClr>
                      </a:solidFill>
                      <a:prstDash val="solid"/>
                      <a:round/>
                      <a:headEnd type="none" w="med" len="med"/>
                      <a:tailEnd type="none" w="med" len="med"/>
                    </a:lnT>
                  </a:tcPr>
                </a:tc>
                <a:tc hMerge="1">
                  <a:txBody>
                    <a:bodyPr/>
                    <a:lstStyle/>
                    <a:p>
                      <a:endParaRPr kumimoji="1" lang="ja-JP" altLang="en-US"/>
                    </a:p>
                  </a:txBody>
                  <a:tcPr>
                    <a:lnL w="6350" cap="flat" cmpd="sng" algn="ctr">
                      <a:solidFill>
                        <a:schemeClr val="bg2"/>
                      </a:solidFill>
                      <a:prstDash val="solid"/>
                      <a:round/>
                      <a:headEnd type="none" w="med" len="med"/>
                      <a:tailEnd type="none" w="med" len="med"/>
                    </a:lnL>
                    <a:lnT w="6350" cap="flat" cmpd="sng" algn="ctr">
                      <a:solidFill>
                        <a:schemeClr val="bg2"/>
                      </a:solidFill>
                      <a:prstDash val="solid"/>
                      <a:round/>
                      <a:headEnd type="none" w="med" len="med"/>
                      <a:tailEnd type="none" w="med" len="med"/>
                    </a:lnT>
                  </a:tcPr>
                </a:tc>
                <a:tc hMerge="1">
                  <a:txBody>
                    <a:bodyPr/>
                    <a:lstStyle/>
                    <a:p>
                      <a:endParaRPr kumimoji="1" lang="ja-JP" altLang="en-US"/>
                    </a:p>
                  </a:txBody>
                  <a:tcPr>
                    <a:lnL w="6350" cap="flat" cmpd="sng" algn="ctr">
                      <a:solidFill>
                        <a:schemeClr val="bg2"/>
                      </a:solidFill>
                      <a:prstDash val="solid"/>
                      <a:round/>
                      <a:headEnd type="none" w="med" len="med"/>
                      <a:tailEnd type="none" w="med" len="med"/>
                    </a:lnL>
                    <a:lnT w="6350" cap="flat" cmpd="sng" algn="ctr">
                      <a:solidFill>
                        <a:schemeClr val="bg2"/>
                      </a:solidFill>
                      <a:prstDash val="solid"/>
                      <a:round/>
                      <a:headEnd type="none" w="med" len="med"/>
                      <a:tailEnd type="none" w="med" len="med"/>
                    </a:lnT>
                  </a:tcPr>
                </a:tc>
                <a:tc hMerge="1">
                  <a:txBody>
                    <a:bodyPr/>
                    <a:lstStyle/>
                    <a:p>
                      <a:endParaRPr kumimoji="1" lang="ja-JP" altLang="en-US" sz="14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rgbClr val="4F81BD">
                          <a:lumMod val="50000"/>
                        </a:srgbClr>
                      </a:solidFill>
                      <a:prstDash val="solid"/>
                      <a:round/>
                      <a:headEnd type="none" w="med" len="med"/>
                      <a:tailEnd type="none" w="med" len="med"/>
                    </a:lnL>
                    <a:lnR w="12700" cap="flat" cmpd="sng" algn="ctr">
                      <a:solidFill>
                        <a:srgbClr val="4F81BD">
                          <a:lumMod val="50000"/>
                        </a:srgbClr>
                      </a:solidFill>
                      <a:prstDash val="solid"/>
                      <a:round/>
                      <a:headEnd type="none" w="med" len="med"/>
                      <a:tailEnd type="none" w="med" len="med"/>
                    </a:lnR>
                    <a:lnT w="12700" cap="flat" cmpd="sng" algn="ctr">
                      <a:solidFill>
                        <a:srgbClr val="4F81BD">
                          <a:lumMod val="50000"/>
                        </a:srgbClr>
                      </a:solidFill>
                      <a:prstDash val="solid"/>
                      <a:round/>
                      <a:headEnd type="none" w="med" len="med"/>
                      <a:tailEnd type="none" w="med" len="med"/>
                    </a:lnT>
                    <a:lnB w="12700" cap="flat" cmpd="sng" algn="ctr">
                      <a:solidFill>
                        <a:srgbClr val="4F81BD">
                          <a:lumMod val="50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2"/>
                  </a:ext>
                </a:extLst>
              </a:tr>
              <a:tr h="3649271">
                <a:tc>
                  <a:txBody>
                    <a:bodyPr/>
                    <a:lstStyle/>
                    <a:p>
                      <a:pPr algn="ctr">
                        <a:lnSpc>
                          <a:spcPts val="1800"/>
                        </a:lnSpc>
                      </a:pPr>
                      <a:r>
                        <a:rPr kumimoji="1" lang="ja-JP" altLang="en-US" sz="1400" b="0" dirty="0">
                          <a:solidFill>
                            <a:schemeClr val="tx1"/>
                          </a:solidFill>
                          <a:latin typeface="Meiryo UI" panose="020B0604030504040204" pitchFamily="50" charset="-128"/>
                          <a:ea typeface="Meiryo UI" panose="020B0604030504040204" pitchFamily="50" charset="-128"/>
                        </a:rPr>
                        <a:t>具体</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lnSpc>
                          <a:spcPts val="1800"/>
                        </a:lnSpc>
                      </a:pPr>
                      <a:r>
                        <a:rPr kumimoji="1" lang="ja-JP" altLang="en-US" sz="1400" b="0" dirty="0">
                          <a:solidFill>
                            <a:schemeClr val="tx1"/>
                          </a:solidFill>
                          <a:latin typeface="Meiryo UI" panose="020B0604030504040204" pitchFamily="50" charset="-128"/>
                          <a:ea typeface="Meiryo UI" panose="020B0604030504040204" pitchFamily="50" charset="-128"/>
                        </a:rPr>
                        <a:t>サービス</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gridSpan="2">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i="0" dirty="0">
                          <a:solidFill>
                            <a:schemeClr val="tx1"/>
                          </a:solidFill>
                          <a:latin typeface="Meiryo UI" panose="020B0604030504040204" pitchFamily="50" charset="-128"/>
                          <a:ea typeface="Meiryo UI" panose="020B0604030504040204" pitchFamily="50" charset="-128"/>
                        </a:rPr>
                        <a:t>【</a:t>
                      </a:r>
                      <a:r>
                        <a:rPr kumimoji="1" lang="ja-JP" altLang="en-US" sz="1400" i="0" dirty="0">
                          <a:solidFill>
                            <a:schemeClr val="tx1"/>
                          </a:solidFill>
                          <a:latin typeface="Meiryo UI" panose="020B0604030504040204" pitchFamily="50" charset="-128"/>
                          <a:ea typeface="Meiryo UI" panose="020B0604030504040204" pitchFamily="50" charset="-128"/>
                        </a:rPr>
                        <a:t>電子申請システム</a:t>
                      </a:r>
                      <a:r>
                        <a:rPr kumimoji="1" lang="en-US" altLang="ja-JP" sz="1400" i="0" dirty="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400" i="0" dirty="0">
                          <a:solidFill>
                            <a:schemeClr val="tx1"/>
                          </a:solidFill>
                          <a:latin typeface="Meiryo UI" panose="020B0604030504040204" pitchFamily="50" charset="-128"/>
                          <a:ea typeface="Meiryo UI" panose="020B0604030504040204" pitchFamily="50" charset="-128"/>
                        </a:rPr>
                        <a:t>●ノーコード電子申請システム「</a:t>
                      </a:r>
                      <a:r>
                        <a:rPr kumimoji="1" lang="en-US" altLang="ja-JP" sz="1400" i="0" dirty="0" err="1">
                          <a:solidFill>
                            <a:schemeClr val="tx1"/>
                          </a:solidFill>
                          <a:latin typeface="Meiryo UI" panose="020B0604030504040204" pitchFamily="50" charset="-128"/>
                          <a:ea typeface="Meiryo UI" panose="020B0604030504040204" pitchFamily="50" charset="-128"/>
                        </a:rPr>
                        <a:t>LoGo</a:t>
                      </a:r>
                      <a:r>
                        <a:rPr kumimoji="1" lang="ja-JP" altLang="en-US" sz="1400" i="0" dirty="0">
                          <a:solidFill>
                            <a:schemeClr val="tx1"/>
                          </a:solidFill>
                          <a:latin typeface="Meiryo UI" panose="020B0604030504040204" pitchFamily="50" charset="-128"/>
                          <a:ea typeface="Meiryo UI" panose="020B0604030504040204" pitchFamily="50" charset="-128"/>
                        </a:rPr>
                        <a:t>フォーム」</a:t>
                      </a:r>
                      <a:endParaRPr kumimoji="1" lang="en-US" altLang="ja-JP" sz="1400" i="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400" i="0" dirty="0">
                          <a:solidFill>
                            <a:schemeClr val="tx1"/>
                          </a:solidFill>
                          <a:latin typeface="Meiryo UI" panose="020B0604030504040204" pitchFamily="50" charset="-128"/>
                          <a:ea typeface="Meiryo UI" panose="020B0604030504040204" pitchFamily="50" charset="-128"/>
                        </a:rPr>
                        <a:t>株式会社トラストバンク社が「</a:t>
                      </a:r>
                      <a:r>
                        <a:rPr kumimoji="1" lang="en-US" altLang="ja-JP" sz="1400" i="0" dirty="0">
                          <a:solidFill>
                            <a:schemeClr val="tx1"/>
                          </a:solidFill>
                          <a:latin typeface="Meiryo UI" panose="020B0604030504040204" pitchFamily="50" charset="-128"/>
                          <a:ea typeface="Meiryo UI" panose="020B0604030504040204" pitchFamily="50" charset="-128"/>
                        </a:rPr>
                        <a:t>LGWAN-ASP</a:t>
                      </a:r>
                      <a:r>
                        <a:rPr kumimoji="1" lang="ja-JP" altLang="en-US" sz="1400" i="0" dirty="0">
                          <a:solidFill>
                            <a:schemeClr val="tx1"/>
                          </a:solidFill>
                          <a:latin typeface="Meiryo UI" panose="020B0604030504040204" pitchFamily="50" charset="-128"/>
                          <a:ea typeface="Meiryo UI" panose="020B0604030504040204" pitchFamily="50" charset="-128"/>
                        </a:rPr>
                        <a:t>サービス」で提供している自治体職員が電子申請や申込予約、アンケートなどのフォームを作成・集計し、一元管理できる自治体専用の「ノーコード電子申請システム」</a:t>
                      </a: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9525" cap="flat" cmpd="sng" algn="ctr">
                      <a:solidFill>
                        <a:schemeClr val="bg1">
                          <a:lumMod val="50000"/>
                        </a:schemeClr>
                      </a:solidFill>
                      <a:prstDash val="solid"/>
                      <a:round/>
                      <a:headEnd type="none" w="med" len="med"/>
                      <a:tailEnd type="none" w="med" len="med"/>
                    </a:lnL>
                  </a:tcPr>
                </a:tc>
                <a:tc gridSpan="3">
                  <a:txBody>
                    <a:bodyPr/>
                    <a:lstStyle/>
                    <a:p>
                      <a:endParaRPr kumimoji="1" lang="ja-JP" altLang="en-US" dirty="0"/>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B w="6350" cap="flat" cmpd="sng" algn="ctr">
                      <a:solidFill>
                        <a:schemeClr val="bg2"/>
                      </a:solidFill>
                      <a:prstDash val="solid"/>
                      <a:round/>
                      <a:headEnd type="none" w="med" len="med"/>
                      <a:tailEnd type="none" w="med" len="med"/>
                    </a:lnB>
                  </a:tcPr>
                </a:tc>
                <a:tc hMerge="1">
                  <a:txBody>
                    <a:bodyPr/>
                    <a:lstStyle/>
                    <a:p>
                      <a:endParaRPr kumimoji="1" lang="ja-JP" altLang="en-US" dirty="0"/>
                    </a:p>
                  </a:txBody>
                  <a:tcPr/>
                </a:tc>
                <a:extLst>
                  <a:ext uri="{0D108BD9-81ED-4DB2-BD59-A6C34878D82A}">
                    <a16:rowId xmlns:a16="http://schemas.microsoft.com/office/drawing/2014/main" val="765232988"/>
                  </a:ext>
                </a:extLst>
              </a:tr>
              <a:tr h="1024660">
                <a:tc>
                  <a:txBody>
                    <a:bodyPr/>
                    <a:lstStyle/>
                    <a:p>
                      <a:pPr algn="ctr">
                        <a:lnSpc>
                          <a:spcPts val="1800"/>
                        </a:lnSpc>
                      </a:pPr>
                      <a:r>
                        <a:rPr kumimoji="1" lang="ja-JP" altLang="en-US" sz="1400" b="0" dirty="0">
                          <a:solidFill>
                            <a:sysClr val="windowText" lastClr="000000"/>
                          </a:solidFill>
                          <a:latin typeface="Meiryo UI" panose="020B0604030504040204" pitchFamily="50" charset="-128"/>
                          <a:ea typeface="Meiryo UI" panose="020B0604030504040204" pitchFamily="50" charset="-128"/>
                        </a:rPr>
                        <a:t>主な</a:t>
                      </a:r>
                      <a:endParaRPr kumimoji="1" lang="en-US" altLang="ja-JP" sz="1400" b="0" dirty="0">
                        <a:solidFill>
                          <a:sysClr val="windowText" lastClr="000000"/>
                        </a:solidFill>
                        <a:latin typeface="Meiryo UI" panose="020B0604030504040204" pitchFamily="50" charset="-128"/>
                        <a:ea typeface="Meiryo UI" panose="020B0604030504040204" pitchFamily="50" charset="-128"/>
                      </a:endParaRPr>
                    </a:p>
                    <a:p>
                      <a:pPr algn="ctr">
                        <a:lnSpc>
                          <a:spcPts val="1800"/>
                        </a:lnSpc>
                      </a:pPr>
                      <a:r>
                        <a:rPr kumimoji="1" lang="en-US" altLang="ja-JP" sz="1400" b="0" dirty="0">
                          <a:solidFill>
                            <a:sysClr val="windowText" lastClr="000000"/>
                          </a:solidFill>
                          <a:latin typeface="Meiryo UI" panose="020B0604030504040204" pitchFamily="50" charset="-128"/>
                          <a:ea typeface="Meiryo UI" panose="020B0604030504040204" pitchFamily="50" charset="-128"/>
                        </a:rPr>
                        <a:t>KPI</a:t>
                      </a:r>
                      <a:endParaRPr kumimoji="1" lang="ja-JP" altLang="en-US" sz="1400" b="0" dirty="0">
                        <a:solidFill>
                          <a:sysClr val="windowText" lastClr="00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gridSpan="2">
                  <a:txBody>
                    <a:bodyPr/>
                    <a:lstStyle/>
                    <a:p>
                      <a:pPr marL="0" indent="0">
                        <a:lnSpc>
                          <a:spcPts val="1700"/>
                        </a:lnSpc>
                        <a:buFontTx/>
                        <a:buNone/>
                      </a:pPr>
                      <a:r>
                        <a:rPr kumimoji="1" lang="en-US" altLang="ja-JP" sz="1400" i="0" dirty="0">
                          <a:solidFill>
                            <a:schemeClr val="tx1"/>
                          </a:solidFill>
                          <a:latin typeface="Meiryo UI" panose="020B0604030504040204" pitchFamily="50" charset="-128"/>
                          <a:ea typeface="Meiryo UI" panose="020B0604030504040204" pitchFamily="50" charset="-128"/>
                        </a:rPr>
                        <a:t>【</a:t>
                      </a:r>
                      <a:r>
                        <a:rPr kumimoji="1" lang="ja-JP" altLang="en-US" sz="1400" i="0" dirty="0">
                          <a:solidFill>
                            <a:schemeClr val="tx1"/>
                          </a:solidFill>
                          <a:latin typeface="Meiryo UI" panose="020B0604030504040204" pitchFamily="50" charset="-128"/>
                          <a:ea typeface="Meiryo UI" panose="020B0604030504040204" pitchFamily="50" charset="-128"/>
                        </a:rPr>
                        <a:t>アウトプット指標（活動指標）</a:t>
                      </a:r>
                      <a:r>
                        <a:rPr kumimoji="1" lang="en-US" altLang="ja-JP" sz="1400" i="0" dirty="0">
                          <a:solidFill>
                            <a:schemeClr val="tx1"/>
                          </a:solidFill>
                          <a:latin typeface="Meiryo UI" panose="020B0604030504040204" pitchFamily="50" charset="-128"/>
                          <a:ea typeface="Meiryo UI" panose="020B0604030504040204" pitchFamily="50" charset="-128"/>
                        </a:rPr>
                        <a:t>】</a:t>
                      </a:r>
                    </a:p>
                    <a:p>
                      <a:pPr marL="0" indent="0">
                        <a:lnSpc>
                          <a:spcPts val="1700"/>
                        </a:lnSpc>
                        <a:buFontTx/>
                        <a:buNone/>
                      </a:pPr>
                      <a:r>
                        <a:rPr kumimoji="1" lang="ja-JP" altLang="en-US" sz="1400" i="0" dirty="0">
                          <a:solidFill>
                            <a:schemeClr val="tx1"/>
                          </a:solidFill>
                          <a:latin typeface="Meiryo UI" panose="020B0604030504040204" pitchFamily="50" charset="-128"/>
                          <a:ea typeface="Meiryo UI" panose="020B0604030504040204" pitchFamily="50" charset="-128"/>
                        </a:rPr>
                        <a:t>①オンライン化手続数</a:t>
                      </a: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9525" cap="flat" cmpd="sng" algn="ctr">
                      <a:solidFill>
                        <a:schemeClr val="bg1">
                          <a:lumMod val="50000"/>
                        </a:schemeClr>
                      </a:solidFill>
                      <a:prstDash val="solid"/>
                      <a:round/>
                      <a:headEnd type="none" w="med" len="med"/>
                      <a:tailEnd type="none" w="med" len="med"/>
                    </a:lnL>
                  </a:tcPr>
                </a:tc>
                <a:tc gridSpan="3">
                  <a:txBody>
                    <a:bodyPr/>
                    <a:lstStyle/>
                    <a:p>
                      <a:pPr marL="0" indent="0">
                        <a:lnSpc>
                          <a:spcPts val="1700"/>
                        </a:lnSpc>
                        <a:buFontTx/>
                        <a:buNone/>
                      </a:pPr>
                      <a:r>
                        <a:rPr kumimoji="1" lang="en-US" altLang="ja-JP" sz="1400" i="0" dirty="0">
                          <a:solidFill>
                            <a:schemeClr val="tx1"/>
                          </a:solidFill>
                          <a:latin typeface="Meiryo UI" panose="020B0604030504040204" pitchFamily="50" charset="-128"/>
                          <a:ea typeface="Meiryo UI" panose="020B0604030504040204" pitchFamily="50" charset="-128"/>
                        </a:rPr>
                        <a:t>【</a:t>
                      </a:r>
                      <a:r>
                        <a:rPr kumimoji="1" lang="ja-JP" altLang="en-US" sz="1400" i="0" dirty="0">
                          <a:solidFill>
                            <a:schemeClr val="tx1"/>
                          </a:solidFill>
                          <a:latin typeface="Meiryo UI" panose="020B0604030504040204" pitchFamily="50" charset="-128"/>
                          <a:ea typeface="Meiryo UI" panose="020B0604030504040204" pitchFamily="50" charset="-128"/>
                        </a:rPr>
                        <a:t>アウトカム指標（成果指標）</a:t>
                      </a:r>
                      <a:r>
                        <a:rPr kumimoji="1" lang="en-US" altLang="ja-JP" sz="1400" i="0" dirty="0">
                          <a:solidFill>
                            <a:schemeClr val="tx1"/>
                          </a:solidFill>
                          <a:latin typeface="Meiryo UI" panose="020B0604030504040204" pitchFamily="50" charset="-128"/>
                          <a:ea typeface="Meiryo UI" panose="020B0604030504040204" pitchFamily="50" charset="-128"/>
                        </a:rPr>
                        <a:t>】</a:t>
                      </a:r>
                    </a:p>
                    <a:p>
                      <a:pPr marL="0" indent="0">
                        <a:lnSpc>
                          <a:spcPts val="1700"/>
                        </a:lnSpc>
                        <a:buFontTx/>
                        <a:buNone/>
                      </a:pPr>
                      <a:r>
                        <a:rPr kumimoji="1" lang="ja-JP" altLang="en-US" sz="1400" i="0" dirty="0">
                          <a:solidFill>
                            <a:schemeClr val="tx1"/>
                          </a:solidFill>
                          <a:latin typeface="Meiryo UI" panose="020B0604030504040204" pitchFamily="50" charset="-128"/>
                          <a:ea typeface="Meiryo UI" panose="020B0604030504040204" pitchFamily="50" charset="-128"/>
                        </a:rPr>
                        <a:t>①行政手続きオンライン化による利用者満足度</a:t>
                      </a:r>
                      <a:endParaRPr kumimoji="1" lang="en-US" altLang="ja-JP" sz="1400" i="0" dirty="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ts val="1700"/>
                        </a:lnSpc>
                        <a:spcBef>
                          <a:spcPts val="0"/>
                        </a:spcBef>
                        <a:spcAft>
                          <a:spcPts val="0"/>
                        </a:spcAft>
                        <a:buClrTx/>
                        <a:buSzTx/>
                        <a:buFontTx/>
                        <a:buNone/>
                        <a:tabLst/>
                        <a:defRPr/>
                      </a:pPr>
                      <a:r>
                        <a:rPr kumimoji="1" lang="ja-JP" altLang="en-US" sz="1400" i="0" dirty="0">
                          <a:solidFill>
                            <a:schemeClr val="tx1"/>
                          </a:solidFill>
                          <a:latin typeface="Meiryo UI" panose="020B0604030504040204" pitchFamily="50" charset="-128"/>
                          <a:ea typeface="Meiryo UI" panose="020B0604030504040204" pitchFamily="50" charset="-128"/>
                        </a:rPr>
                        <a:t>②</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オンライン化手続申請件数</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pPr marL="0" indent="0">
                        <a:lnSpc>
                          <a:spcPts val="1700"/>
                        </a:lnSpc>
                        <a:buFontTx/>
                        <a:buNone/>
                      </a:pPr>
                      <a:r>
                        <a:rPr kumimoji="1" lang="en-US" altLang="ja-JP" sz="1400" i="0" dirty="0">
                          <a:solidFill>
                            <a:srgbClr val="FF0000"/>
                          </a:solidFill>
                          <a:latin typeface="Meiryo UI" panose="020B0604030504040204" pitchFamily="50" charset="-128"/>
                          <a:ea typeface="Meiryo UI" panose="020B0604030504040204" pitchFamily="50" charset="-128"/>
                        </a:rPr>
                        <a:t>【</a:t>
                      </a:r>
                      <a:r>
                        <a:rPr kumimoji="1" lang="ja-JP" altLang="en-US" sz="1400" i="0" dirty="0">
                          <a:solidFill>
                            <a:srgbClr val="FF0000"/>
                          </a:solidFill>
                          <a:latin typeface="Meiryo UI" panose="020B0604030504040204" pitchFamily="50" charset="-128"/>
                          <a:ea typeface="Meiryo UI" panose="020B0604030504040204" pitchFamily="50" charset="-128"/>
                        </a:rPr>
                        <a:t>アウトカム指標（成果指標）</a:t>
                      </a:r>
                      <a:r>
                        <a:rPr kumimoji="1" lang="en-US" altLang="ja-JP" sz="1400" i="0" dirty="0">
                          <a:solidFill>
                            <a:srgbClr val="FF0000"/>
                          </a:solidFill>
                          <a:latin typeface="Meiryo UI" panose="020B0604030504040204" pitchFamily="50" charset="-128"/>
                          <a:ea typeface="Meiryo UI" panose="020B0604030504040204" pitchFamily="50" charset="-128"/>
                        </a:rPr>
                        <a:t>】</a:t>
                      </a:r>
                    </a:p>
                    <a:p>
                      <a:pPr marL="0" indent="0">
                        <a:lnSpc>
                          <a:spcPts val="1700"/>
                        </a:lnSpc>
                        <a:buFontTx/>
                        <a:buNone/>
                      </a:pPr>
                      <a:r>
                        <a:rPr kumimoji="1" lang="ja-JP" altLang="en-US" sz="1400" i="0" dirty="0">
                          <a:solidFill>
                            <a:srgbClr val="FF0000"/>
                          </a:solidFill>
                          <a:latin typeface="Meiryo UI" panose="020B0604030504040204" pitchFamily="50" charset="-128"/>
                          <a:ea typeface="Meiryo UI" panose="020B0604030504040204" pitchFamily="50" charset="-128"/>
                        </a:rPr>
                        <a:t>①</a:t>
                      </a: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0" indent="0">
                        <a:lnSpc>
                          <a:spcPts val="1700"/>
                        </a:lnSpc>
                        <a:buFontTx/>
                        <a:buNone/>
                      </a:pPr>
                      <a:r>
                        <a:rPr kumimoji="1" lang="ja-JP" altLang="en-US" sz="1400" i="0" dirty="0">
                          <a:solidFill>
                            <a:srgbClr val="FF0000"/>
                          </a:solidFill>
                          <a:latin typeface="Meiryo UI" panose="020B0604030504040204" pitchFamily="50" charset="-128"/>
                          <a:ea typeface="Meiryo UI" panose="020B0604030504040204" pitchFamily="50" charset="-128"/>
                        </a:rPr>
                        <a:t>②</a:t>
                      </a: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0" indent="0">
                        <a:lnSpc>
                          <a:spcPts val="1700"/>
                        </a:lnSpc>
                        <a:buFontTx/>
                        <a:buNone/>
                      </a:pPr>
                      <a:r>
                        <a:rPr kumimoji="1" lang="ja-JP" altLang="en-US" sz="1400" i="0" dirty="0">
                          <a:solidFill>
                            <a:srgbClr val="FF0000"/>
                          </a:solidFill>
                          <a:latin typeface="Meiryo UI" panose="020B0604030504040204" pitchFamily="50" charset="-128"/>
                          <a:ea typeface="Meiryo UI" panose="020B0604030504040204" pitchFamily="50" charset="-128"/>
                        </a:rPr>
                        <a:t>③</a:t>
                      </a:r>
                      <a:endParaRPr kumimoji="1" lang="ja-JP" altLang="en-US" dirty="0"/>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936593758"/>
                  </a:ext>
                </a:extLst>
              </a:tr>
            </a:tbl>
          </a:graphicData>
        </a:graphic>
      </p:graphicFrame>
      <p:sp>
        <p:nvSpPr>
          <p:cNvPr id="1517" name="テキスト ボックス 90"/>
          <p:cNvSpPr txBox="1"/>
          <p:nvPr/>
        </p:nvSpPr>
        <p:spPr>
          <a:xfrm>
            <a:off x="6140480" y="219440"/>
            <a:ext cx="2348720" cy="307777"/>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公表資料として作成すること</a:t>
            </a:r>
            <a:endParaRPr kumimoji="1" lang="en-US" altLang="ja-JP"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9D2AF805-53C1-0189-665E-6A3261ED4659}"/>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1</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392E08E6-FD0D-FE0C-CC4D-09E8417826A9}"/>
              </a:ext>
            </a:extLst>
          </p:cNvPr>
          <p:cNvSpPr/>
          <p:nvPr/>
        </p:nvSpPr>
        <p:spPr>
          <a:xfrm>
            <a:off x="9252520" y="495232"/>
            <a:ext cx="3024336" cy="1171654"/>
          </a:xfrm>
          <a:prstGeom prst="roundRect">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defTabSz="914400" rtl="0" eaLnBrk="0" fontAlgn="base" latinLnBrk="0" hangingPunct="0">
              <a:lnSpc>
                <a:spcPts val="19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人口は令和</a:t>
            </a:r>
            <a:r>
              <a:rPr kumimoji="1" lang="en-US" altLang="ja-JP"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200" b="1" i="0" u="sng"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12</a:t>
            </a:r>
            <a:r>
              <a:rPr kumimoji="1" lang="ja-JP" altLang="en-US" sz="1200" b="1" i="0" u="sng"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a:t>
            </a:r>
            <a:r>
              <a:rPr kumimoji="1" lang="en-US" altLang="ja-JP" sz="1200" b="1" i="0" u="sng"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1</a:t>
            </a:r>
            <a:r>
              <a:rPr lang="ja-JP" altLang="en-US" sz="1200" b="1" u="sng" dirty="0">
                <a:solidFill>
                  <a:sysClr val="windowText" lastClr="000000"/>
                </a:solidFill>
                <a:latin typeface="Meiryo UI" panose="020B0604030504040204" pitchFamily="50" charset="-128"/>
                <a:ea typeface="Meiryo UI" panose="020B0604030504040204" pitchFamily="50" charset="-128"/>
              </a:rPr>
              <a:t>日時点</a:t>
            </a:r>
            <a:r>
              <a:rPr lang="ja-JP" altLang="en-US" sz="1200" dirty="0">
                <a:solidFill>
                  <a:sysClr val="windowText" lastClr="000000"/>
                </a:solidFill>
                <a:latin typeface="Meiryo UI" panose="020B0604030504040204" pitchFamily="50" charset="-128"/>
                <a:ea typeface="Meiryo UI" panose="020B0604030504040204" pitchFamily="50" charset="-128"/>
              </a:rPr>
              <a:t>の数値を記載すること。</a:t>
            </a:r>
            <a:r>
              <a:rPr lang="en-US" altLang="ja-JP" sz="1200" dirty="0">
                <a:solidFill>
                  <a:sysClr val="windowText" lastClr="000000"/>
                </a:solidFill>
                <a:latin typeface="Meiryo UI" panose="020B0604030504040204" pitchFamily="50" charset="-128"/>
                <a:ea typeface="Meiryo UI" panose="020B0604030504040204" pitchFamily="50" charset="-128"/>
              </a:rPr>
              <a:t>12</a:t>
            </a:r>
            <a:r>
              <a:rPr lang="ja-JP" altLang="en-US" sz="1200" dirty="0">
                <a:solidFill>
                  <a:sysClr val="windowText" lastClr="000000"/>
                </a:solidFill>
                <a:latin typeface="Meiryo UI" panose="020B0604030504040204" pitchFamily="50" charset="-128"/>
                <a:ea typeface="Meiryo UI" panose="020B0604030504040204" pitchFamily="50" charset="-128"/>
              </a:rPr>
              <a:t>月</a:t>
            </a:r>
            <a:r>
              <a:rPr lang="en-US" altLang="ja-JP" sz="1200" dirty="0">
                <a:solidFill>
                  <a:sysClr val="windowText" lastClr="000000"/>
                </a:solidFill>
                <a:latin typeface="Meiryo UI" panose="020B0604030504040204" pitchFamily="50" charset="-128"/>
                <a:ea typeface="Meiryo UI" panose="020B0604030504040204" pitchFamily="50" charset="-128"/>
              </a:rPr>
              <a:t>1</a:t>
            </a:r>
            <a:r>
              <a:rPr lang="ja-JP" altLang="en-US" sz="1200" dirty="0">
                <a:solidFill>
                  <a:sysClr val="windowText" lastClr="000000"/>
                </a:solidFill>
                <a:latin typeface="Meiryo UI" panose="020B0604030504040204" pitchFamily="50" charset="-128"/>
                <a:ea typeface="Meiryo UI" panose="020B0604030504040204" pitchFamily="50" charset="-128"/>
              </a:rPr>
              <a:t>日の数値を集計していない場合は直近の人口を記載すること</a:t>
            </a:r>
            <a:endParaRPr lang="en-US" altLang="ja-JP" sz="1200" dirty="0">
              <a:solidFill>
                <a:sysClr val="windowText" lastClr="000000"/>
              </a:solidFill>
              <a:latin typeface="Meiryo UI" panose="020B0604030504040204" pitchFamily="50" charset="-128"/>
              <a:ea typeface="Meiryo UI" panose="020B0604030504040204" pitchFamily="50" charset="-128"/>
            </a:endParaRPr>
          </a:p>
          <a:p>
            <a:pPr marL="171450" marR="0" lvl="0" indent="-171450" defTabSz="914400" rtl="0" eaLnBrk="0" fontAlgn="base" latinLnBrk="0" hangingPunct="0">
              <a:lnSpc>
                <a:spcPts val="19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事業費は</a:t>
            </a:r>
            <a:r>
              <a:rPr kumimoji="1" lang="en-US" altLang="ja-JP" sz="1200" b="1" i="0" u="sng"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200,000</a:t>
            </a:r>
            <a:r>
              <a:rPr kumimoji="1" lang="ja-JP" altLang="en-US" sz="1200" b="1" i="0" u="sng"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千円以内</a:t>
            </a:r>
            <a:r>
              <a:rPr kumimoji="1" lang="ja-JP" altLang="en-US"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とすること</a:t>
            </a:r>
            <a:endParaRPr kumimoji="1" lang="en-US" altLang="ja-JP" sz="12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6" name="四角形: 角を丸くする 5">
            <a:extLst>
              <a:ext uri="{FF2B5EF4-FFF2-40B4-BE49-F238E27FC236}">
                <a16:creationId xmlns:a16="http://schemas.microsoft.com/office/drawing/2014/main" id="{921A2F7E-F49C-B665-50F2-BC0B9D939AFB}"/>
              </a:ext>
            </a:extLst>
          </p:cNvPr>
          <p:cNvSpPr/>
          <p:nvPr/>
        </p:nvSpPr>
        <p:spPr>
          <a:xfrm>
            <a:off x="9252520" y="3290461"/>
            <a:ext cx="3090070" cy="965747"/>
          </a:xfrm>
          <a:prstGeom prst="roundRect">
            <a:avLst>
              <a:gd name="adj" fmla="val 13697"/>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lstStyle>
            <a:defPPr>
              <a:defRPr lang="en-US"/>
            </a:defPPr>
            <a:lvl1pPr algn="l" rtl="0" fontAlgn="base">
              <a:spcBef>
                <a:spcPct val="0"/>
              </a:spcBef>
              <a:spcAft>
                <a:spcPct val="0"/>
              </a:spcAft>
              <a:defRPr sz="1900" kern="1200">
                <a:solidFill>
                  <a:schemeClr val="lt1"/>
                </a:solidFill>
                <a:latin typeface="+mn-lt"/>
                <a:ea typeface="+mn-ea"/>
                <a:cs typeface="+mn-cs"/>
              </a:defRPr>
            </a:lvl1pPr>
            <a:lvl2pPr marL="429768" algn="l" rtl="0" fontAlgn="base">
              <a:spcBef>
                <a:spcPct val="0"/>
              </a:spcBef>
              <a:spcAft>
                <a:spcPct val="0"/>
              </a:spcAft>
              <a:defRPr sz="1900" kern="1200">
                <a:solidFill>
                  <a:schemeClr val="lt1"/>
                </a:solidFill>
                <a:latin typeface="+mn-lt"/>
                <a:ea typeface="+mn-ea"/>
                <a:cs typeface="+mn-cs"/>
              </a:defRPr>
            </a:lvl2pPr>
            <a:lvl3pPr marL="859536" algn="l" rtl="0" fontAlgn="base">
              <a:spcBef>
                <a:spcPct val="0"/>
              </a:spcBef>
              <a:spcAft>
                <a:spcPct val="0"/>
              </a:spcAft>
              <a:defRPr sz="1900" kern="1200">
                <a:solidFill>
                  <a:schemeClr val="lt1"/>
                </a:solidFill>
                <a:latin typeface="+mn-lt"/>
                <a:ea typeface="+mn-ea"/>
                <a:cs typeface="+mn-cs"/>
              </a:defRPr>
            </a:lvl3pPr>
            <a:lvl4pPr marL="1289304" algn="l" rtl="0" fontAlgn="base">
              <a:spcBef>
                <a:spcPct val="0"/>
              </a:spcBef>
              <a:spcAft>
                <a:spcPct val="0"/>
              </a:spcAft>
              <a:defRPr sz="1900" kern="1200">
                <a:solidFill>
                  <a:schemeClr val="lt1"/>
                </a:solidFill>
                <a:latin typeface="+mn-lt"/>
                <a:ea typeface="+mn-ea"/>
                <a:cs typeface="+mn-cs"/>
              </a:defRPr>
            </a:lvl4pPr>
            <a:lvl5pPr marL="1719072" algn="l" rtl="0" fontAlgn="base">
              <a:spcBef>
                <a:spcPct val="0"/>
              </a:spcBef>
              <a:spcAft>
                <a:spcPct val="0"/>
              </a:spcAft>
              <a:defRPr sz="1900" kern="1200">
                <a:solidFill>
                  <a:schemeClr val="lt1"/>
                </a:solidFill>
                <a:latin typeface="+mn-lt"/>
                <a:ea typeface="+mn-ea"/>
                <a:cs typeface="+mn-cs"/>
              </a:defRPr>
            </a:lvl5pPr>
            <a:lvl6pPr marL="2148840" algn="l" defTabSz="859536" rtl="0" eaLnBrk="1" latinLnBrk="0" hangingPunct="1">
              <a:defRPr sz="1900" kern="1200">
                <a:solidFill>
                  <a:schemeClr val="lt1"/>
                </a:solidFill>
                <a:latin typeface="+mn-lt"/>
                <a:ea typeface="+mn-ea"/>
                <a:cs typeface="+mn-cs"/>
              </a:defRPr>
            </a:lvl6pPr>
            <a:lvl7pPr marL="2578608" algn="l" defTabSz="859536" rtl="0" eaLnBrk="1" latinLnBrk="0" hangingPunct="1">
              <a:defRPr sz="1900" kern="1200">
                <a:solidFill>
                  <a:schemeClr val="lt1"/>
                </a:solidFill>
                <a:latin typeface="+mn-lt"/>
                <a:ea typeface="+mn-ea"/>
                <a:cs typeface="+mn-cs"/>
              </a:defRPr>
            </a:lvl7pPr>
            <a:lvl8pPr marL="3008376" algn="l" defTabSz="859536" rtl="0" eaLnBrk="1" latinLnBrk="0" hangingPunct="1">
              <a:defRPr sz="1900" kern="1200">
                <a:solidFill>
                  <a:schemeClr val="lt1"/>
                </a:solidFill>
                <a:latin typeface="+mn-lt"/>
                <a:ea typeface="+mn-ea"/>
                <a:cs typeface="+mn-cs"/>
              </a:defRPr>
            </a:lvl8pPr>
            <a:lvl9pPr marL="3438144" algn="l" defTabSz="859536" rtl="0" eaLnBrk="1" latinLnBrk="0" hangingPunct="1">
              <a:defRPr sz="1900" kern="1200">
                <a:solidFill>
                  <a:schemeClr val="lt1"/>
                </a:solidFill>
                <a:latin typeface="+mn-lt"/>
                <a:ea typeface="+mn-ea"/>
                <a:cs typeface="+mn-cs"/>
              </a:defRPr>
            </a:lvl9pPr>
          </a:lstStyle>
          <a:p>
            <a:pPr>
              <a:lnSpc>
                <a:spcPts val="1754"/>
              </a:lnSpc>
            </a:pPr>
            <a:r>
              <a:rPr lang="ja-JP" altLang="en-US" sz="1108" dirty="0">
                <a:solidFill>
                  <a:schemeClr val="tx1"/>
                </a:solidFill>
                <a:latin typeface="Meiryo UI" panose="020B0604030504040204" pitchFamily="50" charset="-128"/>
                <a:ea typeface="Meiryo UI" panose="020B0604030504040204" pitchFamily="50" charset="-128"/>
              </a:rPr>
              <a:t>具体サービスをイラスト等で右記に補足願います。​</a:t>
            </a:r>
            <a:endParaRPr lang="en-US" altLang="ja-JP" sz="1108" dirty="0">
              <a:solidFill>
                <a:schemeClr val="tx1"/>
              </a:solidFill>
              <a:latin typeface="Meiryo UI" panose="020B0604030504040204" pitchFamily="50" charset="-128"/>
              <a:ea typeface="Meiryo UI" panose="020B0604030504040204" pitchFamily="50" charset="-128"/>
            </a:endParaRPr>
          </a:p>
        </p:txBody>
      </p:sp>
      <p:pic>
        <p:nvPicPr>
          <p:cNvPr id="39" name="図 38">
            <a:extLst>
              <a:ext uri="{FF2B5EF4-FFF2-40B4-BE49-F238E27FC236}">
                <a16:creationId xmlns:a16="http://schemas.microsoft.com/office/drawing/2014/main" id="{9182A5CD-79D4-45AE-8481-1FDD5C21326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54589" y="3448260"/>
            <a:ext cx="870548" cy="931067"/>
          </a:xfrm>
          <a:prstGeom prst="rect">
            <a:avLst/>
          </a:prstGeom>
        </p:spPr>
      </p:pic>
      <p:pic>
        <p:nvPicPr>
          <p:cNvPr id="45" name="図 44">
            <a:extLst>
              <a:ext uri="{FF2B5EF4-FFF2-40B4-BE49-F238E27FC236}">
                <a16:creationId xmlns:a16="http://schemas.microsoft.com/office/drawing/2014/main" id="{706834B7-D532-476F-9383-5ECE072547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0352" y="3429000"/>
            <a:ext cx="1087812" cy="1087812"/>
          </a:xfrm>
          <a:prstGeom prst="rect">
            <a:avLst/>
          </a:prstGeom>
        </p:spPr>
      </p:pic>
      <p:sp>
        <p:nvSpPr>
          <p:cNvPr id="53" name="矢印: 右 52">
            <a:extLst>
              <a:ext uri="{FF2B5EF4-FFF2-40B4-BE49-F238E27FC236}">
                <a16:creationId xmlns:a16="http://schemas.microsoft.com/office/drawing/2014/main" id="{D7D87F34-B9C5-4BB2-B786-73A77BDF9688}"/>
              </a:ext>
            </a:extLst>
          </p:cNvPr>
          <p:cNvSpPr/>
          <p:nvPr/>
        </p:nvSpPr>
        <p:spPr>
          <a:xfrm>
            <a:off x="6319893" y="3904247"/>
            <a:ext cx="1347808" cy="1557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51" name="図 50">
            <a:extLst>
              <a:ext uri="{FF2B5EF4-FFF2-40B4-BE49-F238E27FC236}">
                <a16:creationId xmlns:a16="http://schemas.microsoft.com/office/drawing/2014/main" id="{AA944CBD-4201-465F-82B7-E5D06A79F76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72334" y="3635985"/>
            <a:ext cx="1066053" cy="1066053"/>
          </a:xfrm>
          <a:prstGeom prst="rect">
            <a:avLst/>
          </a:prstGeom>
        </p:spPr>
      </p:pic>
      <p:sp>
        <p:nvSpPr>
          <p:cNvPr id="52" name="テキスト ボックス 51">
            <a:extLst>
              <a:ext uri="{FF2B5EF4-FFF2-40B4-BE49-F238E27FC236}">
                <a16:creationId xmlns:a16="http://schemas.microsoft.com/office/drawing/2014/main" id="{00DD1286-D726-41F8-A14A-01C0AF06B588}"/>
              </a:ext>
            </a:extLst>
          </p:cNvPr>
          <p:cNvSpPr txBox="1"/>
          <p:nvPr/>
        </p:nvSpPr>
        <p:spPr>
          <a:xfrm>
            <a:off x="6225136" y="3429000"/>
            <a:ext cx="1429919" cy="307777"/>
          </a:xfrm>
          <a:prstGeom prst="rect">
            <a:avLst/>
          </a:prstGeom>
          <a:noFill/>
        </p:spPr>
        <p:txBody>
          <a:bodyPr wrap="square" rtlCol="0">
            <a:spAutoFit/>
          </a:bodyPr>
          <a:lstStyle/>
          <a:p>
            <a:r>
              <a:rPr kumimoji="1" lang="ja-JP" altLang="en-US" sz="1400" b="1" dirty="0"/>
              <a:t>申請・届出など</a:t>
            </a:r>
          </a:p>
        </p:txBody>
      </p:sp>
    </p:spTree>
    <p:extLst>
      <p:ext uri="{BB962C8B-B14F-4D97-AF65-F5344CB8AC3E}">
        <p14:creationId xmlns:p14="http://schemas.microsoft.com/office/powerpoint/2010/main" val="2998978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推進体制</a:t>
            </a:r>
            <a:endParaRPr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1275" name="Text Box 4"/>
          <p:cNvSpPr txBox="1">
            <a:spLocks noChangeArrowheads="1"/>
          </p:cNvSpPr>
          <p:nvPr/>
        </p:nvSpPr>
        <p:spPr>
          <a:xfrm>
            <a:off x="85363" y="636526"/>
            <a:ext cx="3884240"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Meiryo UI" panose="020B0604030504040204" pitchFamily="50" charset="-128"/>
                <a:ea typeface="Meiryo UI" panose="020B0604030504040204" pitchFamily="50" charset="-128"/>
              </a:rPr>
              <a:t>事業推進体制</a:t>
            </a:r>
            <a:endParaRPr lang="ja-JP" altLang="en-US" sz="1200" dirty="0">
              <a:latin typeface="Meiryo UI" panose="020B0604030504040204" pitchFamily="50" charset="-128"/>
              <a:ea typeface="Meiryo UI" panose="020B0604030504040204" pitchFamily="50" charset="-128"/>
            </a:endParaRPr>
          </a:p>
        </p:txBody>
      </p:sp>
      <p:sp>
        <p:nvSpPr>
          <p:cNvPr id="1276" name="Rectangle 66"/>
          <p:cNvSpPr>
            <a:spLocks noChangeArrowheads="1"/>
          </p:cNvSpPr>
          <p:nvPr/>
        </p:nvSpPr>
        <p:spPr>
          <a:xfrm>
            <a:off x="201653" y="1063091"/>
            <a:ext cx="8740694" cy="3197168"/>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solidFill>
                <a:srgbClr val="0070C0"/>
              </a:solidFill>
              <a:latin typeface="Meiryo UI" panose="020B0604030504040204" pitchFamily="50" charset="-128"/>
              <a:ea typeface="Meiryo UI" panose="020B0604030504040204" pitchFamily="50" charset="-128"/>
            </a:endParaRPr>
          </a:p>
        </p:txBody>
      </p:sp>
      <p:graphicFrame>
        <p:nvGraphicFramePr>
          <p:cNvPr id="12" name="表 3">
            <a:extLst>
              <a:ext uri="{FF2B5EF4-FFF2-40B4-BE49-F238E27FC236}">
                <a16:creationId xmlns:a16="http://schemas.microsoft.com/office/drawing/2014/main" id="{C9BF8070-D915-4182-97DB-E900F18FD418}"/>
              </a:ext>
            </a:extLst>
          </p:cNvPr>
          <p:cNvGraphicFramePr>
            <a:graphicFrameLocks noGrp="1"/>
          </p:cNvGraphicFramePr>
          <p:nvPr>
            <p:extLst>
              <p:ext uri="{D42A27DB-BD31-4B8C-83A1-F6EECF244321}">
                <p14:modId xmlns:p14="http://schemas.microsoft.com/office/powerpoint/2010/main" val="441306898"/>
              </p:ext>
            </p:extLst>
          </p:nvPr>
        </p:nvGraphicFramePr>
        <p:xfrm>
          <a:off x="204470" y="4487407"/>
          <a:ext cx="5431150" cy="1767906"/>
        </p:xfrm>
        <a:graphic>
          <a:graphicData uri="http://schemas.openxmlformats.org/drawingml/2006/table">
            <a:tbl>
              <a:tblPr/>
              <a:tblGrid>
                <a:gridCol w="2001779">
                  <a:extLst>
                    <a:ext uri="{9D8B030D-6E8A-4147-A177-3AD203B41FA5}">
                      <a16:colId xmlns:a16="http://schemas.microsoft.com/office/drawing/2014/main" val="20001"/>
                    </a:ext>
                  </a:extLst>
                </a:gridCol>
                <a:gridCol w="3429371">
                  <a:extLst>
                    <a:ext uri="{9D8B030D-6E8A-4147-A177-3AD203B41FA5}">
                      <a16:colId xmlns:a16="http://schemas.microsoft.com/office/drawing/2014/main" val="20002"/>
                    </a:ext>
                  </a:extLst>
                </a:gridCol>
              </a:tblGrid>
              <a:tr h="252558">
                <a:tc>
                  <a:txBody>
                    <a:bodyPr/>
                    <a:lstStyle/>
                    <a:p>
                      <a:pPr marR="44450" indent="127000" algn="ctr">
                        <a:spcAft>
                          <a:spcPts val="0"/>
                        </a:spcAft>
                        <a:tabLst>
                          <a:tab pos="2700020" algn="ctr"/>
                          <a:tab pos="5400040" algn="r"/>
                        </a:tabLs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名称</a:t>
                      </a: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p>
                      <a:pPr marR="44450" indent="127000" algn="ctr">
                        <a:spcAft>
                          <a:spcPts val="0"/>
                        </a:spcAft>
                        <a:tabLst>
                          <a:tab pos="2700020" algn="ctr"/>
                          <a:tab pos="5400040" algn="r"/>
                        </a:tabLs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役割</a:t>
                      </a:r>
                      <a:endPar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0000"/>
                  </a:ext>
                </a:extLst>
              </a:tr>
              <a:tr h="505116">
                <a:tc>
                  <a:txBody>
                    <a:bodyPr/>
                    <a:lstStyle/>
                    <a:p>
                      <a:pPr marR="44450" indent="127000">
                        <a:spcAft>
                          <a:spcPts val="0"/>
                        </a:spcAft>
                        <a:tabLst>
                          <a:tab pos="2700020" algn="ctr"/>
                          <a:tab pos="5400040" algn="r"/>
                        </a:tabLs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沖縄市</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r>
                        <a:rPr lang="ja-JP" altLang="ja-JP" sz="1100" kern="0" dirty="0">
                          <a:solidFill>
                            <a:schemeClr val="tx1"/>
                          </a:solidFill>
                          <a:effectLst/>
                          <a:latin typeface="Meiryo UI" panose="020B0604030504040204" pitchFamily="50" charset="-128"/>
                          <a:ea typeface="Meiryo UI" panose="020B0604030504040204" pitchFamily="50" charset="-128"/>
                          <a:cs typeface="ＭＳ明朝-WinCharSetFFFF-H"/>
                        </a:rPr>
                        <a:t>事業計画の立案</a:t>
                      </a:r>
                      <a:endParaRPr lang="ja-JP"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1450" marR="44450" indent="-171450">
                        <a:spcAft>
                          <a:spcPts val="0"/>
                        </a:spcAft>
                        <a:buFont typeface="Arial" panose="020B0604020202020204" pitchFamily="34" charset="0"/>
                        <a:buChar char="•"/>
                      </a:pPr>
                      <a:r>
                        <a:rPr lang="ja-JP" altLang="ja-JP" sz="1100" kern="0" dirty="0">
                          <a:solidFill>
                            <a:schemeClr val="tx1"/>
                          </a:solidFill>
                          <a:effectLst/>
                          <a:latin typeface="Meiryo UI" panose="020B0604030504040204" pitchFamily="50" charset="-128"/>
                          <a:ea typeface="Meiryo UI" panose="020B0604030504040204" pitchFamily="50" charset="-128"/>
                          <a:cs typeface="ＭＳ明朝-WinCharSetFFFF-H"/>
                        </a:rPr>
                        <a:t>事業全般の管理・統括業務</a:t>
                      </a:r>
                      <a:endParaRPr lang="ja-JP"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505116">
                <a:tc>
                  <a:txBody>
                    <a:bodyPr/>
                    <a:lstStyle/>
                    <a:p>
                      <a:pPr marR="44450" indent="127000">
                        <a:spcAft>
                          <a:spcPts val="0"/>
                        </a:spcAft>
                        <a:tabLst>
                          <a:tab pos="2700020" algn="ctr"/>
                          <a:tab pos="5400040" algn="r"/>
                        </a:tabLs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株式会社ラクセスイノベーション</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販売代理店（県内企業）</a:t>
                      </a:r>
                      <a:endParaRPr lang="ja-JP"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366577902"/>
                  </a:ext>
                </a:extLst>
              </a:tr>
              <a:tr h="505116">
                <a:tc>
                  <a:txBody>
                    <a:bodyPr/>
                    <a:lstStyle/>
                    <a:p>
                      <a:pPr marR="44450" indent="127000">
                        <a:spcAft>
                          <a:spcPts val="0"/>
                        </a:spcAft>
                        <a:tabLst>
                          <a:tab pos="2700020" algn="ctr"/>
                          <a:tab pos="5400040" algn="r"/>
                        </a:tabLst>
                      </a:pP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株式会社トラストバンク</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r>
                        <a:rPr lang="ja-JP" altLang="en-US" sz="11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システム提供および保守</a:t>
                      </a:r>
                      <a:r>
                        <a:rPr lang="ja-JP" altLang="en-US"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、運用支援</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61" name="四角形: 角を丸くする 60">
            <a:extLst>
              <a:ext uri="{FF2B5EF4-FFF2-40B4-BE49-F238E27FC236}">
                <a16:creationId xmlns:a16="http://schemas.microsoft.com/office/drawing/2014/main" id="{C8C0F859-A5F3-45F6-93B4-23D7F872D36A}"/>
              </a:ext>
            </a:extLst>
          </p:cNvPr>
          <p:cNvSpPr/>
          <p:nvPr/>
        </p:nvSpPr>
        <p:spPr>
          <a:xfrm>
            <a:off x="9269915" y="512636"/>
            <a:ext cx="936103" cy="288032"/>
          </a:xfrm>
          <a:prstGeom prst="roundRect">
            <a:avLst>
              <a:gd name="adj" fmla="val 32556"/>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900"/>
              </a:lnSpc>
            </a:pPr>
            <a:r>
              <a:rPr lang="ja-JP" altLang="en-US" sz="1400" dirty="0">
                <a:solidFill>
                  <a:sysClr val="windowText" lastClr="000000"/>
                </a:solidFill>
                <a:latin typeface="Meiryo UI" panose="020B0604030504040204" pitchFamily="50" charset="-128"/>
                <a:ea typeface="Meiryo UI" panose="020B0604030504040204" pitchFamily="50" charset="-128"/>
              </a:rPr>
              <a:t>記載例</a:t>
            </a:r>
            <a:endParaRPr kumimoji="1" lang="ja-JP" altLang="en-US" sz="1400" dirty="0">
              <a:solidFill>
                <a:sysClr val="windowText" lastClr="000000"/>
              </a:solidFill>
              <a:latin typeface="Meiryo UI" panose="020B0604030504040204" pitchFamily="50" charset="-128"/>
              <a:ea typeface="Meiryo UI" panose="020B0604030504040204" pitchFamily="50" charset="-128"/>
            </a:endParaRPr>
          </a:p>
        </p:txBody>
      </p:sp>
      <p:sp>
        <p:nvSpPr>
          <p:cNvPr id="55" name="正方形/長方形 54">
            <a:extLst>
              <a:ext uri="{FF2B5EF4-FFF2-40B4-BE49-F238E27FC236}">
                <a16:creationId xmlns:a16="http://schemas.microsoft.com/office/drawing/2014/main" id="{F6A16BBA-B739-404E-B52D-4A67C6C3FD3F}"/>
              </a:ext>
            </a:extLst>
          </p:cNvPr>
          <p:cNvSpPr/>
          <p:nvPr/>
        </p:nvSpPr>
        <p:spPr>
          <a:xfrm>
            <a:off x="9234405" y="919076"/>
            <a:ext cx="1806917" cy="2236598"/>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ea typeface="Meiryo UI" panose="020B0604030504040204" pitchFamily="50" charset="-128"/>
            </a:endParaRPr>
          </a:p>
        </p:txBody>
      </p:sp>
      <p:sp>
        <p:nvSpPr>
          <p:cNvPr id="69" name="正方形/長方形 4">
            <a:extLst>
              <a:ext uri="{FF2B5EF4-FFF2-40B4-BE49-F238E27FC236}">
                <a16:creationId xmlns:a16="http://schemas.microsoft.com/office/drawing/2014/main" id="{47663AFE-57EB-49D9-8F25-29C91937329B}"/>
              </a:ext>
            </a:extLst>
          </p:cNvPr>
          <p:cNvSpPr/>
          <p:nvPr/>
        </p:nvSpPr>
        <p:spPr>
          <a:xfrm>
            <a:off x="9343301" y="1035527"/>
            <a:ext cx="1589124" cy="738664"/>
          </a:xfrm>
          <a:prstGeom prst="rect">
            <a:avLst/>
          </a:prstGeom>
        </p:spPr>
        <p:txBody>
          <a:bodyPr wrap="square" rIns="36000">
            <a:spAutoFit/>
          </a:bodyPr>
          <a:lstStyle/>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事業者との</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調整ステータスを</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示すアイコン</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四角形: 角を丸くする 69">
            <a:extLst>
              <a:ext uri="{FF2B5EF4-FFF2-40B4-BE49-F238E27FC236}">
                <a16:creationId xmlns:a16="http://schemas.microsoft.com/office/drawing/2014/main" id="{07F6F5FB-D9C6-463A-9C7F-C045859791F1}"/>
              </a:ext>
            </a:extLst>
          </p:cNvPr>
          <p:cNvSpPr/>
          <p:nvPr/>
        </p:nvSpPr>
        <p:spPr>
          <a:xfrm>
            <a:off x="9846605" y="1938143"/>
            <a:ext cx="582515" cy="196364"/>
          </a:xfrm>
          <a:prstGeom prst="roundRect">
            <a:avLst>
              <a:gd name="adj" fmla="val 40234"/>
            </a:avLst>
          </a:prstGeom>
          <a:solidFill>
            <a:srgbClr val="CCECFF"/>
          </a:solidFill>
          <a:ln>
            <a:noFill/>
          </a:ln>
        </p:spPr>
        <p:txBody>
          <a:bodyPr wrap="square" lIns="36000" rIns="36000" anchor="ctr">
            <a:spAutoFit/>
          </a:bodyPr>
          <a:lstStyle/>
          <a:p>
            <a:pPr algn="ctr" defTabSz="914400">
              <a:lnSpc>
                <a:spcPct val="110000"/>
              </a:lnSpc>
            </a:pPr>
            <a:r>
              <a:rPr lang="ja-JP" altLang="en-US" sz="900" dirty="0">
                <a:solidFill>
                  <a:sysClr val="windowText" lastClr="000000"/>
                </a:solidFill>
                <a:latin typeface="Meiryo UI"/>
                <a:ea typeface="Meiryo UI"/>
              </a:rPr>
              <a:t>参画済</a:t>
            </a:r>
            <a:endParaRPr kumimoji="1" lang="en-US" altLang="ja-JP" sz="700" dirty="0">
              <a:solidFill>
                <a:sysClr val="windowText" lastClr="000000"/>
              </a:solidFill>
              <a:latin typeface="Meiryo UI"/>
              <a:ea typeface="Meiryo UI"/>
            </a:endParaRPr>
          </a:p>
        </p:txBody>
      </p:sp>
      <p:sp>
        <p:nvSpPr>
          <p:cNvPr id="71" name="四角形: 角を丸くする 70">
            <a:extLst>
              <a:ext uri="{FF2B5EF4-FFF2-40B4-BE49-F238E27FC236}">
                <a16:creationId xmlns:a16="http://schemas.microsoft.com/office/drawing/2014/main" id="{74801A4E-25B3-40D5-A849-74A762BA2590}"/>
              </a:ext>
            </a:extLst>
          </p:cNvPr>
          <p:cNvSpPr/>
          <p:nvPr/>
        </p:nvSpPr>
        <p:spPr>
          <a:xfrm>
            <a:off x="9846604" y="2369366"/>
            <a:ext cx="582515" cy="196364"/>
          </a:xfrm>
          <a:prstGeom prst="roundRect">
            <a:avLst>
              <a:gd name="adj" fmla="val 40234"/>
            </a:avLst>
          </a:prstGeom>
          <a:solidFill>
            <a:srgbClr val="99CCFF"/>
          </a:solidFill>
          <a:ln>
            <a:solidFill>
              <a:srgbClr val="53B6D5"/>
            </a:solidFill>
          </a:ln>
        </p:spPr>
        <p:txBody>
          <a:bodyPr wrap="square" lIns="36000" rIns="36000" anchor="ctr">
            <a:spAutoFit/>
          </a:bodyPr>
          <a:lstStyle/>
          <a:p>
            <a:pPr algn="ctr" defTabSz="914400">
              <a:lnSpc>
                <a:spcPct val="110000"/>
              </a:lnSpc>
            </a:pPr>
            <a:r>
              <a:rPr lang="ja-JP" altLang="en-US" sz="900" dirty="0">
                <a:solidFill>
                  <a:sysClr val="windowText" lastClr="000000"/>
                </a:solidFill>
                <a:latin typeface="Meiryo UI"/>
                <a:ea typeface="Meiryo UI"/>
              </a:rPr>
              <a:t>内諾済</a:t>
            </a:r>
            <a:endParaRPr kumimoji="1" lang="en-US" altLang="ja-JP" sz="700" dirty="0">
              <a:solidFill>
                <a:sysClr val="windowText" lastClr="000000"/>
              </a:solidFill>
              <a:latin typeface="Meiryo UI"/>
              <a:ea typeface="Meiryo UI"/>
            </a:endParaRPr>
          </a:p>
        </p:txBody>
      </p:sp>
      <p:sp>
        <p:nvSpPr>
          <p:cNvPr id="72" name="四角形: 角を丸くする 71">
            <a:extLst>
              <a:ext uri="{FF2B5EF4-FFF2-40B4-BE49-F238E27FC236}">
                <a16:creationId xmlns:a16="http://schemas.microsoft.com/office/drawing/2014/main" id="{FF1E06CB-8B36-43F2-9AC2-40B6CCD4DE94}"/>
              </a:ext>
            </a:extLst>
          </p:cNvPr>
          <p:cNvSpPr/>
          <p:nvPr/>
        </p:nvSpPr>
        <p:spPr>
          <a:xfrm>
            <a:off x="9777861" y="2800588"/>
            <a:ext cx="720000" cy="196364"/>
          </a:xfrm>
          <a:prstGeom prst="roundRect">
            <a:avLst>
              <a:gd name="adj" fmla="val 40234"/>
            </a:avLst>
          </a:prstGeom>
          <a:solidFill>
            <a:schemeClr val="bg1">
              <a:lumMod val="75000"/>
            </a:schemeClr>
          </a:solidFill>
          <a:ln>
            <a:noFill/>
          </a:ln>
        </p:spPr>
        <p:txBody>
          <a:bodyPr wrap="square" lIns="36000" rIns="36000" anchor="ctr">
            <a:spAutoFit/>
          </a:bodyPr>
          <a:lstStyle/>
          <a:p>
            <a:pPr algn="ctr" defTabSz="914400">
              <a:lnSpc>
                <a:spcPct val="110000"/>
              </a:lnSpc>
            </a:pPr>
            <a:r>
              <a:rPr lang="ja-JP" altLang="en-US" sz="900" dirty="0">
                <a:solidFill>
                  <a:sysClr val="windowText" lastClr="000000"/>
                </a:solidFill>
                <a:latin typeface="Meiryo UI"/>
                <a:ea typeface="Meiryo UI"/>
              </a:rPr>
              <a:t>検討段階</a:t>
            </a:r>
            <a:endParaRPr kumimoji="1" lang="en-US" altLang="ja-JP" sz="700" dirty="0">
              <a:solidFill>
                <a:sysClr val="windowText" lastClr="000000"/>
              </a:solidFill>
              <a:latin typeface="Meiryo UI"/>
              <a:ea typeface="Meiryo UI"/>
            </a:endParaRPr>
          </a:p>
        </p:txBody>
      </p:sp>
      <p:sp>
        <p:nvSpPr>
          <p:cNvPr id="3" name="スライド番号プレースホルダー 1">
            <a:extLst>
              <a:ext uri="{FF2B5EF4-FFF2-40B4-BE49-F238E27FC236}">
                <a16:creationId xmlns:a16="http://schemas.microsoft.com/office/drawing/2014/main" id="{A92303C0-678C-2AA8-FB8F-CC5A958E6F47}"/>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10</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pic>
        <p:nvPicPr>
          <p:cNvPr id="21" name="Google Shape;65;p6">
            <a:extLst>
              <a:ext uri="{FF2B5EF4-FFF2-40B4-BE49-F238E27FC236}">
                <a16:creationId xmlns:a16="http://schemas.microsoft.com/office/drawing/2014/main" id="{F59C2DC8-2DCB-4133-934D-BC2C162CAF6A}"/>
              </a:ext>
            </a:extLst>
          </p:cNvPr>
          <p:cNvPicPr preferRelativeResize="0"/>
          <p:nvPr/>
        </p:nvPicPr>
        <p:blipFill rotWithShape="1">
          <a:blip r:embed="rId3">
            <a:alphaModFix/>
          </a:blip>
          <a:srcRect/>
          <a:stretch/>
        </p:blipFill>
        <p:spPr>
          <a:xfrm>
            <a:off x="1899419" y="1510738"/>
            <a:ext cx="691211" cy="620056"/>
          </a:xfrm>
          <a:prstGeom prst="rect">
            <a:avLst/>
          </a:prstGeom>
          <a:noFill/>
          <a:ln>
            <a:noFill/>
          </a:ln>
        </p:spPr>
      </p:pic>
      <p:pic>
        <p:nvPicPr>
          <p:cNvPr id="22" name="Google Shape;66;p6">
            <a:extLst>
              <a:ext uri="{FF2B5EF4-FFF2-40B4-BE49-F238E27FC236}">
                <a16:creationId xmlns:a16="http://schemas.microsoft.com/office/drawing/2014/main" id="{F1E24F39-B8B0-4D05-ADE4-4ED1CC7EBF18}"/>
              </a:ext>
            </a:extLst>
          </p:cNvPr>
          <p:cNvPicPr preferRelativeResize="0"/>
          <p:nvPr/>
        </p:nvPicPr>
        <p:blipFill rotWithShape="1">
          <a:blip r:embed="rId4">
            <a:alphaModFix/>
          </a:blip>
          <a:srcRect/>
          <a:stretch/>
        </p:blipFill>
        <p:spPr>
          <a:xfrm>
            <a:off x="6869704" y="1462633"/>
            <a:ext cx="531102" cy="668161"/>
          </a:xfrm>
          <a:prstGeom prst="rect">
            <a:avLst/>
          </a:prstGeom>
          <a:noFill/>
          <a:ln>
            <a:noFill/>
          </a:ln>
        </p:spPr>
      </p:pic>
      <p:sp>
        <p:nvSpPr>
          <p:cNvPr id="23" name="Google Shape;68;p6">
            <a:extLst>
              <a:ext uri="{FF2B5EF4-FFF2-40B4-BE49-F238E27FC236}">
                <a16:creationId xmlns:a16="http://schemas.microsoft.com/office/drawing/2014/main" id="{6F6D05D7-A4ED-41AA-A9C6-A5F3749BFBE7}"/>
              </a:ext>
            </a:extLst>
          </p:cNvPr>
          <p:cNvSpPr txBox="1"/>
          <p:nvPr/>
        </p:nvSpPr>
        <p:spPr>
          <a:xfrm>
            <a:off x="6173690" y="2129903"/>
            <a:ext cx="1967671" cy="338514"/>
          </a:xfrm>
          <a:prstGeom prst="rect">
            <a:avLst/>
          </a:prstGeom>
          <a:noFill/>
          <a:ln>
            <a:noFill/>
          </a:ln>
        </p:spPr>
        <p:txBody>
          <a:bodyPr spcFirstLastPara="1" wrap="square" lIns="91425" tIns="45700" rIns="91425" bIns="45700" anchor="t" anchorCtr="0">
            <a:spAutoFit/>
          </a:bodyPr>
          <a:lstStyle/>
          <a:p>
            <a:pPr algn="ctr">
              <a:buClr>
                <a:srgbClr val="000000"/>
              </a:buClr>
              <a:buFont typeface="Arial"/>
              <a:buNone/>
            </a:pPr>
            <a:r>
              <a:rPr kumimoji="0" lang="ja-JP" altLang="en-US" sz="800" kern="0" dirty="0">
                <a:solidFill>
                  <a:srgbClr val="000000"/>
                </a:solidFill>
                <a:latin typeface="Meiryo"/>
                <a:ea typeface="Meiryo"/>
                <a:cs typeface="Meiryo"/>
                <a:sym typeface="Meiryo"/>
              </a:rPr>
              <a:t>株式会社トラストバンク</a:t>
            </a:r>
            <a:endParaRPr kumimoji="0" sz="1400" kern="0" dirty="0">
              <a:solidFill>
                <a:srgbClr val="000000"/>
              </a:solidFill>
              <a:latin typeface="Arial"/>
              <a:cs typeface="Arial"/>
              <a:sym typeface="Arial"/>
            </a:endParaRPr>
          </a:p>
          <a:p>
            <a:pPr algn="ctr">
              <a:buClr>
                <a:srgbClr val="000000"/>
              </a:buClr>
              <a:buFont typeface="Arial"/>
              <a:buNone/>
            </a:pPr>
            <a:r>
              <a:rPr kumimoji="0" lang="ja-JP" altLang="en-US" sz="800" kern="0" dirty="0">
                <a:solidFill>
                  <a:srgbClr val="000000"/>
                </a:solidFill>
                <a:latin typeface="Meiryo"/>
                <a:ea typeface="Meiryo"/>
                <a:cs typeface="Meiryo"/>
                <a:sym typeface="Meiryo"/>
              </a:rPr>
              <a:t>（本社：東京　スタートアップ企業）</a:t>
            </a:r>
            <a:endParaRPr kumimoji="0" sz="800" kern="0" dirty="0">
              <a:solidFill>
                <a:srgbClr val="000000"/>
              </a:solidFill>
              <a:latin typeface="Meiryo"/>
              <a:ea typeface="Meiryo"/>
              <a:cs typeface="Meiryo"/>
              <a:sym typeface="Meiryo"/>
            </a:endParaRPr>
          </a:p>
        </p:txBody>
      </p:sp>
      <p:sp>
        <p:nvSpPr>
          <p:cNvPr id="24" name="Google Shape;70;p6">
            <a:extLst>
              <a:ext uri="{FF2B5EF4-FFF2-40B4-BE49-F238E27FC236}">
                <a16:creationId xmlns:a16="http://schemas.microsoft.com/office/drawing/2014/main" id="{0C3EEF12-2DD5-4ACE-9504-020763AFF984}"/>
              </a:ext>
            </a:extLst>
          </p:cNvPr>
          <p:cNvSpPr txBox="1"/>
          <p:nvPr/>
        </p:nvSpPr>
        <p:spPr>
          <a:xfrm>
            <a:off x="1795371" y="2136209"/>
            <a:ext cx="967500" cy="230700"/>
          </a:xfrm>
          <a:prstGeom prst="rect">
            <a:avLst/>
          </a:prstGeom>
          <a:noFill/>
          <a:ln>
            <a:noFill/>
          </a:ln>
        </p:spPr>
        <p:txBody>
          <a:bodyPr spcFirstLastPara="1" wrap="square" lIns="91425" tIns="45700" rIns="91425" bIns="45700" anchor="t" anchorCtr="0">
            <a:spAutoFit/>
          </a:bodyPr>
          <a:lstStyle/>
          <a:p>
            <a:pPr algn="ctr">
              <a:buClr>
                <a:srgbClr val="000000"/>
              </a:buClr>
              <a:buFont typeface="Arial"/>
              <a:buNone/>
            </a:pPr>
            <a:r>
              <a:rPr lang="ja-JP" altLang="en-US" sz="900" kern="0" dirty="0">
                <a:solidFill>
                  <a:srgbClr val="000000"/>
                </a:solidFill>
                <a:latin typeface="Meiryo"/>
                <a:ea typeface="Meiryo"/>
                <a:cs typeface="Meiryo"/>
                <a:sym typeface="Meiryo"/>
              </a:rPr>
              <a:t>沖縄市</a:t>
            </a:r>
            <a:endParaRPr kumimoji="0" sz="900" kern="0" dirty="0">
              <a:solidFill>
                <a:srgbClr val="000000"/>
              </a:solidFill>
              <a:latin typeface="Meiryo"/>
              <a:ea typeface="Meiryo"/>
              <a:cs typeface="Meiryo"/>
              <a:sym typeface="Meiryo"/>
            </a:endParaRPr>
          </a:p>
        </p:txBody>
      </p:sp>
      <p:pic>
        <p:nvPicPr>
          <p:cNvPr id="26" name="Google Shape;71;p6">
            <a:extLst>
              <a:ext uri="{FF2B5EF4-FFF2-40B4-BE49-F238E27FC236}">
                <a16:creationId xmlns:a16="http://schemas.microsoft.com/office/drawing/2014/main" id="{DC2C97D1-0FF3-405F-BCAF-22D87A9609FF}"/>
              </a:ext>
            </a:extLst>
          </p:cNvPr>
          <p:cNvPicPr preferRelativeResize="0"/>
          <p:nvPr/>
        </p:nvPicPr>
        <p:blipFill rotWithShape="1">
          <a:blip r:embed="rId5">
            <a:alphaModFix/>
          </a:blip>
          <a:srcRect/>
          <a:stretch/>
        </p:blipFill>
        <p:spPr>
          <a:xfrm>
            <a:off x="4460946" y="1474769"/>
            <a:ext cx="531102" cy="668161"/>
          </a:xfrm>
          <a:prstGeom prst="rect">
            <a:avLst/>
          </a:prstGeom>
          <a:noFill/>
          <a:ln>
            <a:noFill/>
          </a:ln>
        </p:spPr>
      </p:pic>
      <p:sp>
        <p:nvSpPr>
          <p:cNvPr id="27" name="Google Shape;72;p6">
            <a:extLst>
              <a:ext uri="{FF2B5EF4-FFF2-40B4-BE49-F238E27FC236}">
                <a16:creationId xmlns:a16="http://schemas.microsoft.com/office/drawing/2014/main" id="{C064FA68-0669-4AA7-8A6F-6E65FFC5092F}"/>
              </a:ext>
            </a:extLst>
          </p:cNvPr>
          <p:cNvSpPr txBox="1"/>
          <p:nvPr/>
        </p:nvSpPr>
        <p:spPr>
          <a:xfrm>
            <a:off x="3913428" y="2147918"/>
            <a:ext cx="1798688" cy="338514"/>
          </a:xfrm>
          <a:prstGeom prst="rect">
            <a:avLst/>
          </a:prstGeom>
          <a:noFill/>
          <a:ln>
            <a:noFill/>
          </a:ln>
        </p:spPr>
        <p:txBody>
          <a:bodyPr spcFirstLastPara="1" wrap="square" lIns="91425" tIns="45700" rIns="91425" bIns="45700" anchor="t" anchorCtr="0">
            <a:spAutoFit/>
          </a:bodyPr>
          <a:lstStyle/>
          <a:p>
            <a:pPr algn="ctr">
              <a:buClr>
                <a:srgbClr val="000000"/>
              </a:buClr>
              <a:buFont typeface="Arial"/>
              <a:buNone/>
            </a:pPr>
            <a:r>
              <a:rPr lang="ja-JP" altLang="en-US" sz="800" kern="0" dirty="0">
                <a:solidFill>
                  <a:srgbClr val="000000"/>
                </a:solidFill>
                <a:latin typeface="Meiryo"/>
                <a:ea typeface="Meiryo"/>
                <a:cs typeface="Meiryo"/>
                <a:sym typeface="Meiryo"/>
              </a:rPr>
              <a:t>株式会社ラクセスイノベーション</a:t>
            </a:r>
            <a:endParaRPr lang="en-US" altLang="ja-JP" sz="800" kern="0" dirty="0">
              <a:solidFill>
                <a:srgbClr val="000000"/>
              </a:solidFill>
              <a:latin typeface="Meiryo"/>
              <a:ea typeface="Meiryo"/>
              <a:cs typeface="Meiryo"/>
              <a:sym typeface="Meiryo"/>
            </a:endParaRPr>
          </a:p>
          <a:p>
            <a:pPr algn="ctr">
              <a:buClr>
                <a:srgbClr val="000000"/>
              </a:buClr>
              <a:buFont typeface="Arial"/>
              <a:buNone/>
            </a:pPr>
            <a:r>
              <a:rPr lang="ja-JP" altLang="en-US" sz="800" kern="0" dirty="0">
                <a:solidFill>
                  <a:srgbClr val="000000"/>
                </a:solidFill>
                <a:latin typeface="Meiryo"/>
                <a:ea typeface="Meiryo"/>
                <a:cs typeface="Meiryo"/>
                <a:sym typeface="Meiryo"/>
              </a:rPr>
              <a:t>（本社：沖縄市　販売</a:t>
            </a:r>
            <a:r>
              <a:rPr kumimoji="0" lang="ja-JP" altLang="en-US" sz="800" kern="0" dirty="0">
                <a:solidFill>
                  <a:srgbClr val="000000"/>
                </a:solidFill>
                <a:latin typeface="Meiryo"/>
                <a:ea typeface="Meiryo"/>
                <a:cs typeface="Meiryo"/>
                <a:sym typeface="Meiryo"/>
              </a:rPr>
              <a:t>代理店）</a:t>
            </a:r>
            <a:endParaRPr kumimoji="0" sz="1400" kern="0" dirty="0">
              <a:solidFill>
                <a:srgbClr val="000000"/>
              </a:solidFill>
              <a:latin typeface="Arial"/>
              <a:cs typeface="Arial"/>
              <a:sym typeface="Arial"/>
            </a:endParaRPr>
          </a:p>
        </p:txBody>
      </p:sp>
      <p:cxnSp>
        <p:nvCxnSpPr>
          <p:cNvPr id="28" name="Google Shape;73;p6">
            <a:extLst>
              <a:ext uri="{FF2B5EF4-FFF2-40B4-BE49-F238E27FC236}">
                <a16:creationId xmlns:a16="http://schemas.microsoft.com/office/drawing/2014/main" id="{2644A6EC-8740-40EC-A1CC-6C2F3178F373}"/>
              </a:ext>
            </a:extLst>
          </p:cNvPr>
          <p:cNvCxnSpPr/>
          <p:nvPr/>
        </p:nvCxnSpPr>
        <p:spPr>
          <a:xfrm rot="10800000" flipH="1">
            <a:off x="2715783" y="1889469"/>
            <a:ext cx="1636200" cy="13200"/>
          </a:xfrm>
          <a:prstGeom prst="straightConnector1">
            <a:avLst/>
          </a:prstGeom>
          <a:noFill/>
          <a:ln w="9525" cap="flat" cmpd="sng">
            <a:solidFill>
              <a:srgbClr val="7F7F7F"/>
            </a:solidFill>
            <a:prstDash val="solid"/>
            <a:round/>
            <a:headEnd type="stealth" w="med" len="med"/>
            <a:tailEnd type="stealth" w="med" len="med"/>
          </a:ln>
        </p:spPr>
      </p:cxnSp>
      <p:grpSp>
        <p:nvGrpSpPr>
          <p:cNvPr id="30" name="Google Shape;74;p6">
            <a:extLst>
              <a:ext uri="{FF2B5EF4-FFF2-40B4-BE49-F238E27FC236}">
                <a16:creationId xmlns:a16="http://schemas.microsoft.com/office/drawing/2014/main" id="{F17730C1-51C3-4DF9-BFB0-5D77A904B491}"/>
              </a:ext>
            </a:extLst>
          </p:cNvPr>
          <p:cNvGrpSpPr/>
          <p:nvPr/>
        </p:nvGrpSpPr>
        <p:grpSpPr>
          <a:xfrm>
            <a:off x="3232461" y="1530864"/>
            <a:ext cx="597444" cy="612066"/>
            <a:chOff x="2141334" y="2683565"/>
            <a:chExt cx="439200" cy="556591"/>
          </a:xfrm>
        </p:grpSpPr>
        <p:sp>
          <p:nvSpPr>
            <p:cNvPr id="31" name="Google Shape;75;p6">
              <a:extLst>
                <a:ext uri="{FF2B5EF4-FFF2-40B4-BE49-F238E27FC236}">
                  <a16:creationId xmlns:a16="http://schemas.microsoft.com/office/drawing/2014/main" id="{4C0D7313-3476-4A24-B7A4-5300EF861FEF}"/>
                </a:ext>
              </a:extLst>
            </p:cNvPr>
            <p:cNvSpPr/>
            <p:nvPr/>
          </p:nvSpPr>
          <p:spPr>
            <a:xfrm>
              <a:off x="2162152" y="2683565"/>
              <a:ext cx="397566" cy="556591"/>
            </a:xfrm>
            <a:prstGeom prst="foldedCorner">
              <a:avLst>
                <a:gd name="adj" fmla="val 16667"/>
              </a:avLst>
            </a:prstGeom>
            <a:solidFill>
              <a:srgbClr val="FFFFFF"/>
            </a:solidFill>
            <a:ln w="9525"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32" name="Google Shape;76;p6">
              <a:extLst>
                <a:ext uri="{FF2B5EF4-FFF2-40B4-BE49-F238E27FC236}">
                  <a16:creationId xmlns:a16="http://schemas.microsoft.com/office/drawing/2014/main" id="{1D0FEBBF-FB21-4239-B974-14B5BAE4B3DB}"/>
                </a:ext>
              </a:extLst>
            </p:cNvPr>
            <p:cNvSpPr txBox="1"/>
            <p:nvPr/>
          </p:nvSpPr>
          <p:spPr>
            <a:xfrm>
              <a:off x="2141334" y="2748937"/>
              <a:ext cx="439200" cy="351419"/>
            </a:xfrm>
            <a:prstGeom prst="rect">
              <a:avLst/>
            </a:prstGeom>
            <a:noFill/>
            <a:ln>
              <a:noFill/>
            </a:ln>
          </p:spPr>
          <p:txBody>
            <a:bodyPr spcFirstLastPara="1" wrap="square" lIns="91425" tIns="45700" rIns="91425" bIns="45700" anchor="t" anchorCtr="0">
              <a:sp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ja-JP" altLang="en-US" sz="800" b="0" i="0" u="none" strike="noStrike" kern="0" cap="none" spc="0" normalizeH="0" baseline="0" noProof="0" dirty="0">
                  <a:ln>
                    <a:noFill/>
                  </a:ln>
                  <a:solidFill>
                    <a:srgbClr val="000000"/>
                  </a:solidFill>
                  <a:effectLst/>
                  <a:uLnTx/>
                  <a:uFillTx/>
                  <a:latin typeface="Meiryo"/>
                  <a:ea typeface="Meiryo"/>
                  <a:cs typeface="Meiryo"/>
                  <a:sym typeface="Meiryo"/>
                </a:rPr>
                <a:t>サービス利用</a:t>
              </a:r>
              <a:endParaRPr kumimoji="0" sz="800" b="0" i="0" u="none" strike="noStrike" kern="0" cap="none" spc="0" normalizeH="0" baseline="0" noProof="0" dirty="0">
                <a:ln>
                  <a:noFill/>
                </a:ln>
                <a:solidFill>
                  <a:srgbClr val="000000"/>
                </a:solidFill>
                <a:effectLst/>
                <a:uLnTx/>
                <a:uFillTx/>
                <a:latin typeface="Meiryo"/>
                <a:ea typeface="Meiryo"/>
                <a:cs typeface="Meiryo"/>
                <a:sym typeface="Meiryo"/>
              </a:endParaRP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ja-JP" altLang="en-US" sz="800" b="0" i="0" u="none" strike="noStrike" kern="0" cap="none" spc="0" normalizeH="0" baseline="0" noProof="0" dirty="0">
                  <a:ln>
                    <a:noFill/>
                  </a:ln>
                  <a:solidFill>
                    <a:srgbClr val="000000"/>
                  </a:solidFill>
                  <a:effectLst/>
                  <a:uLnTx/>
                  <a:uFillTx/>
                  <a:latin typeface="Meiryo"/>
                  <a:ea typeface="Meiryo"/>
                  <a:cs typeface="Meiryo"/>
                  <a:sym typeface="Meiryo"/>
                </a:rPr>
                <a:t>契約</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grpSp>
      <p:grpSp>
        <p:nvGrpSpPr>
          <p:cNvPr id="33" name="Google Shape;77;p6">
            <a:extLst>
              <a:ext uri="{FF2B5EF4-FFF2-40B4-BE49-F238E27FC236}">
                <a16:creationId xmlns:a16="http://schemas.microsoft.com/office/drawing/2014/main" id="{65349350-1CB1-475F-89FD-D0837ADDB388}"/>
              </a:ext>
            </a:extLst>
          </p:cNvPr>
          <p:cNvGrpSpPr/>
          <p:nvPr/>
        </p:nvGrpSpPr>
        <p:grpSpPr>
          <a:xfrm>
            <a:off x="2495972" y="2507407"/>
            <a:ext cx="4373968" cy="342792"/>
            <a:chOff x="1035592" y="3566599"/>
            <a:chExt cx="4901382" cy="342792"/>
          </a:xfrm>
        </p:grpSpPr>
        <p:cxnSp>
          <p:nvCxnSpPr>
            <p:cNvPr id="34" name="Google Shape;78;p6">
              <a:extLst>
                <a:ext uri="{FF2B5EF4-FFF2-40B4-BE49-F238E27FC236}">
                  <a16:creationId xmlns:a16="http://schemas.microsoft.com/office/drawing/2014/main" id="{E2480B68-6E50-43DB-A673-89AACD7DDBFA}"/>
                </a:ext>
              </a:extLst>
            </p:cNvPr>
            <p:cNvCxnSpPr/>
            <p:nvPr/>
          </p:nvCxnSpPr>
          <p:spPr>
            <a:xfrm>
              <a:off x="1035592" y="3578087"/>
              <a:ext cx="0" cy="331304"/>
            </a:xfrm>
            <a:prstGeom prst="straightConnector1">
              <a:avLst/>
            </a:prstGeom>
            <a:noFill/>
            <a:ln w="9525" cap="flat" cmpd="sng">
              <a:solidFill>
                <a:srgbClr val="7F7F7F"/>
              </a:solidFill>
              <a:prstDash val="solid"/>
              <a:round/>
              <a:headEnd type="none" w="sm" len="sm"/>
              <a:tailEnd type="none" w="sm" len="sm"/>
            </a:ln>
          </p:spPr>
        </p:cxnSp>
        <p:cxnSp>
          <p:nvCxnSpPr>
            <p:cNvPr id="35" name="Google Shape;79;p6">
              <a:extLst>
                <a:ext uri="{FF2B5EF4-FFF2-40B4-BE49-F238E27FC236}">
                  <a16:creationId xmlns:a16="http://schemas.microsoft.com/office/drawing/2014/main" id="{2000BB80-7D14-4069-B9E8-D3600205AF81}"/>
                </a:ext>
              </a:extLst>
            </p:cNvPr>
            <p:cNvCxnSpPr/>
            <p:nvPr/>
          </p:nvCxnSpPr>
          <p:spPr>
            <a:xfrm rot="10800000">
              <a:off x="1035593" y="3897903"/>
              <a:ext cx="4901381" cy="0"/>
            </a:xfrm>
            <a:prstGeom prst="straightConnector1">
              <a:avLst/>
            </a:prstGeom>
            <a:noFill/>
            <a:ln w="9525" cap="flat" cmpd="sng">
              <a:solidFill>
                <a:srgbClr val="7F7F7F"/>
              </a:solidFill>
              <a:prstDash val="solid"/>
              <a:round/>
              <a:headEnd type="none" w="sm" len="sm"/>
              <a:tailEnd type="none" w="sm" len="sm"/>
            </a:ln>
          </p:spPr>
        </p:cxnSp>
        <p:cxnSp>
          <p:nvCxnSpPr>
            <p:cNvPr id="36" name="Google Shape;80;p6">
              <a:extLst>
                <a:ext uri="{FF2B5EF4-FFF2-40B4-BE49-F238E27FC236}">
                  <a16:creationId xmlns:a16="http://schemas.microsoft.com/office/drawing/2014/main" id="{BD305C50-4020-429C-B1C3-070DA649B3F9}"/>
                </a:ext>
              </a:extLst>
            </p:cNvPr>
            <p:cNvCxnSpPr/>
            <p:nvPr/>
          </p:nvCxnSpPr>
          <p:spPr>
            <a:xfrm>
              <a:off x="5930407" y="3566599"/>
              <a:ext cx="0" cy="331304"/>
            </a:xfrm>
            <a:prstGeom prst="straightConnector1">
              <a:avLst/>
            </a:prstGeom>
            <a:noFill/>
            <a:ln w="9525" cap="flat" cmpd="sng">
              <a:solidFill>
                <a:srgbClr val="7F7F7F"/>
              </a:solidFill>
              <a:prstDash val="solid"/>
              <a:round/>
              <a:headEnd type="stealth" w="med" len="med"/>
              <a:tailEnd type="none" w="sm" len="sm"/>
            </a:ln>
          </p:spPr>
        </p:cxnSp>
      </p:grpSp>
      <p:grpSp>
        <p:nvGrpSpPr>
          <p:cNvPr id="38" name="Google Shape;82;p6">
            <a:extLst>
              <a:ext uri="{FF2B5EF4-FFF2-40B4-BE49-F238E27FC236}">
                <a16:creationId xmlns:a16="http://schemas.microsoft.com/office/drawing/2014/main" id="{E3169920-A1CF-4492-BBD2-C030B293970C}"/>
              </a:ext>
            </a:extLst>
          </p:cNvPr>
          <p:cNvGrpSpPr/>
          <p:nvPr/>
        </p:nvGrpSpPr>
        <p:grpSpPr>
          <a:xfrm>
            <a:off x="4460946" y="2491420"/>
            <a:ext cx="707423" cy="570642"/>
            <a:chOff x="2052552" y="2683565"/>
            <a:chExt cx="616765" cy="570642"/>
          </a:xfrm>
          <a:solidFill>
            <a:schemeClr val="bg1"/>
          </a:solidFill>
        </p:grpSpPr>
        <p:sp>
          <p:nvSpPr>
            <p:cNvPr id="39" name="Google Shape;83;p6">
              <a:extLst>
                <a:ext uri="{FF2B5EF4-FFF2-40B4-BE49-F238E27FC236}">
                  <a16:creationId xmlns:a16="http://schemas.microsoft.com/office/drawing/2014/main" id="{2183E1DF-CC9B-48CC-87DC-A6F085AC09B8}"/>
                </a:ext>
              </a:extLst>
            </p:cNvPr>
            <p:cNvSpPr/>
            <p:nvPr/>
          </p:nvSpPr>
          <p:spPr>
            <a:xfrm>
              <a:off x="2162152" y="2683565"/>
              <a:ext cx="397566" cy="556591"/>
            </a:xfrm>
            <a:prstGeom prst="foldedCorner">
              <a:avLst>
                <a:gd name="adj" fmla="val 16667"/>
              </a:avLst>
            </a:prstGeom>
            <a:grpFill/>
            <a:ln w="9525"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41" name="Google Shape;84;p6">
              <a:extLst>
                <a:ext uri="{FF2B5EF4-FFF2-40B4-BE49-F238E27FC236}">
                  <a16:creationId xmlns:a16="http://schemas.microsoft.com/office/drawing/2014/main" id="{66A5A88A-106B-44A4-953C-21AAC9B9B75D}"/>
                </a:ext>
              </a:extLst>
            </p:cNvPr>
            <p:cNvSpPr txBox="1"/>
            <p:nvPr/>
          </p:nvSpPr>
          <p:spPr>
            <a:xfrm>
              <a:off x="2052552" y="2731027"/>
              <a:ext cx="616765" cy="523180"/>
            </a:xfrm>
            <a:prstGeom prst="rect">
              <a:avLst/>
            </a:prstGeom>
            <a:noFill/>
            <a:ln>
              <a:noFill/>
            </a:ln>
          </p:spPr>
          <p:txBody>
            <a:bodyPr spcFirstLastPara="1" wrap="square" lIns="91425" tIns="45700" rIns="91425" bIns="45700" anchor="t" anchorCtr="0">
              <a:sp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US" altLang="ja-JP" sz="700" b="0" i="0" u="none" strike="noStrike" kern="0" cap="none" spc="0" normalizeH="0" baseline="0" noProof="0" dirty="0">
                  <a:ln>
                    <a:noFill/>
                  </a:ln>
                  <a:solidFill>
                    <a:srgbClr val="000000"/>
                  </a:solidFill>
                  <a:effectLst/>
                  <a:uLnTx/>
                  <a:uFillTx/>
                  <a:latin typeface="Meiryo"/>
                  <a:ea typeface="Meiryo"/>
                  <a:cs typeface="Meiryo"/>
                  <a:sym typeface="Meiryo"/>
                </a:rPr>
                <a:t>LoGo</a:t>
              </a:r>
              <a:endParaRPr kumimoji="0" sz="700" b="0" i="0" u="none" strike="noStrike" kern="0" cap="none" spc="0" normalizeH="0" baseline="0" noProof="0" dirty="0">
                <a:ln>
                  <a:noFill/>
                </a:ln>
                <a:solidFill>
                  <a:srgbClr val="000000"/>
                </a:solidFill>
                <a:effectLst/>
                <a:uLnTx/>
                <a:uFillTx/>
                <a:latin typeface="Meiryo"/>
                <a:ea typeface="Meiryo"/>
                <a:cs typeface="Meiryo"/>
                <a:sym typeface="Meiryo"/>
              </a:endParaRP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ja-JP" altLang="en-US" sz="700" b="0" i="0" u="none" strike="noStrike" kern="0" cap="none" spc="0" normalizeH="0" baseline="0" noProof="0" dirty="0">
                  <a:ln>
                    <a:noFill/>
                  </a:ln>
                  <a:solidFill>
                    <a:srgbClr val="000000"/>
                  </a:solidFill>
                  <a:effectLst/>
                  <a:uLnTx/>
                  <a:uFillTx/>
                  <a:latin typeface="Meiryo"/>
                  <a:ea typeface="Meiryo"/>
                  <a:cs typeface="Meiryo"/>
                  <a:sym typeface="Meiryo"/>
                </a:rPr>
                <a:t>フォーム</a:t>
              </a:r>
              <a:endParaRPr kumimoji="0" sz="700" b="0" i="0" u="none" strike="noStrike" kern="0" cap="none" spc="0" normalizeH="0" baseline="0" noProof="0" dirty="0">
                <a:ln>
                  <a:noFill/>
                </a:ln>
                <a:solidFill>
                  <a:srgbClr val="000000"/>
                </a:solidFill>
                <a:effectLst/>
                <a:uLnTx/>
                <a:uFillTx/>
                <a:latin typeface="Meiryo"/>
                <a:ea typeface="Meiryo"/>
                <a:cs typeface="Meiryo"/>
                <a:sym typeface="Meiryo"/>
              </a:endParaRP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ja-JP" altLang="en-US" sz="700" b="0" i="0" u="none" strike="noStrike" kern="0" cap="none" spc="0" normalizeH="0" baseline="0" noProof="0" dirty="0">
                  <a:ln>
                    <a:noFill/>
                  </a:ln>
                  <a:solidFill>
                    <a:srgbClr val="000000"/>
                  </a:solidFill>
                  <a:effectLst/>
                  <a:uLnTx/>
                  <a:uFillTx/>
                  <a:latin typeface="Meiryo"/>
                  <a:ea typeface="Meiryo"/>
                  <a:cs typeface="Meiryo"/>
                  <a:sym typeface="Meiryo"/>
                </a:rPr>
                <a:t>利用規約</a:t>
              </a:r>
              <a:endParaRPr kumimoji="0" lang="en-US" altLang="ja-JP" sz="700" b="0" i="0" u="none" strike="noStrike" kern="0" cap="none" spc="0" normalizeH="0" baseline="0" noProof="0" dirty="0">
                <a:ln>
                  <a:noFill/>
                </a:ln>
                <a:solidFill>
                  <a:srgbClr val="000000"/>
                </a:solidFill>
                <a:effectLst/>
                <a:uLnTx/>
                <a:uFillTx/>
                <a:latin typeface="Meiryo"/>
                <a:ea typeface="Meiryo"/>
                <a:cs typeface="Meiryo"/>
                <a:sym typeface="Meiryo"/>
              </a:endParaRP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lang="ja-JP" altLang="en-US" sz="700" kern="0" dirty="0">
                  <a:solidFill>
                    <a:srgbClr val="000000"/>
                  </a:solidFill>
                  <a:latin typeface="Meiryo"/>
                  <a:ea typeface="Meiryo"/>
                  <a:cs typeface="Meiryo"/>
                  <a:sym typeface="Meiryo"/>
                </a:rPr>
                <a:t>合意</a:t>
              </a:r>
              <a:endParaRPr kumimoji="0" sz="700" b="0" i="0" u="none" strike="noStrike" kern="0" cap="none" spc="0" normalizeH="0" baseline="0" noProof="0" dirty="0">
                <a:ln>
                  <a:noFill/>
                </a:ln>
                <a:solidFill>
                  <a:srgbClr val="000000"/>
                </a:solidFill>
                <a:effectLst/>
                <a:uLnTx/>
                <a:uFillTx/>
                <a:latin typeface="Meiryo"/>
                <a:ea typeface="Meiryo"/>
                <a:cs typeface="Meiryo"/>
                <a:sym typeface="Meiryo"/>
              </a:endParaRPr>
            </a:p>
          </p:txBody>
        </p:sp>
      </p:grpSp>
      <p:cxnSp>
        <p:nvCxnSpPr>
          <p:cNvPr id="42" name="Google Shape;85;p6">
            <a:extLst>
              <a:ext uri="{FF2B5EF4-FFF2-40B4-BE49-F238E27FC236}">
                <a16:creationId xmlns:a16="http://schemas.microsoft.com/office/drawing/2014/main" id="{E3173797-4195-47AE-99F2-9AD2FD6B1FAD}"/>
              </a:ext>
            </a:extLst>
          </p:cNvPr>
          <p:cNvCxnSpPr/>
          <p:nvPr/>
        </p:nvCxnSpPr>
        <p:spPr>
          <a:xfrm rot="10800000" flipH="1">
            <a:off x="5112833" y="1875686"/>
            <a:ext cx="1636200" cy="13200"/>
          </a:xfrm>
          <a:prstGeom prst="straightConnector1">
            <a:avLst/>
          </a:prstGeom>
          <a:noFill/>
          <a:ln w="9525" cap="flat" cmpd="sng">
            <a:solidFill>
              <a:srgbClr val="7F7F7F"/>
            </a:solidFill>
            <a:prstDash val="solid"/>
            <a:round/>
            <a:headEnd type="stealth" w="med" len="med"/>
            <a:tailEnd type="stealth" w="med" len="med"/>
          </a:ln>
        </p:spPr>
      </p:cxnSp>
      <p:grpSp>
        <p:nvGrpSpPr>
          <p:cNvPr id="43" name="Google Shape;87;p6">
            <a:extLst>
              <a:ext uri="{FF2B5EF4-FFF2-40B4-BE49-F238E27FC236}">
                <a16:creationId xmlns:a16="http://schemas.microsoft.com/office/drawing/2014/main" id="{C1E3638D-92D0-4734-A69D-5D7916E9BE7A}"/>
              </a:ext>
            </a:extLst>
          </p:cNvPr>
          <p:cNvGrpSpPr/>
          <p:nvPr/>
        </p:nvGrpSpPr>
        <p:grpSpPr>
          <a:xfrm>
            <a:off x="5635620" y="1509774"/>
            <a:ext cx="708000" cy="584683"/>
            <a:chOff x="1980799" y="2561099"/>
            <a:chExt cx="708000" cy="679057"/>
          </a:xfrm>
        </p:grpSpPr>
        <p:sp>
          <p:nvSpPr>
            <p:cNvPr id="44" name="Google Shape;88;p6">
              <a:extLst>
                <a:ext uri="{FF2B5EF4-FFF2-40B4-BE49-F238E27FC236}">
                  <a16:creationId xmlns:a16="http://schemas.microsoft.com/office/drawing/2014/main" id="{F5A3FB64-A822-4C0D-AF33-601A480948DE}"/>
                </a:ext>
              </a:extLst>
            </p:cNvPr>
            <p:cNvSpPr/>
            <p:nvPr/>
          </p:nvSpPr>
          <p:spPr>
            <a:xfrm>
              <a:off x="2080896" y="2561099"/>
              <a:ext cx="478822" cy="679057"/>
            </a:xfrm>
            <a:prstGeom prst="foldedCorner">
              <a:avLst>
                <a:gd name="adj" fmla="val 16667"/>
              </a:avLst>
            </a:prstGeom>
            <a:solidFill>
              <a:srgbClr val="FFFFFF"/>
            </a:solidFill>
            <a:ln w="9525"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45" name="Google Shape;89;p6">
              <a:extLst>
                <a:ext uri="{FF2B5EF4-FFF2-40B4-BE49-F238E27FC236}">
                  <a16:creationId xmlns:a16="http://schemas.microsoft.com/office/drawing/2014/main" id="{C6A4DB29-CE76-4AB0-9C85-106444F1F67B}"/>
                </a:ext>
              </a:extLst>
            </p:cNvPr>
            <p:cNvSpPr txBox="1"/>
            <p:nvPr/>
          </p:nvSpPr>
          <p:spPr>
            <a:xfrm>
              <a:off x="1980799" y="2712372"/>
              <a:ext cx="708000" cy="504221"/>
            </a:xfrm>
            <a:prstGeom prst="rect">
              <a:avLst/>
            </a:prstGeom>
            <a:noFill/>
            <a:ln>
              <a:noFill/>
            </a:ln>
          </p:spPr>
          <p:txBody>
            <a:bodyPr spcFirstLastPara="1" wrap="square" lIns="91425" tIns="45700" rIns="91425" bIns="45700" anchor="t" anchorCtr="0">
              <a:sp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ja-JP" altLang="en-US" sz="700" b="0" i="0" u="none" strike="noStrike" kern="0" cap="none" spc="0" normalizeH="0" baseline="0" noProof="0" dirty="0">
                  <a:ln>
                    <a:noFill/>
                  </a:ln>
                  <a:solidFill>
                    <a:srgbClr val="000000"/>
                  </a:solidFill>
                  <a:effectLst/>
                  <a:uLnTx/>
                  <a:uFillTx/>
                  <a:latin typeface="Meiryo"/>
                  <a:ea typeface="Meiryo"/>
                  <a:cs typeface="Meiryo"/>
                  <a:sym typeface="Meiryo"/>
                </a:rPr>
                <a:t>パートナー契約</a:t>
              </a:r>
              <a:endParaRPr kumimoji="0" sz="700" b="0" i="0" u="none" strike="noStrike" kern="0" cap="none" spc="0" normalizeH="0" baseline="0" noProof="0" dirty="0">
                <a:ln>
                  <a:noFill/>
                </a:ln>
                <a:solidFill>
                  <a:srgbClr val="000000"/>
                </a:solidFill>
                <a:effectLst/>
                <a:uLnTx/>
                <a:uFillTx/>
                <a:latin typeface="Meiryo"/>
                <a:ea typeface="Meiryo"/>
                <a:cs typeface="Meiryo"/>
                <a:sym typeface="Meiryo"/>
              </a:endParaRP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700" b="0" i="0" u="none" strike="noStrike" kern="0" cap="none" spc="0" normalizeH="0" baseline="0" noProof="0" dirty="0">
                <a:ln>
                  <a:noFill/>
                </a:ln>
                <a:solidFill>
                  <a:srgbClr val="000000"/>
                </a:solidFill>
                <a:effectLst/>
                <a:uLnTx/>
                <a:uFillTx/>
                <a:latin typeface="Meiryo"/>
                <a:ea typeface="Meiryo"/>
                <a:cs typeface="Meiryo"/>
                <a:sym typeface="Meiryo"/>
              </a:endParaRP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700" b="0" i="0" u="none" strike="noStrike" kern="0" cap="none" spc="0" normalizeH="0" baseline="0" noProof="0" dirty="0">
                <a:ln>
                  <a:noFill/>
                </a:ln>
                <a:solidFill>
                  <a:srgbClr val="000000"/>
                </a:solidFill>
                <a:effectLst/>
                <a:uLnTx/>
                <a:uFillTx/>
                <a:latin typeface="Meiryo"/>
                <a:ea typeface="Meiryo"/>
                <a:cs typeface="Meiryo"/>
                <a:sym typeface="Meiryo"/>
              </a:endParaRPr>
            </a:p>
          </p:txBody>
        </p:sp>
      </p:grpSp>
      <p:grpSp>
        <p:nvGrpSpPr>
          <p:cNvPr id="46" name="Google Shape;77;p6">
            <a:extLst>
              <a:ext uri="{FF2B5EF4-FFF2-40B4-BE49-F238E27FC236}">
                <a16:creationId xmlns:a16="http://schemas.microsoft.com/office/drawing/2014/main" id="{44D27D79-538C-4317-BBDA-C955010DC1AC}"/>
              </a:ext>
            </a:extLst>
          </p:cNvPr>
          <p:cNvGrpSpPr/>
          <p:nvPr/>
        </p:nvGrpSpPr>
        <p:grpSpPr>
          <a:xfrm flipH="1">
            <a:off x="2259127" y="2496304"/>
            <a:ext cx="4716581" cy="656642"/>
            <a:chOff x="1035592" y="3566599"/>
            <a:chExt cx="4901382" cy="342792"/>
          </a:xfrm>
        </p:grpSpPr>
        <p:cxnSp>
          <p:nvCxnSpPr>
            <p:cNvPr id="47" name="Google Shape;78;p6">
              <a:extLst>
                <a:ext uri="{FF2B5EF4-FFF2-40B4-BE49-F238E27FC236}">
                  <a16:creationId xmlns:a16="http://schemas.microsoft.com/office/drawing/2014/main" id="{8493FC97-96A2-4689-B6C7-F0385A3493DD}"/>
                </a:ext>
              </a:extLst>
            </p:cNvPr>
            <p:cNvCxnSpPr/>
            <p:nvPr/>
          </p:nvCxnSpPr>
          <p:spPr>
            <a:xfrm>
              <a:off x="1035592" y="3578087"/>
              <a:ext cx="0" cy="331304"/>
            </a:xfrm>
            <a:prstGeom prst="straightConnector1">
              <a:avLst/>
            </a:prstGeom>
            <a:noFill/>
            <a:ln w="9525" cap="flat" cmpd="sng">
              <a:solidFill>
                <a:srgbClr val="7F7F7F"/>
              </a:solidFill>
              <a:prstDash val="solid"/>
              <a:round/>
              <a:headEnd type="none" w="sm" len="sm"/>
              <a:tailEnd type="none" w="sm" len="sm"/>
            </a:ln>
          </p:spPr>
        </p:cxnSp>
        <p:cxnSp>
          <p:nvCxnSpPr>
            <p:cNvPr id="48" name="Google Shape;79;p6">
              <a:extLst>
                <a:ext uri="{FF2B5EF4-FFF2-40B4-BE49-F238E27FC236}">
                  <a16:creationId xmlns:a16="http://schemas.microsoft.com/office/drawing/2014/main" id="{071BF636-95D2-4F4C-9DD0-8D1CDA384F33}"/>
                </a:ext>
              </a:extLst>
            </p:cNvPr>
            <p:cNvCxnSpPr/>
            <p:nvPr/>
          </p:nvCxnSpPr>
          <p:spPr>
            <a:xfrm rot="10800000">
              <a:off x="1035593" y="3897903"/>
              <a:ext cx="4901381" cy="0"/>
            </a:xfrm>
            <a:prstGeom prst="straightConnector1">
              <a:avLst/>
            </a:prstGeom>
            <a:noFill/>
            <a:ln w="9525" cap="flat" cmpd="sng">
              <a:solidFill>
                <a:srgbClr val="7F7F7F"/>
              </a:solidFill>
              <a:prstDash val="solid"/>
              <a:round/>
              <a:headEnd type="none" w="sm" len="sm"/>
              <a:tailEnd type="none" w="sm" len="sm"/>
            </a:ln>
          </p:spPr>
        </p:cxnSp>
        <p:cxnSp>
          <p:nvCxnSpPr>
            <p:cNvPr id="49" name="Google Shape;80;p6">
              <a:extLst>
                <a:ext uri="{FF2B5EF4-FFF2-40B4-BE49-F238E27FC236}">
                  <a16:creationId xmlns:a16="http://schemas.microsoft.com/office/drawing/2014/main" id="{2299B9CD-076D-4434-8E14-A567C0C333D7}"/>
                </a:ext>
              </a:extLst>
            </p:cNvPr>
            <p:cNvCxnSpPr/>
            <p:nvPr/>
          </p:nvCxnSpPr>
          <p:spPr>
            <a:xfrm>
              <a:off x="5930407" y="3566599"/>
              <a:ext cx="0" cy="331304"/>
            </a:xfrm>
            <a:prstGeom prst="straightConnector1">
              <a:avLst/>
            </a:prstGeom>
            <a:noFill/>
            <a:ln w="9525" cap="flat" cmpd="sng">
              <a:solidFill>
                <a:srgbClr val="7F7F7F"/>
              </a:solidFill>
              <a:prstDash val="solid"/>
              <a:round/>
              <a:headEnd type="stealth" w="med" len="med"/>
              <a:tailEnd type="none" w="sm" len="sm"/>
            </a:ln>
          </p:spPr>
        </p:cxnSp>
      </p:grpSp>
      <p:grpSp>
        <p:nvGrpSpPr>
          <p:cNvPr id="50" name="Google Shape;82;p6">
            <a:extLst>
              <a:ext uri="{FF2B5EF4-FFF2-40B4-BE49-F238E27FC236}">
                <a16:creationId xmlns:a16="http://schemas.microsoft.com/office/drawing/2014/main" id="{E28E5CDE-4615-4D13-A4B6-A00BAAD992A8}"/>
              </a:ext>
            </a:extLst>
          </p:cNvPr>
          <p:cNvGrpSpPr/>
          <p:nvPr/>
        </p:nvGrpSpPr>
        <p:grpSpPr>
          <a:xfrm>
            <a:off x="5607598" y="2894060"/>
            <a:ext cx="616765" cy="573668"/>
            <a:chOff x="2102489" y="2683565"/>
            <a:chExt cx="616765" cy="556591"/>
          </a:xfrm>
          <a:solidFill>
            <a:schemeClr val="bg1"/>
          </a:solidFill>
        </p:grpSpPr>
        <p:sp>
          <p:nvSpPr>
            <p:cNvPr id="51" name="Google Shape;83;p6">
              <a:extLst>
                <a:ext uri="{FF2B5EF4-FFF2-40B4-BE49-F238E27FC236}">
                  <a16:creationId xmlns:a16="http://schemas.microsoft.com/office/drawing/2014/main" id="{A61FA8E2-0694-4C49-AF9B-9EFAC5E64FF8}"/>
                </a:ext>
              </a:extLst>
            </p:cNvPr>
            <p:cNvSpPr/>
            <p:nvPr/>
          </p:nvSpPr>
          <p:spPr>
            <a:xfrm>
              <a:off x="2162151" y="2683565"/>
              <a:ext cx="454405" cy="556591"/>
            </a:xfrm>
            <a:prstGeom prst="foldedCorner">
              <a:avLst>
                <a:gd name="adj" fmla="val 16667"/>
              </a:avLst>
            </a:prstGeom>
            <a:grpFill/>
            <a:ln w="9525" cap="flat"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FFFFFF"/>
                </a:solidFill>
                <a:effectLst/>
                <a:uLnTx/>
                <a:uFillTx/>
                <a:latin typeface="Arial"/>
                <a:ea typeface="Arial"/>
                <a:cs typeface="Arial"/>
                <a:sym typeface="Arial"/>
              </a:endParaRPr>
            </a:p>
          </p:txBody>
        </p:sp>
        <p:sp>
          <p:nvSpPr>
            <p:cNvPr id="52" name="Google Shape;84;p6">
              <a:extLst>
                <a:ext uri="{FF2B5EF4-FFF2-40B4-BE49-F238E27FC236}">
                  <a16:creationId xmlns:a16="http://schemas.microsoft.com/office/drawing/2014/main" id="{5AA5A978-641E-4EFB-92E8-A31981C1078F}"/>
                </a:ext>
              </a:extLst>
            </p:cNvPr>
            <p:cNvSpPr txBox="1"/>
            <p:nvPr/>
          </p:nvSpPr>
          <p:spPr>
            <a:xfrm>
              <a:off x="2102489" y="2767480"/>
              <a:ext cx="616765" cy="403091"/>
            </a:xfrm>
            <a:prstGeom prst="rect">
              <a:avLst/>
            </a:prstGeom>
            <a:noFill/>
            <a:ln>
              <a:noFill/>
            </a:ln>
          </p:spPr>
          <p:txBody>
            <a:bodyPr spcFirstLastPara="1" wrap="square" lIns="91425" tIns="45700" rIns="91425" bIns="45700" anchor="t" anchorCtr="0">
              <a:sp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ja-JP" altLang="en-US" sz="700" b="0" i="0" u="none" strike="noStrike" kern="0" cap="none" spc="0" normalizeH="0" baseline="0" noProof="0" dirty="0">
                  <a:ln>
                    <a:noFill/>
                  </a:ln>
                  <a:solidFill>
                    <a:srgbClr val="000000"/>
                  </a:solidFill>
                  <a:effectLst/>
                  <a:uLnTx/>
                  <a:uFillTx/>
                  <a:latin typeface="Meiryo"/>
                  <a:ea typeface="Meiryo"/>
                  <a:cs typeface="Meiryo"/>
                  <a:sym typeface="Meiryo"/>
                </a:rPr>
                <a:t>ライセンス証書</a:t>
              </a:r>
              <a:endParaRPr kumimoji="0" lang="en-US" altLang="ja-JP" sz="700" b="0" i="0" u="none" strike="noStrike" kern="0" cap="none" spc="0" normalizeH="0" baseline="0" noProof="0" dirty="0">
                <a:ln>
                  <a:noFill/>
                </a:ln>
                <a:solidFill>
                  <a:srgbClr val="000000"/>
                </a:solidFill>
                <a:effectLst/>
                <a:uLnTx/>
                <a:uFillTx/>
                <a:latin typeface="Meiryo"/>
                <a:ea typeface="Meiryo"/>
                <a:cs typeface="Meiryo"/>
                <a:sym typeface="Meiryo"/>
              </a:endParaRP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lang="ja-JP" altLang="en-US" sz="700" kern="0" dirty="0">
                  <a:solidFill>
                    <a:srgbClr val="000000"/>
                  </a:solidFill>
                  <a:latin typeface="Meiryo"/>
                  <a:ea typeface="Meiryo"/>
                  <a:cs typeface="Meiryo"/>
                  <a:sym typeface="Meiryo"/>
                </a:rPr>
                <a:t>提供</a:t>
              </a:r>
              <a:endParaRPr kumimoji="0" sz="700" b="0" i="0" u="none" strike="noStrike" kern="0" cap="none" spc="0" normalizeH="0" baseline="0" noProof="0" dirty="0">
                <a:ln>
                  <a:noFill/>
                </a:ln>
                <a:solidFill>
                  <a:srgbClr val="000000"/>
                </a:solidFill>
                <a:effectLst/>
                <a:uLnTx/>
                <a:uFillTx/>
                <a:latin typeface="Meiryo"/>
                <a:ea typeface="Meiryo"/>
                <a:cs typeface="Meiryo"/>
                <a:sym typeface="Meiryo"/>
              </a:endParaRPr>
            </a:p>
          </p:txBody>
        </p:sp>
      </p:grpSp>
      <p:pic>
        <p:nvPicPr>
          <p:cNvPr id="53" name="Google Shape;90;p6">
            <a:extLst>
              <a:ext uri="{FF2B5EF4-FFF2-40B4-BE49-F238E27FC236}">
                <a16:creationId xmlns:a16="http://schemas.microsoft.com/office/drawing/2014/main" id="{162D2229-E064-4AAA-85DF-8B41B1F181B9}"/>
              </a:ext>
            </a:extLst>
          </p:cNvPr>
          <p:cNvPicPr preferRelativeResize="0"/>
          <p:nvPr/>
        </p:nvPicPr>
        <p:blipFill rotWithShape="1">
          <a:blip r:embed="rId6">
            <a:alphaModFix/>
          </a:blip>
          <a:srcRect/>
          <a:stretch/>
        </p:blipFill>
        <p:spPr>
          <a:xfrm>
            <a:off x="2307391" y="3316715"/>
            <a:ext cx="801067" cy="486436"/>
          </a:xfrm>
          <a:prstGeom prst="rect">
            <a:avLst/>
          </a:prstGeom>
          <a:noFill/>
          <a:ln>
            <a:noFill/>
          </a:ln>
        </p:spPr>
      </p:pic>
      <p:sp>
        <p:nvSpPr>
          <p:cNvPr id="54" name="Google Shape;91;p6">
            <a:extLst>
              <a:ext uri="{FF2B5EF4-FFF2-40B4-BE49-F238E27FC236}">
                <a16:creationId xmlns:a16="http://schemas.microsoft.com/office/drawing/2014/main" id="{7EF68B2A-F4E9-4F15-A015-AD2EE30C7A63}"/>
              </a:ext>
            </a:extLst>
          </p:cNvPr>
          <p:cNvSpPr txBox="1"/>
          <p:nvPr/>
        </p:nvSpPr>
        <p:spPr>
          <a:xfrm>
            <a:off x="2185782" y="3843844"/>
            <a:ext cx="96750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900" b="0" i="0" u="none" strike="noStrike" cap="none" dirty="0">
                <a:solidFill>
                  <a:schemeClr val="dk1"/>
                </a:solidFill>
                <a:latin typeface="Meiryo"/>
                <a:ea typeface="Meiryo"/>
                <a:cs typeface="Meiryo"/>
                <a:sym typeface="Meiryo"/>
              </a:rPr>
              <a:t>住民</a:t>
            </a:r>
            <a:endParaRPr sz="900" b="0" i="0" u="none" strike="noStrike" cap="none" dirty="0">
              <a:solidFill>
                <a:schemeClr val="dk1"/>
              </a:solidFill>
              <a:latin typeface="Meiryo"/>
              <a:ea typeface="Meiryo"/>
              <a:cs typeface="Meiryo"/>
              <a:sym typeface="Meiryo"/>
            </a:endParaRPr>
          </a:p>
          <a:p>
            <a:pPr marL="0" marR="0" lvl="0" indent="0" algn="ctr" rtl="0">
              <a:lnSpc>
                <a:spcPct val="100000"/>
              </a:lnSpc>
              <a:spcBef>
                <a:spcPts val="0"/>
              </a:spcBef>
              <a:spcAft>
                <a:spcPts val="0"/>
              </a:spcAft>
              <a:buNone/>
            </a:pPr>
            <a:r>
              <a:rPr lang="ja-JP" sz="900" b="0" i="0" u="none" strike="noStrike" cap="none" dirty="0">
                <a:solidFill>
                  <a:schemeClr val="dk1"/>
                </a:solidFill>
                <a:latin typeface="Meiryo"/>
                <a:ea typeface="Meiryo"/>
                <a:cs typeface="Meiryo"/>
                <a:sym typeface="Meiryo"/>
              </a:rPr>
              <a:t>（申請者）</a:t>
            </a:r>
            <a:endParaRPr sz="900" b="0" i="0" u="none" strike="noStrike" cap="none" dirty="0">
              <a:solidFill>
                <a:schemeClr val="dk1"/>
              </a:solidFill>
              <a:latin typeface="Meiryo"/>
              <a:ea typeface="Meiryo"/>
              <a:cs typeface="Meiryo"/>
              <a:sym typeface="Meiryo"/>
            </a:endParaRPr>
          </a:p>
        </p:txBody>
      </p:sp>
      <p:pic>
        <p:nvPicPr>
          <p:cNvPr id="56" name="Google Shape;92;p6">
            <a:extLst>
              <a:ext uri="{FF2B5EF4-FFF2-40B4-BE49-F238E27FC236}">
                <a16:creationId xmlns:a16="http://schemas.microsoft.com/office/drawing/2014/main" id="{FE5DD0B2-F3A3-46B0-8670-53535323F408}"/>
              </a:ext>
            </a:extLst>
          </p:cNvPr>
          <p:cNvPicPr preferRelativeResize="0"/>
          <p:nvPr/>
        </p:nvPicPr>
        <p:blipFill rotWithShape="1">
          <a:blip r:embed="rId7">
            <a:alphaModFix/>
          </a:blip>
          <a:srcRect l="23506" r="23233"/>
          <a:stretch/>
        </p:blipFill>
        <p:spPr>
          <a:xfrm>
            <a:off x="1833442" y="3316715"/>
            <a:ext cx="310114" cy="582255"/>
          </a:xfrm>
          <a:prstGeom prst="rect">
            <a:avLst/>
          </a:prstGeom>
          <a:noFill/>
          <a:ln>
            <a:noFill/>
          </a:ln>
        </p:spPr>
      </p:pic>
      <p:grpSp>
        <p:nvGrpSpPr>
          <p:cNvPr id="57" name="Google Shape;94;p6">
            <a:extLst>
              <a:ext uri="{FF2B5EF4-FFF2-40B4-BE49-F238E27FC236}">
                <a16:creationId xmlns:a16="http://schemas.microsoft.com/office/drawing/2014/main" id="{2C3271F7-7826-485F-9DCA-D89E2D685729}"/>
              </a:ext>
            </a:extLst>
          </p:cNvPr>
          <p:cNvGrpSpPr/>
          <p:nvPr/>
        </p:nvGrpSpPr>
        <p:grpSpPr>
          <a:xfrm rot="-5400000" flipH="1">
            <a:off x="4722246" y="973873"/>
            <a:ext cx="1031046" cy="4141315"/>
            <a:chOff x="1080054" y="3078572"/>
            <a:chExt cx="7513981" cy="1471518"/>
          </a:xfrm>
        </p:grpSpPr>
        <p:cxnSp>
          <p:nvCxnSpPr>
            <p:cNvPr id="58" name="Google Shape;95;p6">
              <a:extLst>
                <a:ext uri="{FF2B5EF4-FFF2-40B4-BE49-F238E27FC236}">
                  <a16:creationId xmlns:a16="http://schemas.microsoft.com/office/drawing/2014/main" id="{2DC333F9-5CD9-42D8-AA17-0867722CED7F}"/>
                </a:ext>
              </a:extLst>
            </p:cNvPr>
            <p:cNvCxnSpPr/>
            <p:nvPr/>
          </p:nvCxnSpPr>
          <p:spPr>
            <a:xfrm rot="10800000">
              <a:off x="1080054" y="4550090"/>
              <a:ext cx="7513981" cy="0"/>
            </a:xfrm>
            <a:prstGeom prst="straightConnector1">
              <a:avLst/>
            </a:prstGeom>
            <a:noFill/>
            <a:ln w="9525" cap="flat" cmpd="sng">
              <a:solidFill>
                <a:srgbClr val="7F7F7F"/>
              </a:solidFill>
              <a:prstDash val="solid"/>
              <a:round/>
              <a:headEnd type="none" w="sm" len="sm"/>
              <a:tailEnd type="none" w="sm" len="sm"/>
            </a:ln>
          </p:spPr>
        </p:cxnSp>
        <p:cxnSp>
          <p:nvCxnSpPr>
            <p:cNvPr id="59" name="Google Shape;96;p6">
              <a:extLst>
                <a:ext uri="{FF2B5EF4-FFF2-40B4-BE49-F238E27FC236}">
                  <a16:creationId xmlns:a16="http://schemas.microsoft.com/office/drawing/2014/main" id="{33760A65-FB5C-4367-B0D8-56093E9DA159}"/>
                </a:ext>
              </a:extLst>
            </p:cNvPr>
            <p:cNvCxnSpPr/>
            <p:nvPr/>
          </p:nvCxnSpPr>
          <p:spPr>
            <a:xfrm>
              <a:off x="8583968" y="3078572"/>
              <a:ext cx="0" cy="1471518"/>
            </a:xfrm>
            <a:prstGeom prst="straightConnector1">
              <a:avLst/>
            </a:prstGeom>
            <a:noFill/>
            <a:ln w="9525" cap="flat" cmpd="sng">
              <a:solidFill>
                <a:srgbClr val="7F7F7F"/>
              </a:solidFill>
              <a:prstDash val="solid"/>
              <a:round/>
              <a:headEnd type="stealth" w="med" len="med"/>
              <a:tailEnd type="none" w="sm" len="sm"/>
            </a:ln>
          </p:spPr>
        </p:cxnSp>
      </p:grpSp>
      <p:grpSp>
        <p:nvGrpSpPr>
          <p:cNvPr id="60" name="Google Shape;97;p6">
            <a:extLst>
              <a:ext uri="{FF2B5EF4-FFF2-40B4-BE49-F238E27FC236}">
                <a16:creationId xmlns:a16="http://schemas.microsoft.com/office/drawing/2014/main" id="{D80096EE-E4CC-4EE9-86EE-C4D4FE64B19C}"/>
              </a:ext>
            </a:extLst>
          </p:cNvPr>
          <p:cNvGrpSpPr/>
          <p:nvPr/>
        </p:nvGrpSpPr>
        <p:grpSpPr>
          <a:xfrm>
            <a:off x="3260779" y="2973825"/>
            <a:ext cx="2366429" cy="737350"/>
            <a:chOff x="1626302" y="1819455"/>
            <a:chExt cx="1052074" cy="1409577"/>
          </a:xfrm>
        </p:grpSpPr>
        <p:sp>
          <p:nvSpPr>
            <p:cNvPr id="62" name="Google Shape;98;p6">
              <a:extLst>
                <a:ext uri="{FF2B5EF4-FFF2-40B4-BE49-F238E27FC236}">
                  <a16:creationId xmlns:a16="http://schemas.microsoft.com/office/drawing/2014/main" id="{8D9F2089-EB11-4D1C-A140-8324FBDFBB70}"/>
                </a:ext>
              </a:extLst>
            </p:cNvPr>
            <p:cNvSpPr/>
            <p:nvPr/>
          </p:nvSpPr>
          <p:spPr>
            <a:xfrm>
              <a:off x="2162151" y="2683565"/>
              <a:ext cx="417687" cy="545467"/>
            </a:xfrm>
            <a:prstGeom prst="foldedCorner">
              <a:avLst>
                <a:gd name="adj" fmla="val 0"/>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3" name="Google Shape;99;p6">
              <a:extLst>
                <a:ext uri="{FF2B5EF4-FFF2-40B4-BE49-F238E27FC236}">
                  <a16:creationId xmlns:a16="http://schemas.microsoft.com/office/drawing/2014/main" id="{13C670C9-6DDB-489A-AD7C-56FCE9F8F35E}"/>
                </a:ext>
              </a:extLst>
            </p:cNvPr>
            <p:cNvSpPr txBox="1"/>
            <p:nvPr/>
          </p:nvSpPr>
          <p:spPr>
            <a:xfrm>
              <a:off x="2061576" y="2776476"/>
              <a:ext cx="616800" cy="3825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700" b="0" i="0" u="none" strike="noStrike" cap="none" dirty="0">
                  <a:solidFill>
                    <a:srgbClr val="000000"/>
                  </a:solidFill>
                  <a:latin typeface="Meiryo"/>
                  <a:ea typeface="Meiryo"/>
                  <a:cs typeface="Meiryo"/>
                  <a:sym typeface="Meiryo"/>
                </a:rPr>
                <a:t>サービス提供</a:t>
              </a:r>
              <a:endParaRPr sz="700" b="0" i="0" u="none" strike="noStrike" cap="none" dirty="0">
                <a:solidFill>
                  <a:srgbClr val="000000"/>
                </a:solidFill>
                <a:latin typeface="Meiryo"/>
                <a:ea typeface="Meiryo"/>
                <a:cs typeface="Meiryo"/>
                <a:sym typeface="Meiryo"/>
              </a:endParaRPr>
            </a:p>
          </p:txBody>
        </p:sp>
        <p:sp>
          <p:nvSpPr>
            <p:cNvPr id="64" name="Google Shape;98;p6">
              <a:extLst>
                <a:ext uri="{FF2B5EF4-FFF2-40B4-BE49-F238E27FC236}">
                  <a16:creationId xmlns:a16="http://schemas.microsoft.com/office/drawing/2014/main" id="{DB638AE9-8BF7-4F57-92E8-F7A8FC1B7716}"/>
                </a:ext>
              </a:extLst>
            </p:cNvPr>
            <p:cNvSpPr/>
            <p:nvPr/>
          </p:nvSpPr>
          <p:spPr>
            <a:xfrm>
              <a:off x="1710054" y="1833380"/>
              <a:ext cx="417687" cy="545467"/>
            </a:xfrm>
            <a:prstGeom prst="foldedCorner">
              <a:avLst>
                <a:gd name="adj" fmla="val 0"/>
              </a:avLst>
            </a:prstGeom>
            <a:solidFill>
              <a:schemeClr val="lt1"/>
            </a:solid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5" name="Google Shape;99;p6">
              <a:extLst>
                <a:ext uri="{FF2B5EF4-FFF2-40B4-BE49-F238E27FC236}">
                  <a16:creationId xmlns:a16="http://schemas.microsoft.com/office/drawing/2014/main" id="{0BC4742D-7CE5-4DF7-B4EA-4A240121BB6E}"/>
                </a:ext>
              </a:extLst>
            </p:cNvPr>
            <p:cNvSpPr txBox="1"/>
            <p:nvPr/>
          </p:nvSpPr>
          <p:spPr>
            <a:xfrm>
              <a:off x="1626302" y="1819455"/>
              <a:ext cx="616800" cy="58829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altLang="en-US" sz="700" b="0" i="0" u="none" strike="noStrike" cap="none" dirty="0">
                  <a:solidFill>
                    <a:srgbClr val="000000"/>
                  </a:solidFill>
                  <a:latin typeface="Meiryo"/>
                  <a:ea typeface="Meiryo"/>
                  <a:cs typeface="Meiryo"/>
                  <a:sym typeface="Meiryo"/>
                </a:rPr>
                <a:t>運用サポート</a:t>
              </a:r>
              <a:endParaRPr lang="en-US" altLang="ja-JP" sz="700" b="0" i="0" u="none" strike="noStrike" cap="none" dirty="0">
                <a:solidFill>
                  <a:srgbClr val="000000"/>
                </a:solidFill>
                <a:latin typeface="Meiryo"/>
                <a:ea typeface="Meiryo"/>
                <a:cs typeface="Meiryo"/>
                <a:sym typeface="Meiryo"/>
              </a:endParaRPr>
            </a:p>
            <a:p>
              <a:pPr marL="0" marR="0" lvl="0" indent="0" algn="ctr" rtl="0">
                <a:lnSpc>
                  <a:spcPct val="100000"/>
                </a:lnSpc>
                <a:spcBef>
                  <a:spcPts val="0"/>
                </a:spcBef>
                <a:spcAft>
                  <a:spcPts val="0"/>
                </a:spcAft>
                <a:buNone/>
              </a:pPr>
              <a:r>
                <a:rPr lang="ja-JP" altLang="en-US" sz="700" dirty="0">
                  <a:solidFill>
                    <a:srgbClr val="000000"/>
                  </a:solidFill>
                  <a:latin typeface="Meiryo"/>
                  <a:ea typeface="Meiryo"/>
                  <a:cs typeface="Meiryo"/>
                  <a:sym typeface="Meiryo"/>
                </a:rPr>
                <a:t>手続電子化フォロー</a:t>
              </a:r>
              <a:endParaRPr sz="700" b="0" i="0" u="none" strike="noStrike" cap="none" dirty="0">
                <a:solidFill>
                  <a:srgbClr val="000000"/>
                </a:solidFill>
                <a:latin typeface="Meiryo"/>
                <a:ea typeface="Meiryo"/>
                <a:cs typeface="Meiryo"/>
                <a:sym typeface="Meiryo"/>
              </a:endParaRPr>
            </a:p>
          </p:txBody>
        </p:sp>
      </p:grpSp>
      <p:sp>
        <p:nvSpPr>
          <p:cNvPr id="2" name="四角形: 角を丸くする 1">
            <a:extLst>
              <a:ext uri="{FF2B5EF4-FFF2-40B4-BE49-F238E27FC236}">
                <a16:creationId xmlns:a16="http://schemas.microsoft.com/office/drawing/2014/main" id="{8B5936E2-BA0A-80B2-5611-2EB1484BEB82}"/>
              </a:ext>
            </a:extLst>
          </p:cNvPr>
          <p:cNvSpPr/>
          <p:nvPr/>
        </p:nvSpPr>
        <p:spPr>
          <a:xfrm>
            <a:off x="9325637" y="3428867"/>
            <a:ext cx="3863089" cy="1724082"/>
          </a:xfrm>
          <a:prstGeom prst="roundRect">
            <a:avLst>
              <a:gd name="adj" fmla="val 13697"/>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lstStyle>
            <a:defPPr>
              <a:defRPr lang="en-US"/>
            </a:defPPr>
            <a:lvl1pPr algn="l" rtl="0" fontAlgn="base">
              <a:spcBef>
                <a:spcPct val="0"/>
              </a:spcBef>
              <a:spcAft>
                <a:spcPct val="0"/>
              </a:spcAft>
              <a:defRPr sz="1900" kern="1200">
                <a:solidFill>
                  <a:schemeClr val="lt1"/>
                </a:solidFill>
                <a:latin typeface="+mn-lt"/>
                <a:ea typeface="+mn-ea"/>
                <a:cs typeface="+mn-cs"/>
              </a:defRPr>
            </a:lvl1pPr>
            <a:lvl2pPr marL="429768" algn="l" rtl="0" fontAlgn="base">
              <a:spcBef>
                <a:spcPct val="0"/>
              </a:spcBef>
              <a:spcAft>
                <a:spcPct val="0"/>
              </a:spcAft>
              <a:defRPr sz="1900" kern="1200">
                <a:solidFill>
                  <a:schemeClr val="lt1"/>
                </a:solidFill>
                <a:latin typeface="+mn-lt"/>
                <a:ea typeface="+mn-ea"/>
                <a:cs typeface="+mn-cs"/>
              </a:defRPr>
            </a:lvl2pPr>
            <a:lvl3pPr marL="859536" algn="l" rtl="0" fontAlgn="base">
              <a:spcBef>
                <a:spcPct val="0"/>
              </a:spcBef>
              <a:spcAft>
                <a:spcPct val="0"/>
              </a:spcAft>
              <a:defRPr sz="1900" kern="1200">
                <a:solidFill>
                  <a:schemeClr val="lt1"/>
                </a:solidFill>
                <a:latin typeface="+mn-lt"/>
                <a:ea typeface="+mn-ea"/>
                <a:cs typeface="+mn-cs"/>
              </a:defRPr>
            </a:lvl3pPr>
            <a:lvl4pPr marL="1289304" algn="l" rtl="0" fontAlgn="base">
              <a:spcBef>
                <a:spcPct val="0"/>
              </a:spcBef>
              <a:spcAft>
                <a:spcPct val="0"/>
              </a:spcAft>
              <a:defRPr sz="1900" kern="1200">
                <a:solidFill>
                  <a:schemeClr val="lt1"/>
                </a:solidFill>
                <a:latin typeface="+mn-lt"/>
                <a:ea typeface="+mn-ea"/>
                <a:cs typeface="+mn-cs"/>
              </a:defRPr>
            </a:lvl4pPr>
            <a:lvl5pPr marL="1719072" algn="l" rtl="0" fontAlgn="base">
              <a:spcBef>
                <a:spcPct val="0"/>
              </a:spcBef>
              <a:spcAft>
                <a:spcPct val="0"/>
              </a:spcAft>
              <a:defRPr sz="1900" kern="1200">
                <a:solidFill>
                  <a:schemeClr val="lt1"/>
                </a:solidFill>
                <a:latin typeface="+mn-lt"/>
                <a:ea typeface="+mn-ea"/>
                <a:cs typeface="+mn-cs"/>
              </a:defRPr>
            </a:lvl5pPr>
            <a:lvl6pPr marL="2148840" algn="l" defTabSz="859536" rtl="0" eaLnBrk="1" latinLnBrk="0" hangingPunct="1">
              <a:defRPr sz="1900" kern="1200">
                <a:solidFill>
                  <a:schemeClr val="lt1"/>
                </a:solidFill>
                <a:latin typeface="+mn-lt"/>
                <a:ea typeface="+mn-ea"/>
                <a:cs typeface="+mn-cs"/>
              </a:defRPr>
            </a:lvl6pPr>
            <a:lvl7pPr marL="2578608" algn="l" defTabSz="859536" rtl="0" eaLnBrk="1" latinLnBrk="0" hangingPunct="1">
              <a:defRPr sz="1900" kern="1200">
                <a:solidFill>
                  <a:schemeClr val="lt1"/>
                </a:solidFill>
                <a:latin typeface="+mn-lt"/>
                <a:ea typeface="+mn-ea"/>
                <a:cs typeface="+mn-cs"/>
              </a:defRPr>
            </a:lvl7pPr>
            <a:lvl8pPr marL="3008376" algn="l" defTabSz="859536" rtl="0" eaLnBrk="1" latinLnBrk="0" hangingPunct="1">
              <a:defRPr sz="1900" kern="1200">
                <a:solidFill>
                  <a:schemeClr val="lt1"/>
                </a:solidFill>
                <a:latin typeface="+mn-lt"/>
                <a:ea typeface="+mn-ea"/>
                <a:cs typeface="+mn-cs"/>
              </a:defRPr>
            </a:lvl8pPr>
            <a:lvl9pPr marL="3438144" algn="l" defTabSz="859536" rtl="0" eaLnBrk="1" latinLnBrk="0" hangingPunct="1">
              <a:defRPr sz="1900" kern="1200">
                <a:solidFill>
                  <a:schemeClr val="lt1"/>
                </a:solidFill>
                <a:latin typeface="+mn-lt"/>
                <a:ea typeface="+mn-ea"/>
                <a:cs typeface="+mn-cs"/>
              </a:defRPr>
            </a:lvl9pPr>
          </a:lstStyle>
          <a:p>
            <a:pPr marL="171450" indent="-171450">
              <a:lnSpc>
                <a:spcPts val="1754"/>
              </a:lnSpc>
              <a:buFont typeface="Arial" panose="020B0604020202020204" pitchFamily="34" charset="0"/>
              <a:buChar char="•"/>
            </a:pPr>
            <a:r>
              <a:rPr lang="ja-JP" altLang="en-US" sz="1108" dirty="0">
                <a:solidFill>
                  <a:schemeClr val="tx1"/>
                </a:solidFill>
                <a:latin typeface="Meiryo UI" panose="020B0604030504040204" pitchFamily="50" charset="-128"/>
                <a:ea typeface="Meiryo UI" panose="020B0604030504040204" pitchFamily="50" charset="-128"/>
              </a:rPr>
              <a:t>各主体については、既に参画済み、内諾段階、検討段階の​違いが分かるように記載願います。（右のアイコンを活用ください）</a:t>
            </a:r>
            <a:endParaRPr lang="en-US" altLang="ja-JP" sz="1108" dirty="0">
              <a:solidFill>
                <a:schemeClr val="tx1"/>
              </a:solidFill>
              <a:latin typeface="Meiryo UI" panose="020B0604030504040204" pitchFamily="50" charset="-128"/>
              <a:ea typeface="Meiryo UI" panose="020B0604030504040204" pitchFamily="50" charset="-128"/>
            </a:endParaRPr>
          </a:p>
          <a:p>
            <a:pPr marL="171450" indent="-171450">
              <a:lnSpc>
                <a:spcPts val="1754"/>
              </a:lnSpc>
              <a:buFont typeface="Arial" panose="020B0604020202020204" pitchFamily="34" charset="0"/>
              <a:buChar char="•"/>
            </a:pPr>
            <a:r>
              <a:rPr lang="ja-JP" altLang="en-US" sz="1108" dirty="0">
                <a:solidFill>
                  <a:schemeClr val="tx1"/>
                </a:solidFill>
                <a:latin typeface="Meiryo UI" panose="020B0604030504040204" pitchFamily="50" charset="-128"/>
                <a:ea typeface="Meiryo UI" panose="020B0604030504040204" pitchFamily="50" charset="-128"/>
              </a:rPr>
              <a:t>サービス提供者の民間事業者（委託先）だけなく、事業を推進するにあたり、関係のある地域の団体等ステークホルダを漏れなく記載願います。　</a:t>
            </a:r>
            <a:endParaRPr lang="en-US" altLang="ja-JP" sz="1108" dirty="0">
              <a:solidFill>
                <a:schemeClr val="tx1"/>
              </a:solidFill>
              <a:latin typeface="Meiryo UI" panose="020B0604030504040204" pitchFamily="50" charset="-128"/>
              <a:ea typeface="Meiryo UI" panose="020B0604030504040204" pitchFamily="50" charset="-128"/>
            </a:endParaRPr>
          </a:p>
          <a:p>
            <a:pPr marL="171450" indent="-171450">
              <a:lnSpc>
                <a:spcPts val="1754"/>
              </a:lnSpc>
              <a:buFont typeface="Arial" panose="020B0604020202020204" pitchFamily="34" charset="0"/>
              <a:buChar char="•"/>
            </a:pPr>
            <a:r>
              <a:rPr lang="ja-JP" altLang="en-US" sz="1108" dirty="0">
                <a:solidFill>
                  <a:schemeClr val="tx1"/>
                </a:solidFill>
                <a:latin typeface="Meiryo UI" panose="020B0604030504040204" pitchFamily="50" charset="-128"/>
                <a:ea typeface="Meiryo UI" panose="020B0604030504040204" pitchFamily="50" charset="-128"/>
              </a:rPr>
              <a:t>不要なオブジェクトは削除願います。</a:t>
            </a:r>
            <a:endParaRPr lang="en-US" altLang="ja-JP" sz="1108" dirty="0">
              <a:solidFill>
                <a:schemeClr val="tx1"/>
              </a:solidFill>
              <a:latin typeface="Meiryo UI" panose="020B0604030504040204" pitchFamily="50" charset="-128"/>
              <a:ea typeface="Meiryo UI" panose="020B0604030504040204" pitchFamily="50" charset="-128"/>
            </a:endParaRPr>
          </a:p>
        </p:txBody>
      </p:sp>
      <p:sp>
        <p:nvSpPr>
          <p:cNvPr id="66" name="四角形: 角を丸くする 65">
            <a:extLst>
              <a:ext uri="{FF2B5EF4-FFF2-40B4-BE49-F238E27FC236}">
                <a16:creationId xmlns:a16="http://schemas.microsoft.com/office/drawing/2014/main" id="{2FA89161-20BF-4B3C-B839-7EB0519F6805}"/>
              </a:ext>
            </a:extLst>
          </p:cNvPr>
          <p:cNvSpPr/>
          <p:nvPr/>
        </p:nvSpPr>
        <p:spPr>
          <a:xfrm>
            <a:off x="7511541" y="2405681"/>
            <a:ext cx="582515" cy="196364"/>
          </a:xfrm>
          <a:prstGeom prst="roundRect">
            <a:avLst>
              <a:gd name="adj" fmla="val 40234"/>
            </a:avLst>
          </a:prstGeom>
          <a:solidFill>
            <a:srgbClr val="99CCFF"/>
          </a:solidFill>
          <a:ln>
            <a:solidFill>
              <a:srgbClr val="53B6D5"/>
            </a:solidFill>
          </a:ln>
        </p:spPr>
        <p:txBody>
          <a:bodyPr wrap="square" lIns="36000" rIns="36000" anchor="ctr">
            <a:spAutoFit/>
          </a:bodyPr>
          <a:lstStyle/>
          <a:p>
            <a:pPr algn="ctr" defTabSz="914400">
              <a:lnSpc>
                <a:spcPct val="110000"/>
              </a:lnSpc>
            </a:pPr>
            <a:r>
              <a:rPr lang="ja-JP" altLang="en-US" sz="900" dirty="0">
                <a:solidFill>
                  <a:sysClr val="windowText" lastClr="000000"/>
                </a:solidFill>
                <a:latin typeface="Meiryo UI"/>
                <a:ea typeface="Meiryo UI"/>
              </a:rPr>
              <a:t>内諾済</a:t>
            </a:r>
            <a:endParaRPr kumimoji="1" lang="en-US" altLang="ja-JP" sz="700" dirty="0">
              <a:solidFill>
                <a:sysClr val="windowText" lastClr="000000"/>
              </a:solidFill>
              <a:latin typeface="Meiryo UI"/>
              <a:ea typeface="Meiryo UI"/>
            </a:endParaRPr>
          </a:p>
        </p:txBody>
      </p:sp>
      <p:sp>
        <p:nvSpPr>
          <p:cNvPr id="68" name="四角形: 角を丸くする 67">
            <a:extLst>
              <a:ext uri="{FF2B5EF4-FFF2-40B4-BE49-F238E27FC236}">
                <a16:creationId xmlns:a16="http://schemas.microsoft.com/office/drawing/2014/main" id="{17591CCD-9971-4D74-A70F-521CD7301411}"/>
              </a:ext>
            </a:extLst>
          </p:cNvPr>
          <p:cNvSpPr/>
          <p:nvPr/>
        </p:nvSpPr>
        <p:spPr>
          <a:xfrm>
            <a:off x="5489310" y="2328937"/>
            <a:ext cx="582515" cy="196364"/>
          </a:xfrm>
          <a:prstGeom prst="roundRect">
            <a:avLst>
              <a:gd name="adj" fmla="val 40234"/>
            </a:avLst>
          </a:prstGeom>
          <a:solidFill>
            <a:srgbClr val="99CCFF"/>
          </a:solidFill>
          <a:ln>
            <a:solidFill>
              <a:srgbClr val="53B6D5"/>
            </a:solidFill>
          </a:ln>
        </p:spPr>
        <p:txBody>
          <a:bodyPr wrap="square" lIns="36000" rIns="36000" anchor="ctr">
            <a:spAutoFit/>
          </a:bodyPr>
          <a:lstStyle/>
          <a:p>
            <a:pPr algn="ctr" defTabSz="914400">
              <a:lnSpc>
                <a:spcPct val="110000"/>
              </a:lnSpc>
            </a:pPr>
            <a:r>
              <a:rPr lang="ja-JP" altLang="en-US" sz="900" dirty="0">
                <a:solidFill>
                  <a:sysClr val="windowText" lastClr="000000"/>
                </a:solidFill>
                <a:latin typeface="Meiryo UI"/>
                <a:ea typeface="Meiryo UI"/>
              </a:rPr>
              <a:t>内諾済</a:t>
            </a:r>
            <a:endParaRPr kumimoji="1" lang="en-US" altLang="ja-JP" sz="700" dirty="0">
              <a:solidFill>
                <a:sysClr val="windowText" lastClr="000000"/>
              </a:solidFill>
              <a:latin typeface="Meiryo UI"/>
              <a:ea typeface="Meiryo UI"/>
            </a:endParaRPr>
          </a:p>
        </p:txBody>
      </p:sp>
    </p:spTree>
    <p:extLst>
      <p:ext uri="{BB962C8B-B14F-4D97-AF65-F5344CB8AC3E}">
        <p14:creationId xmlns:p14="http://schemas.microsoft.com/office/powerpoint/2010/main" val="3089148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7"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ja-JP" altLang="en-US" sz="1800" b="1" dirty="0">
                <a:solidFill>
                  <a:sysClr val="windowText" lastClr="000000"/>
                </a:solidFill>
                <a:latin typeface="Meiryo UI" panose="020B0604030504040204" pitchFamily="50" charset="-128"/>
                <a:ea typeface="Meiryo UI" panose="020B0604030504040204" pitchFamily="50" charset="-128"/>
              </a:rPr>
              <a:t>事業計画（実装計画・運営計画）</a:t>
            </a:r>
          </a:p>
        </p:txBody>
      </p:sp>
      <p:sp>
        <p:nvSpPr>
          <p:cNvPr id="1258" name="Text Box 4"/>
          <p:cNvSpPr txBox="1">
            <a:spLocks noChangeArrowheads="1"/>
          </p:cNvSpPr>
          <p:nvPr/>
        </p:nvSpPr>
        <p:spPr>
          <a:xfrm>
            <a:off x="49802" y="620688"/>
            <a:ext cx="7714425"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Meiryo UI" panose="020B0604030504040204" pitchFamily="50" charset="-128"/>
                <a:ea typeface="Meiryo UI" panose="020B0604030504040204" pitchFamily="50" charset="-128"/>
              </a:rPr>
              <a:t>サービスを地域に普及・定着させるための工夫</a:t>
            </a: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a typeface="Meiryo UI" panose="020B0604030504040204" pitchFamily="50" charset="-128"/>
            </a:endParaRPr>
          </a:p>
        </p:txBody>
      </p:sp>
      <p:sp>
        <p:nvSpPr>
          <p:cNvPr id="1260" name="正方形/長方形 22"/>
          <p:cNvSpPr/>
          <p:nvPr/>
        </p:nvSpPr>
        <p:spPr>
          <a:xfrm>
            <a:off x="329705" y="1154059"/>
            <a:ext cx="8555214" cy="1089786"/>
          </a:xfrm>
          <a:prstGeom prst="rect">
            <a:avLst/>
          </a:prstGeom>
        </p:spPr>
        <p:txBody>
          <a:bodyPr wrap="square">
            <a:spAutoFit/>
          </a:bodyPr>
          <a:lstStyle/>
          <a:p>
            <a:pPr marL="144000" indent="-144000">
              <a:lnSpc>
                <a:spcPts val="2000"/>
              </a:lnSpc>
            </a:pPr>
            <a:r>
              <a:rPr lang="ja-JP" altLang="en-US" sz="1400" dirty="0">
                <a:latin typeface="Meiryo UI" panose="020B0604030504040204" pitchFamily="50" charset="-128"/>
                <a:ea typeface="Meiryo UI" panose="020B0604030504040204" pitchFamily="50" charset="-128"/>
              </a:rPr>
              <a:t>・手続きがオンラインでできることを市の</a:t>
            </a:r>
            <a:r>
              <a:rPr lang="en-US" altLang="ja-JP" sz="1400" dirty="0">
                <a:latin typeface="Meiryo UI" panose="020B0604030504040204" pitchFamily="50" charset="-128"/>
                <a:ea typeface="Meiryo UI" panose="020B0604030504040204" pitchFamily="50" charset="-128"/>
              </a:rPr>
              <a:t>HP</a:t>
            </a:r>
            <a:r>
              <a:rPr lang="ja-JP" altLang="en-US" sz="1400" dirty="0">
                <a:latin typeface="Meiryo UI" panose="020B0604030504040204" pitchFamily="50" charset="-128"/>
                <a:ea typeface="Meiryo UI" panose="020B0604030504040204" pitchFamily="50" charset="-128"/>
              </a:rPr>
              <a:t>や広報誌、</a:t>
            </a:r>
            <a:r>
              <a:rPr lang="en-US" altLang="ja-JP" sz="1400" dirty="0">
                <a:latin typeface="Meiryo UI" panose="020B0604030504040204" pitchFamily="50" charset="-128"/>
                <a:ea typeface="Meiryo UI" panose="020B0604030504040204" pitchFamily="50" charset="-128"/>
              </a:rPr>
              <a:t>SNS</a:t>
            </a:r>
            <a:r>
              <a:rPr lang="ja-JP" altLang="en-US" sz="1400" dirty="0" err="1">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公式</a:t>
            </a:r>
            <a:r>
              <a:rPr lang="en-US" altLang="ja-JP" sz="1400" dirty="0">
                <a:latin typeface="Meiryo UI" panose="020B0604030504040204" pitchFamily="50" charset="-128"/>
                <a:ea typeface="Meiryo UI" panose="020B0604030504040204" pitchFamily="50" charset="-128"/>
              </a:rPr>
              <a:t>LINE</a:t>
            </a:r>
            <a:r>
              <a:rPr lang="ja-JP" altLang="en-US" sz="1400" dirty="0">
                <a:latin typeface="Meiryo UI" panose="020B0604030504040204" pitchFamily="50" charset="-128"/>
                <a:ea typeface="Meiryo UI" panose="020B0604030504040204" pitchFamily="50" charset="-128"/>
              </a:rPr>
              <a:t>など、複数のチャネルを活用し、周知広報を行う。</a:t>
            </a:r>
            <a:endParaRPr lang="en-US" altLang="ja-JP" sz="1400" dirty="0">
              <a:latin typeface="Meiryo UI" panose="020B0604030504040204" pitchFamily="50" charset="-128"/>
              <a:ea typeface="Meiryo UI" panose="020B0604030504040204" pitchFamily="50" charset="-128"/>
            </a:endParaRPr>
          </a:p>
          <a:p>
            <a:pPr marL="144000" indent="-144000">
              <a:lnSpc>
                <a:spcPts val="2000"/>
              </a:lnSpc>
            </a:pPr>
            <a:r>
              <a:rPr lang="ja-JP" altLang="en-US" sz="1400" dirty="0">
                <a:latin typeface="Meiryo UI" panose="020B0604030504040204" pitchFamily="50" charset="-128"/>
                <a:ea typeface="Meiryo UI" panose="020B0604030504040204" pitchFamily="50" charset="-128"/>
              </a:rPr>
              <a:t>・窓口対応時、実際にスマートフォン等を用いてオンライン申請を行う。また、次回からの利用を促すため、サービスを案内する。</a:t>
            </a:r>
            <a:endParaRPr lang="en-US" altLang="ja-JP" sz="1400" dirty="0">
              <a:latin typeface="Meiryo UI" panose="020B0604030504040204" pitchFamily="50" charset="-128"/>
              <a:ea typeface="Meiryo UI" panose="020B0604030504040204" pitchFamily="50" charset="-128"/>
            </a:endParaRPr>
          </a:p>
          <a:p>
            <a:pPr marL="144000" indent="-144000">
              <a:lnSpc>
                <a:spcPts val="2000"/>
              </a:lnSpc>
            </a:pPr>
            <a:r>
              <a:rPr lang="ja-JP" altLang="en-US" sz="1400" dirty="0">
                <a:latin typeface="Meiryo UI" panose="020B0604030504040204" pitchFamily="50" charset="-128"/>
                <a:ea typeface="Meiryo UI" panose="020B0604030504040204" pitchFamily="50" charset="-128"/>
              </a:rPr>
              <a:t>・自治会や地域支援センターなど、関係団体への周知を行う。</a:t>
            </a:r>
            <a:endParaRPr lang="en-US" altLang="ja-JP" sz="1400" dirty="0">
              <a:latin typeface="Meiryo UI" panose="020B0604030504040204" pitchFamily="50" charset="-128"/>
              <a:ea typeface="Meiryo UI" panose="020B0604030504040204" pitchFamily="50" charset="-128"/>
            </a:endParaRPr>
          </a:p>
        </p:txBody>
      </p:sp>
      <p:sp>
        <p:nvSpPr>
          <p:cNvPr id="14" name="Rectangle 66">
            <a:extLst>
              <a:ext uri="{FF2B5EF4-FFF2-40B4-BE49-F238E27FC236}">
                <a16:creationId xmlns:a16="http://schemas.microsoft.com/office/drawing/2014/main" id="{CFC33541-9F07-4AEA-AC8E-24C54E74041F}"/>
              </a:ext>
            </a:extLst>
          </p:cNvPr>
          <p:cNvSpPr>
            <a:spLocks noChangeArrowheads="1"/>
          </p:cNvSpPr>
          <p:nvPr/>
        </p:nvSpPr>
        <p:spPr>
          <a:xfrm>
            <a:off x="259081" y="1052737"/>
            <a:ext cx="8625838" cy="2592000"/>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dirty="0">
              <a:solidFill>
                <a:srgbClr val="0070C0"/>
              </a:solidFill>
              <a:latin typeface="Meiryo UI" panose="020B0604030504040204" pitchFamily="50" charset="-128"/>
              <a:ea typeface="Meiryo UI" panose="020B0604030504040204" pitchFamily="50" charset="-128"/>
            </a:endParaRPr>
          </a:p>
        </p:txBody>
      </p:sp>
      <p:sp>
        <p:nvSpPr>
          <p:cNvPr id="3" name="Text Box 4">
            <a:extLst>
              <a:ext uri="{FF2B5EF4-FFF2-40B4-BE49-F238E27FC236}">
                <a16:creationId xmlns:a16="http://schemas.microsoft.com/office/drawing/2014/main" id="{0AEC95F5-E281-23C5-0C70-7E4FBC33418E}"/>
              </a:ext>
            </a:extLst>
          </p:cNvPr>
          <p:cNvSpPr txBox="1">
            <a:spLocks noChangeArrowheads="1"/>
          </p:cNvSpPr>
          <p:nvPr/>
        </p:nvSpPr>
        <p:spPr>
          <a:xfrm>
            <a:off x="49802" y="3760153"/>
            <a:ext cx="7714425"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Meiryo UI" panose="020B0604030504040204" pitchFamily="50" charset="-128"/>
                <a:ea typeface="Meiryo UI" panose="020B0604030504040204" pitchFamily="50" charset="-128"/>
              </a:rPr>
              <a:t>サービスの質やユーザー満足度の向上・改善の手法</a:t>
            </a:r>
          </a:p>
        </p:txBody>
      </p:sp>
      <p:sp>
        <p:nvSpPr>
          <p:cNvPr id="6" name="Rectangle 66">
            <a:extLst>
              <a:ext uri="{FF2B5EF4-FFF2-40B4-BE49-F238E27FC236}">
                <a16:creationId xmlns:a16="http://schemas.microsoft.com/office/drawing/2014/main" id="{2E760756-FDE2-D510-F734-C34BFEB92207}"/>
              </a:ext>
            </a:extLst>
          </p:cNvPr>
          <p:cNvSpPr>
            <a:spLocks noChangeArrowheads="1"/>
          </p:cNvSpPr>
          <p:nvPr/>
        </p:nvSpPr>
        <p:spPr>
          <a:xfrm>
            <a:off x="276846" y="4149368"/>
            <a:ext cx="8625838" cy="2592000"/>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dirty="0">
              <a:solidFill>
                <a:srgbClr val="0070C0"/>
              </a:solidFill>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FD9D1A5F-71F1-B8F6-9152-B31CDB050B4C}"/>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11</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0" name="正方形/長方形 22">
            <a:extLst>
              <a:ext uri="{FF2B5EF4-FFF2-40B4-BE49-F238E27FC236}">
                <a16:creationId xmlns:a16="http://schemas.microsoft.com/office/drawing/2014/main" id="{ED10BBA1-952F-F9BF-E2FB-189600DAD624}"/>
              </a:ext>
            </a:extLst>
          </p:cNvPr>
          <p:cNvSpPr/>
          <p:nvPr/>
        </p:nvSpPr>
        <p:spPr>
          <a:xfrm>
            <a:off x="329704" y="4269792"/>
            <a:ext cx="8325628" cy="1602746"/>
          </a:xfrm>
          <a:prstGeom prst="rect">
            <a:avLst/>
          </a:prstGeom>
        </p:spPr>
        <p:txBody>
          <a:bodyPr wrap="square">
            <a:spAutoFit/>
          </a:bodyPr>
          <a:lstStyle/>
          <a:p>
            <a:pPr marL="144000" indent="-144000">
              <a:lnSpc>
                <a:spcPts val="2000"/>
              </a:lnSpc>
            </a:pPr>
            <a:r>
              <a:rPr lang="ja-JP" altLang="en-US" sz="1400" i="1"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オンライン申請の際に併せて、都度、アンケート調査を実施することで、満足度を測定する。</a:t>
            </a:r>
            <a:endParaRPr lang="en-US" altLang="ja-JP" sz="1400" dirty="0">
              <a:latin typeface="Meiryo UI" panose="020B0604030504040204" pitchFamily="50" charset="-128"/>
              <a:ea typeface="Meiryo UI" panose="020B0604030504040204" pitchFamily="50" charset="-128"/>
            </a:endParaRPr>
          </a:p>
          <a:p>
            <a:pPr marL="144000" indent="-144000">
              <a:lnSpc>
                <a:spcPts val="2000"/>
              </a:lnSpc>
            </a:pPr>
            <a:r>
              <a:rPr lang="ja-JP" altLang="en-US" sz="1400" dirty="0">
                <a:latin typeface="Meiryo UI" panose="020B0604030504040204" pitchFamily="50" charset="-128"/>
                <a:ea typeface="Meiryo UI" panose="020B0604030504040204" pitchFamily="50" charset="-128"/>
              </a:rPr>
              <a:t>・申請状況等を把握するため、手続き件数などのデータを定期的に収集分析する。</a:t>
            </a:r>
            <a:endParaRPr lang="en-US" altLang="ja-JP" sz="1400" dirty="0">
              <a:latin typeface="Meiryo UI" panose="020B0604030504040204" pitchFamily="50" charset="-128"/>
              <a:ea typeface="Meiryo UI" panose="020B0604030504040204" pitchFamily="50" charset="-128"/>
            </a:endParaRPr>
          </a:p>
          <a:p>
            <a:pPr marL="144000" indent="-144000">
              <a:lnSpc>
                <a:spcPts val="2000"/>
              </a:lnSpc>
            </a:pPr>
            <a:r>
              <a:rPr lang="ja-JP" altLang="en-US" sz="1400" dirty="0">
                <a:latin typeface="Meiryo UI" panose="020B0604030504040204" pitchFamily="50" charset="-128"/>
                <a:ea typeface="Meiryo UI" panose="020B0604030504040204" pitchFamily="50" charset="-128"/>
              </a:rPr>
              <a:t>・定期的な職員向けの操作研修を行う。また、運用ガイドライン等や</a:t>
            </a:r>
            <a:r>
              <a:rPr lang="en-US" altLang="ja-JP" sz="1400" dirty="0">
                <a:latin typeface="Meiryo UI" panose="020B0604030504040204" pitchFamily="50" charset="-128"/>
                <a:ea typeface="Meiryo UI" panose="020B0604030504040204" pitchFamily="50" charset="-128"/>
              </a:rPr>
              <a:t>FAQ</a:t>
            </a:r>
            <a:r>
              <a:rPr lang="ja-JP" altLang="en-US" sz="1400" dirty="0">
                <a:latin typeface="Meiryo UI" panose="020B0604030504040204" pitchFamily="50" charset="-128"/>
                <a:ea typeface="Meiryo UI" panose="020B0604030504040204" pitchFamily="50" charset="-128"/>
              </a:rPr>
              <a:t>を策定し、適宜、改訂することによりサービス品質の改善に努める。</a:t>
            </a:r>
            <a:endParaRPr lang="en-US" altLang="ja-JP" sz="1400" dirty="0">
              <a:latin typeface="Meiryo UI" panose="020B0604030504040204" pitchFamily="50" charset="-128"/>
              <a:ea typeface="Meiryo UI" panose="020B0604030504040204" pitchFamily="50" charset="-128"/>
            </a:endParaRPr>
          </a:p>
          <a:p>
            <a:pPr marL="144000" indent="-144000">
              <a:lnSpc>
                <a:spcPts val="2000"/>
              </a:lnSpc>
            </a:pPr>
            <a:r>
              <a:rPr lang="ja-JP" altLang="en-US" sz="1400" dirty="0">
                <a:latin typeface="Meiryo UI" panose="020B0604030504040204" pitchFamily="50" charset="-128"/>
                <a:ea typeface="Meiryo UI" panose="020B0604030504040204" pitchFamily="50" charset="-128"/>
              </a:rPr>
              <a:t>・サービス提供事業者より他自治体の事例を収集し、関係各課に共有することで優良事例の横展開を図る。</a:t>
            </a:r>
            <a:endParaRPr lang="en-US" altLang="ja-JP" sz="1400" dirty="0">
              <a:latin typeface="Meiryo UI" panose="020B0604030504040204" pitchFamily="50" charset="-128"/>
              <a:ea typeface="Meiryo UI" panose="020B0604030504040204" pitchFamily="50" charset="-128"/>
            </a:endParaRPr>
          </a:p>
          <a:p>
            <a:pPr marL="144000" indent="-144000">
              <a:lnSpc>
                <a:spcPts val="2000"/>
              </a:lnSpc>
            </a:pPr>
            <a:r>
              <a:rPr lang="ja-JP" altLang="en-US" sz="1400" dirty="0">
                <a:latin typeface="Meiryo UI" panose="020B0604030504040204" pitchFamily="50" charset="-128"/>
                <a:ea typeface="Meiryo UI" panose="020B0604030504040204" pitchFamily="50" charset="-128"/>
              </a:rPr>
              <a:t>・総務省の地域情報化アドバイザー派遣制度等を活用し、アドバイザーに評価・改善等の助言を得る。</a:t>
            </a:r>
            <a:endParaRPr lang="en-US" altLang="ja-JP" sz="1400" dirty="0">
              <a:latin typeface="Meiryo UI" panose="020B0604030504040204" pitchFamily="50" charset="-128"/>
              <a:ea typeface="Meiryo UI" panose="020B0604030504040204" pitchFamily="50" charset="-128"/>
            </a:endParaRPr>
          </a:p>
        </p:txBody>
      </p:sp>
      <p:sp>
        <p:nvSpPr>
          <p:cNvPr id="4" name="四角形: 角を丸くする 3">
            <a:extLst>
              <a:ext uri="{FF2B5EF4-FFF2-40B4-BE49-F238E27FC236}">
                <a16:creationId xmlns:a16="http://schemas.microsoft.com/office/drawing/2014/main" id="{2871B88C-1A84-47C2-6B33-25E221300ACF}"/>
              </a:ext>
            </a:extLst>
          </p:cNvPr>
          <p:cNvSpPr/>
          <p:nvPr/>
        </p:nvSpPr>
        <p:spPr>
          <a:xfrm>
            <a:off x="9324528" y="3672491"/>
            <a:ext cx="2981898" cy="953754"/>
          </a:xfrm>
          <a:prstGeom prst="roundRect">
            <a:avLst>
              <a:gd name="adj" fmla="val 13697"/>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tIns="45720" rIns="33231" bIns="45720" rtlCol="0" anchor="ctr"/>
          <a:lstStyle>
            <a:defPPr>
              <a:defRPr lang="en-US"/>
            </a:defPPr>
            <a:lvl1pPr algn="l" rtl="0" fontAlgn="base">
              <a:spcBef>
                <a:spcPct val="0"/>
              </a:spcBef>
              <a:spcAft>
                <a:spcPct val="0"/>
              </a:spcAft>
              <a:defRPr sz="1900" kern="1200">
                <a:solidFill>
                  <a:schemeClr val="lt1"/>
                </a:solidFill>
                <a:latin typeface="+mn-lt"/>
                <a:ea typeface="+mn-ea"/>
                <a:cs typeface="+mn-cs"/>
              </a:defRPr>
            </a:lvl1pPr>
            <a:lvl2pPr marL="429768" algn="l" rtl="0" fontAlgn="base">
              <a:spcBef>
                <a:spcPct val="0"/>
              </a:spcBef>
              <a:spcAft>
                <a:spcPct val="0"/>
              </a:spcAft>
              <a:defRPr sz="1900" kern="1200">
                <a:solidFill>
                  <a:schemeClr val="lt1"/>
                </a:solidFill>
                <a:latin typeface="+mn-lt"/>
                <a:ea typeface="+mn-ea"/>
                <a:cs typeface="+mn-cs"/>
              </a:defRPr>
            </a:lvl2pPr>
            <a:lvl3pPr marL="859536" algn="l" rtl="0" fontAlgn="base">
              <a:spcBef>
                <a:spcPct val="0"/>
              </a:spcBef>
              <a:spcAft>
                <a:spcPct val="0"/>
              </a:spcAft>
              <a:defRPr sz="1900" kern="1200">
                <a:solidFill>
                  <a:schemeClr val="lt1"/>
                </a:solidFill>
                <a:latin typeface="+mn-lt"/>
                <a:ea typeface="+mn-ea"/>
                <a:cs typeface="+mn-cs"/>
              </a:defRPr>
            </a:lvl3pPr>
            <a:lvl4pPr marL="1289304" algn="l" rtl="0" fontAlgn="base">
              <a:spcBef>
                <a:spcPct val="0"/>
              </a:spcBef>
              <a:spcAft>
                <a:spcPct val="0"/>
              </a:spcAft>
              <a:defRPr sz="1900" kern="1200">
                <a:solidFill>
                  <a:schemeClr val="lt1"/>
                </a:solidFill>
                <a:latin typeface="+mn-lt"/>
                <a:ea typeface="+mn-ea"/>
                <a:cs typeface="+mn-cs"/>
              </a:defRPr>
            </a:lvl4pPr>
            <a:lvl5pPr marL="1719072" algn="l" rtl="0" fontAlgn="base">
              <a:spcBef>
                <a:spcPct val="0"/>
              </a:spcBef>
              <a:spcAft>
                <a:spcPct val="0"/>
              </a:spcAft>
              <a:defRPr sz="1900" kern="1200">
                <a:solidFill>
                  <a:schemeClr val="lt1"/>
                </a:solidFill>
                <a:latin typeface="+mn-lt"/>
                <a:ea typeface="+mn-ea"/>
                <a:cs typeface="+mn-cs"/>
              </a:defRPr>
            </a:lvl5pPr>
            <a:lvl6pPr marL="2148840" algn="l" defTabSz="859536" rtl="0" eaLnBrk="1" latinLnBrk="0" hangingPunct="1">
              <a:defRPr sz="1900" kern="1200">
                <a:solidFill>
                  <a:schemeClr val="lt1"/>
                </a:solidFill>
                <a:latin typeface="+mn-lt"/>
                <a:ea typeface="+mn-ea"/>
                <a:cs typeface="+mn-cs"/>
              </a:defRPr>
            </a:lvl6pPr>
            <a:lvl7pPr marL="2578608" algn="l" defTabSz="859536" rtl="0" eaLnBrk="1" latinLnBrk="0" hangingPunct="1">
              <a:defRPr sz="1900" kern="1200">
                <a:solidFill>
                  <a:schemeClr val="lt1"/>
                </a:solidFill>
                <a:latin typeface="+mn-lt"/>
                <a:ea typeface="+mn-ea"/>
                <a:cs typeface="+mn-cs"/>
              </a:defRPr>
            </a:lvl7pPr>
            <a:lvl8pPr marL="3008376" algn="l" defTabSz="859536" rtl="0" eaLnBrk="1" latinLnBrk="0" hangingPunct="1">
              <a:defRPr sz="1900" kern="1200">
                <a:solidFill>
                  <a:schemeClr val="lt1"/>
                </a:solidFill>
                <a:latin typeface="+mn-lt"/>
                <a:ea typeface="+mn-ea"/>
                <a:cs typeface="+mn-cs"/>
              </a:defRPr>
            </a:lvl8pPr>
            <a:lvl9pPr marL="3438144" algn="l" defTabSz="859536" rtl="0" eaLnBrk="1" latinLnBrk="0" hangingPunct="1">
              <a:defRPr sz="1900" kern="1200">
                <a:solidFill>
                  <a:schemeClr val="lt1"/>
                </a:solidFill>
                <a:latin typeface="+mn-lt"/>
                <a:ea typeface="+mn-ea"/>
                <a:cs typeface="+mn-cs"/>
              </a:defRPr>
            </a:lvl9pPr>
          </a:lstStyle>
          <a:p>
            <a:pPr marL="171450" indent="-171450">
              <a:lnSpc>
                <a:spcPts val="1754"/>
              </a:lnSpc>
              <a:buFont typeface="Arial" panose="020B0604020202020204" pitchFamily="34" charset="0"/>
              <a:buChar char="•"/>
            </a:pPr>
            <a:r>
              <a:rPr lang="ja-JP" altLang="en-US" sz="1100" dirty="0">
                <a:solidFill>
                  <a:schemeClr val="tx1"/>
                </a:solidFill>
                <a:latin typeface="Meiryo UI"/>
                <a:ea typeface="Meiryo UI"/>
              </a:rPr>
              <a:t>アンケートの実施頻度を記載願います。</a:t>
            </a:r>
            <a:endParaRPr lang="en-US" altLang="ja-JP" sz="1100" dirty="0">
              <a:solidFill>
                <a:schemeClr val="tx1"/>
              </a:solidFill>
              <a:latin typeface="Meiryo UI"/>
              <a:ea typeface="Meiryo UI"/>
            </a:endParaRPr>
          </a:p>
          <a:p>
            <a:pPr marL="171450" indent="-171450">
              <a:lnSpc>
                <a:spcPts val="1754"/>
              </a:lnSpc>
              <a:buFont typeface="Arial" panose="020B0604020202020204" pitchFamily="34" charset="0"/>
              <a:buChar char="•"/>
            </a:pPr>
            <a:r>
              <a:rPr lang="ja-JP" altLang="en-US" sz="1100" dirty="0">
                <a:solidFill>
                  <a:schemeClr val="tx1"/>
                </a:solidFill>
                <a:latin typeface="Meiryo UI"/>
                <a:ea typeface="Meiryo UI"/>
              </a:rPr>
              <a:t>自治体による自主評価に止まらず、客観性担保の観点から外部有識者等外部の視点が入る評価体制を記載願います。</a:t>
            </a:r>
            <a:endParaRPr lang="en-US" altLang="ja-JP" sz="1108"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94815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1" name="正方形/長方形 4"/>
          <p:cNvSpPr/>
          <p:nvPr/>
        </p:nvSpPr>
        <p:spPr>
          <a:xfrm>
            <a:off x="0" y="0"/>
            <a:ext cx="9144000" cy="576000"/>
          </a:xfrm>
          <a:prstGeom prst="rect">
            <a:avLst/>
          </a:prstGeom>
          <a:solidFill>
            <a:srgbClr val="FFCC99"/>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事業計画（実装計画・運営計画）</a:t>
            </a:r>
          </a:p>
        </p:txBody>
      </p:sp>
      <p:sp>
        <p:nvSpPr>
          <p:cNvPr id="1735" name="Text Box 4"/>
          <p:cNvSpPr txBox="1">
            <a:spLocks noChangeArrowheads="1"/>
          </p:cNvSpPr>
          <p:nvPr/>
        </p:nvSpPr>
        <p:spPr>
          <a:xfrm>
            <a:off x="0" y="620688"/>
            <a:ext cx="7452320" cy="338554"/>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実装計画（実装までのプロセス・スケジュール）</a:t>
            </a:r>
          </a:p>
        </p:txBody>
      </p:sp>
      <p:graphicFrame>
        <p:nvGraphicFramePr>
          <p:cNvPr id="1737" name="表 13"/>
          <p:cNvGraphicFramePr>
            <a:graphicFrameLocks noGrp="1"/>
          </p:cNvGraphicFramePr>
          <p:nvPr>
            <p:extLst>
              <p:ext uri="{D42A27DB-BD31-4B8C-83A1-F6EECF244321}">
                <p14:modId xmlns:p14="http://schemas.microsoft.com/office/powerpoint/2010/main" val="1504660878"/>
              </p:ext>
            </p:extLst>
          </p:nvPr>
        </p:nvGraphicFramePr>
        <p:xfrm>
          <a:off x="270766" y="1772816"/>
          <a:ext cx="8591662" cy="2140072"/>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504230">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6</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9</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12</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2025</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solidFill>
                            <a:schemeClr val="bg1"/>
                          </a:solidFill>
                          <a:latin typeface="Meiryo UI" panose="020B0604030504040204" pitchFamily="50" charset="-128"/>
                          <a:ea typeface="Meiryo UI" panose="020B0604030504040204" pitchFamily="50" charset="-128"/>
                        </a:rPr>
                        <a:t>2</a:t>
                      </a:r>
                      <a:r>
                        <a:rPr kumimoji="1" lang="ja-JP" altLang="en-US" sz="1100" dirty="0">
                          <a:solidFill>
                            <a:schemeClr val="bg1"/>
                          </a:solidFill>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0000"/>
                  </a:ext>
                </a:extLst>
              </a:tr>
              <a:tr h="339842">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129600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オンライン申請の整備</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bl>
          </a:graphicData>
        </a:graphic>
      </p:graphicFrame>
      <p:sp>
        <p:nvSpPr>
          <p:cNvPr id="1741" name="ホームベース 17"/>
          <p:cNvSpPr/>
          <p:nvPr/>
        </p:nvSpPr>
        <p:spPr>
          <a:xfrm>
            <a:off x="2258609" y="3510331"/>
            <a:ext cx="6552000" cy="252000"/>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lang="ja-JP" altLang="en-US" sz="900" dirty="0">
                <a:solidFill>
                  <a:prstClr val="black">
                    <a:lumMod val="85000"/>
                    <a:lumOff val="15000"/>
                  </a:prstClr>
                </a:solidFill>
                <a:latin typeface="Meiryo UI" panose="020B0604030504040204" pitchFamily="50" charset="-128"/>
                <a:ea typeface="Meiryo UI" panose="020B0604030504040204" pitchFamily="50" charset="-128"/>
              </a:rPr>
              <a:t>周知・広報</a:t>
            </a:r>
            <a:endPar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endParaRPr>
          </a:p>
        </p:txBody>
      </p:sp>
      <p:sp>
        <p:nvSpPr>
          <p:cNvPr id="36" name="四角形: 角を丸くする 35">
            <a:extLst>
              <a:ext uri="{FF2B5EF4-FFF2-40B4-BE49-F238E27FC236}">
                <a16:creationId xmlns:a16="http://schemas.microsoft.com/office/drawing/2014/main" id="{EC4BB33E-1540-4FFE-AC32-3B15ECCAA946}"/>
              </a:ext>
            </a:extLst>
          </p:cNvPr>
          <p:cNvSpPr/>
          <p:nvPr/>
        </p:nvSpPr>
        <p:spPr>
          <a:xfrm>
            <a:off x="9324528" y="671210"/>
            <a:ext cx="936103" cy="288032"/>
          </a:xfrm>
          <a:prstGeom prst="roundRect">
            <a:avLst>
              <a:gd name="adj" fmla="val 32556"/>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900"/>
              </a:lnSpc>
            </a:pPr>
            <a:r>
              <a:rPr lang="ja-JP" altLang="en-US" sz="1400" dirty="0">
                <a:solidFill>
                  <a:sysClr val="windowText" lastClr="000000"/>
                </a:solidFill>
                <a:latin typeface="Meiryo UI" panose="020B0604030504040204" pitchFamily="50" charset="-128"/>
                <a:ea typeface="Meiryo UI" panose="020B0604030504040204" pitchFamily="50" charset="-128"/>
              </a:rPr>
              <a:t>記載例</a:t>
            </a:r>
            <a:endParaRPr kumimoji="1" lang="ja-JP" altLang="en-US" sz="1400" dirty="0">
              <a:solidFill>
                <a:sysClr val="windowText" lastClr="000000"/>
              </a:solidFill>
              <a:latin typeface="Meiryo UI" panose="020B0604030504040204" pitchFamily="50" charset="-128"/>
              <a:ea typeface="Meiryo UI" panose="020B0604030504040204" pitchFamily="50" charset="-128"/>
            </a:endParaRPr>
          </a:p>
        </p:txBody>
      </p:sp>
      <p:sp>
        <p:nvSpPr>
          <p:cNvPr id="37" name="Rectangle 66">
            <a:extLst>
              <a:ext uri="{FF2B5EF4-FFF2-40B4-BE49-F238E27FC236}">
                <a16:creationId xmlns:a16="http://schemas.microsoft.com/office/drawing/2014/main" id="{A654FED5-F836-42F5-AD1F-3BB79A348050}"/>
              </a:ext>
            </a:extLst>
          </p:cNvPr>
          <p:cNvSpPr>
            <a:spLocks noChangeArrowheads="1"/>
          </p:cNvSpPr>
          <p:nvPr/>
        </p:nvSpPr>
        <p:spPr>
          <a:xfrm>
            <a:off x="179512" y="1001285"/>
            <a:ext cx="8784976" cy="5740083"/>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dirty="0">
              <a:solidFill>
                <a:srgbClr val="0070C0"/>
              </a:solidFill>
              <a:latin typeface="Meiryo UI" panose="020B0604030504040204" pitchFamily="50" charset="-128"/>
              <a:ea typeface="Meiryo UI" panose="020B0604030504040204" pitchFamily="50" charset="-128"/>
            </a:endParaRPr>
          </a:p>
        </p:txBody>
      </p:sp>
      <p:grpSp>
        <p:nvGrpSpPr>
          <p:cNvPr id="8" name="グループ化 7">
            <a:extLst>
              <a:ext uri="{FF2B5EF4-FFF2-40B4-BE49-F238E27FC236}">
                <a16:creationId xmlns:a16="http://schemas.microsoft.com/office/drawing/2014/main" id="{69471438-E41D-2744-BA2A-D30863EA5BC3}"/>
              </a:ext>
            </a:extLst>
          </p:cNvPr>
          <p:cNvGrpSpPr/>
          <p:nvPr/>
        </p:nvGrpSpPr>
        <p:grpSpPr>
          <a:xfrm>
            <a:off x="1836184" y="2614777"/>
            <a:ext cx="844850" cy="470270"/>
            <a:chOff x="7263419" y="2586128"/>
            <a:chExt cx="844850" cy="470270"/>
          </a:xfrm>
        </p:grpSpPr>
        <p:sp>
          <p:nvSpPr>
            <p:cNvPr id="7" name="正方形/長方形 4">
              <a:extLst>
                <a:ext uri="{FF2B5EF4-FFF2-40B4-BE49-F238E27FC236}">
                  <a16:creationId xmlns:a16="http://schemas.microsoft.com/office/drawing/2014/main" id="{002DAE92-6F97-EE29-B26F-B562D324CB9A}"/>
                </a:ext>
              </a:extLst>
            </p:cNvPr>
            <p:cNvSpPr/>
            <p:nvPr/>
          </p:nvSpPr>
          <p:spPr>
            <a:xfrm>
              <a:off x="7263419" y="2586128"/>
              <a:ext cx="844850" cy="230832"/>
            </a:xfrm>
            <a:prstGeom prst="rect">
              <a:avLst/>
            </a:prstGeom>
          </p:spPr>
          <p:txBody>
            <a:bodyPr wrap="square" rIns="36000">
              <a:spAutoFit/>
            </a:bodyPr>
            <a:lstStyle/>
            <a:p>
              <a:pPr marL="265113" marR="143510" indent="-176213" algn="ctr">
                <a:spcAft>
                  <a:spcPts val="0"/>
                </a:spcAft>
              </a:pPr>
              <a:r>
                <a:rPr lang="ja-JP" altLang="en-US" sz="900" i="1" kern="100" dirty="0">
                  <a:latin typeface="Meiryo UI" panose="020B0604030504040204" pitchFamily="50" charset="-128"/>
                  <a:ea typeface="Meiryo UI" panose="020B0604030504040204" pitchFamily="50" charset="-128"/>
                  <a:cs typeface="Meiryo UI" panose="020B0604030504040204" pitchFamily="50" charset="-128"/>
                </a:rPr>
                <a:t>実装</a:t>
              </a:r>
              <a:endParaRPr lang="en-US" altLang="ja-JP" sz="900" i="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星: 5 pt 2">
              <a:extLst>
                <a:ext uri="{FF2B5EF4-FFF2-40B4-BE49-F238E27FC236}">
                  <a16:creationId xmlns:a16="http://schemas.microsoft.com/office/drawing/2014/main" id="{6BD1E4A9-05A4-5CA4-8D2A-ED4BDAA878EB}"/>
                </a:ext>
              </a:extLst>
            </p:cNvPr>
            <p:cNvSpPr/>
            <p:nvPr/>
          </p:nvSpPr>
          <p:spPr>
            <a:xfrm>
              <a:off x="7542316" y="2768366"/>
              <a:ext cx="288032" cy="288032"/>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スライド番号プレースホルダー 1">
            <a:extLst>
              <a:ext uri="{FF2B5EF4-FFF2-40B4-BE49-F238E27FC236}">
                <a16:creationId xmlns:a16="http://schemas.microsoft.com/office/drawing/2014/main" id="{76498566-E445-3E51-11C9-592BCCC2053A}"/>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12</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32" name="ホームベース 17">
            <a:extLst>
              <a:ext uri="{FF2B5EF4-FFF2-40B4-BE49-F238E27FC236}">
                <a16:creationId xmlns:a16="http://schemas.microsoft.com/office/drawing/2014/main" id="{CE9C7793-07B5-448B-ABA4-A4A5BDFF2AF2}"/>
              </a:ext>
            </a:extLst>
          </p:cNvPr>
          <p:cNvSpPr/>
          <p:nvPr/>
        </p:nvSpPr>
        <p:spPr>
          <a:xfrm>
            <a:off x="2258609" y="3171689"/>
            <a:ext cx="6552000" cy="252000"/>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rPr>
              <a:t>実装・運用</a:t>
            </a:r>
          </a:p>
        </p:txBody>
      </p:sp>
      <p:sp>
        <p:nvSpPr>
          <p:cNvPr id="33" name="ホームベース 17">
            <a:extLst>
              <a:ext uri="{FF2B5EF4-FFF2-40B4-BE49-F238E27FC236}">
                <a16:creationId xmlns:a16="http://schemas.microsoft.com/office/drawing/2014/main" id="{63939883-3CF4-47A4-91E8-1FCB041E77F8}"/>
              </a:ext>
            </a:extLst>
          </p:cNvPr>
          <p:cNvSpPr/>
          <p:nvPr/>
        </p:nvSpPr>
        <p:spPr>
          <a:xfrm>
            <a:off x="1865257" y="3141285"/>
            <a:ext cx="360000" cy="621046"/>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lang="ja-JP" altLang="en-US" sz="900" dirty="0">
                <a:solidFill>
                  <a:prstClr val="black">
                    <a:lumMod val="85000"/>
                    <a:lumOff val="15000"/>
                  </a:prstClr>
                </a:solidFill>
                <a:latin typeface="Meiryo UI" panose="020B0604030504040204" pitchFamily="50" charset="-128"/>
                <a:ea typeface="Meiryo UI" panose="020B0604030504040204" pitchFamily="50" charset="-128"/>
              </a:rPr>
              <a:t>契約</a:t>
            </a:r>
            <a:endParaRPr lang="en-US" altLang="ja-JP" sz="900" dirty="0">
              <a:solidFill>
                <a:prstClr val="black">
                  <a:lumMod val="85000"/>
                  <a:lumOff val="15000"/>
                </a:prstClr>
              </a:solidFill>
              <a:latin typeface="Meiryo UI" panose="020B0604030504040204" pitchFamily="50" charset="-128"/>
              <a:ea typeface="Meiryo UI" panose="020B0604030504040204" pitchFamily="50" charset="-128"/>
            </a:endParaRPr>
          </a:p>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rPr>
              <a:t>締結</a:t>
            </a:r>
          </a:p>
        </p:txBody>
      </p:sp>
    </p:spTree>
    <p:extLst>
      <p:ext uri="{BB962C8B-B14F-4D97-AF65-F5344CB8AC3E}">
        <p14:creationId xmlns:p14="http://schemas.microsoft.com/office/powerpoint/2010/main" val="3867528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8"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事業計画（実装計画・運営計画）</a:t>
            </a:r>
            <a:endParaRPr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1349" name="Text Box 4"/>
          <p:cNvSpPr txBox="1">
            <a:spLocks noChangeArrowheads="1"/>
          </p:cNvSpPr>
          <p:nvPr/>
        </p:nvSpPr>
        <p:spPr>
          <a:xfrm>
            <a:off x="0" y="620688"/>
            <a:ext cx="7452320"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Tahoma" pitchFamily="34" charset="0"/>
                <a:ea typeface="Meiryo UI" panose="020B0604030504040204" pitchFamily="50" charset="-128"/>
              </a:rPr>
              <a:t>運営計画（</a:t>
            </a:r>
            <a:r>
              <a:rPr lang="en-US" altLang="ja-JP" sz="1600" b="1" dirty="0">
                <a:latin typeface="Tahoma" pitchFamily="34" charset="0"/>
                <a:ea typeface="Meiryo UI" panose="020B0604030504040204" pitchFamily="50" charset="-128"/>
              </a:rPr>
              <a:t>KPI</a:t>
            </a:r>
            <a:r>
              <a:rPr lang="ja-JP" altLang="en-US" sz="1600" b="1" dirty="0">
                <a:latin typeface="Tahoma" pitchFamily="34" charset="0"/>
                <a:ea typeface="Meiryo UI" panose="020B0604030504040204" pitchFamily="50" charset="-128"/>
              </a:rPr>
              <a:t>達成のための中長期スケジュール）</a:t>
            </a:r>
          </a:p>
        </p:txBody>
      </p:sp>
      <p:graphicFrame>
        <p:nvGraphicFramePr>
          <p:cNvPr id="1353" name="表 79"/>
          <p:cNvGraphicFramePr>
            <a:graphicFrameLocks noGrp="1"/>
          </p:cNvGraphicFramePr>
          <p:nvPr>
            <p:extLst>
              <p:ext uri="{D42A27DB-BD31-4B8C-83A1-F6EECF244321}">
                <p14:modId xmlns:p14="http://schemas.microsoft.com/office/powerpoint/2010/main" val="2948234641"/>
              </p:ext>
            </p:extLst>
          </p:nvPr>
        </p:nvGraphicFramePr>
        <p:xfrm>
          <a:off x="254847" y="1169373"/>
          <a:ext cx="8651669" cy="5241507"/>
        </p:xfrm>
        <a:graphic>
          <a:graphicData uri="http://schemas.openxmlformats.org/drawingml/2006/table">
            <a:tbl>
              <a:tblPr firstRow="1" bandRow="1"/>
              <a:tblGrid>
                <a:gridCol w="1580849">
                  <a:extLst>
                    <a:ext uri="{9D8B030D-6E8A-4147-A177-3AD203B41FA5}">
                      <a16:colId xmlns:a16="http://schemas.microsoft.com/office/drawing/2014/main" val="20000"/>
                    </a:ext>
                  </a:extLst>
                </a:gridCol>
                <a:gridCol w="2356940">
                  <a:extLst>
                    <a:ext uri="{9D8B030D-6E8A-4147-A177-3AD203B41FA5}">
                      <a16:colId xmlns:a16="http://schemas.microsoft.com/office/drawing/2014/main" val="20001"/>
                    </a:ext>
                  </a:extLst>
                </a:gridCol>
                <a:gridCol w="2356940">
                  <a:extLst>
                    <a:ext uri="{9D8B030D-6E8A-4147-A177-3AD203B41FA5}">
                      <a16:colId xmlns:a16="http://schemas.microsoft.com/office/drawing/2014/main" val="20002"/>
                    </a:ext>
                  </a:extLst>
                </a:gridCol>
                <a:gridCol w="2356940">
                  <a:extLst>
                    <a:ext uri="{9D8B030D-6E8A-4147-A177-3AD203B41FA5}">
                      <a16:colId xmlns:a16="http://schemas.microsoft.com/office/drawing/2014/main" val="20003"/>
                    </a:ext>
                  </a:extLst>
                </a:gridCol>
              </a:tblGrid>
              <a:tr h="345507">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2024</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2025</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2026</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0000"/>
                  </a:ext>
                </a:extLst>
              </a:tr>
              <a:tr h="122400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オンライン申請</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システムの改善・</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機能拡充</a:t>
                      </a:r>
                      <a:endParaRPr kumimoji="1" lang="en-US" altLang="ja-JP"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122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職員研修の実施</a:t>
                      </a:r>
                      <a:endParaRPr kumimoji="1" lang="en-US" altLang="ja-JP"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56877186"/>
                  </a:ext>
                </a:extLst>
              </a:tr>
              <a:tr h="122400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満足度調査の実施</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地域情報化アドバイザー派遣制度の活用</a:t>
                      </a: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3"/>
                  </a:ext>
                </a:extLst>
              </a:tr>
              <a:tr h="122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利用者拡大に</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向けた周知広報</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34329140"/>
                  </a:ext>
                </a:extLst>
              </a:tr>
            </a:tbl>
          </a:graphicData>
        </a:graphic>
      </p:graphicFrame>
      <p:sp>
        <p:nvSpPr>
          <p:cNvPr id="1356" name="テキスト ボックス 82"/>
          <p:cNvSpPr txBox="1"/>
          <p:nvPr/>
        </p:nvSpPr>
        <p:spPr>
          <a:xfrm>
            <a:off x="2589640" y="1675215"/>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実装・運用</a:t>
            </a:r>
          </a:p>
        </p:txBody>
      </p:sp>
      <p:sp>
        <p:nvSpPr>
          <p:cNvPr id="1357" name="右矢印 83"/>
          <p:cNvSpPr/>
          <p:nvPr/>
        </p:nvSpPr>
        <p:spPr>
          <a:xfrm>
            <a:off x="6764420" y="2024435"/>
            <a:ext cx="1980000" cy="288000"/>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58" name="右矢印 84"/>
          <p:cNvSpPr/>
          <p:nvPr/>
        </p:nvSpPr>
        <p:spPr>
          <a:xfrm>
            <a:off x="2042345" y="2018819"/>
            <a:ext cx="1980000" cy="28800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59" name="テキスト ボックス 85"/>
          <p:cNvSpPr txBox="1"/>
          <p:nvPr/>
        </p:nvSpPr>
        <p:spPr>
          <a:xfrm>
            <a:off x="4267838" y="1693901"/>
            <a:ext cx="2189736" cy="276999"/>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オンライン決済機能追加予定</a:t>
            </a:r>
          </a:p>
        </p:txBody>
      </p:sp>
      <p:sp>
        <p:nvSpPr>
          <p:cNvPr id="1382" name="右矢印 108"/>
          <p:cNvSpPr/>
          <p:nvPr/>
        </p:nvSpPr>
        <p:spPr>
          <a:xfrm>
            <a:off x="4372706" y="2024435"/>
            <a:ext cx="1980000" cy="288000"/>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3" name="テキスト ボックス 85"/>
          <p:cNvSpPr txBox="1"/>
          <p:nvPr/>
        </p:nvSpPr>
        <p:spPr>
          <a:xfrm>
            <a:off x="6561064" y="1675215"/>
            <a:ext cx="2386712" cy="276999"/>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ぴったりサービス連携機能追加予定</a:t>
            </a:r>
          </a:p>
        </p:txBody>
      </p:sp>
      <p:sp>
        <p:nvSpPr>
          <p:cNvPr id="32" name="Rectangle 66">
            <a:extLst>
              <a:ext uri="{FF2B5EF4-FFF2-40B4-BE49-F238E27FC236}">
                <a16:creationId xmlns:a16="http://schemas.microsoft.com/office/drawing/2014/main" id="{FE52727C-FBE5-4BF5-AD45-3205D360BA8C}"/>
              </a:ext>
            </a:extLst>
          </p:cNvPr>
          <p:cNvSpPr>
            <a:spLocks noChangeArrowheads="1"/>
          </p:cNvSpPr>
          <p:nvPr/>
        </p:nvSpPr>
        <p:spPr>
          <a:xfrm>
            <a:off x="179512" y="1001285"/>
            <a:ext cx="8784976" cy="5740083"/>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dirty="0">
              <a:solidFill>
                <a:srgbClr val="0070C0"/>
              </a:solidFill>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27A8AF0D-52E5-8528-599B-2BFF82529F79}"/>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13</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33" name="右矢印 84">
            <a:extLst>
              <a:ext uri="{FF2B5EF4-FFF2-40B4-BE49-F238E27FC236}">
                <a16:creationId xmlns:a16="http://schemas.microsoft.com/office/drawing/2014/main" id="{14036397-6C55-4F06-81D0-1A964A03D85E}"/>
              </a:ext>
            </a:extLst>
          </p:cNvPr>
          <p:cNvSpPr/>
          <p:nvPr/>
        </p:nvSpPr>
        <p:spPr>
          <a:xfrm>
            <a:off x="1955056" y="5760155"/>
            <a:ext cx="6912000" cy="28800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4" name="テキスト ボックス 85">
            <a:extLst>
              <a:ext uri="{FF2B5EF4-FFF2-40B4-BE49-F238E27FC236}">
                <a16:creationId xmlns:a16="http://schemas.microsoft.com/office/drawing/2014/main" id="{09F02D4C-BF3C-45D8-AC8B-4664CFD7EFB4}"/>
              </a:ext>
            </a:extLst>
          </p:cNvPr>
          <p:cNvSpPr txBox="1"/>
          <p:nvPr/>
        </p:nvSpPr>
        <p:spPr>
          <a:xfrm>
            <a:off x="1774256" y="5424671"/>
            <a:ext cx="2525339" cy="276999"/>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市</a:t>
            </a:r>
            <a:r>
              <a:rPr lang="en-US" altLang="ja-JP" sz="1200" dirty="0">
                <a:solidFill>
                  <a:prstClr val="black"/>
                </a:solidFill>
                <a:latin typeface="Meiryo UI" panose="020B0604030504040204" pitchFamily="50" charset="-128"/>
                <a:ea typeface="Meiryo UI" panose="020B0604030504040204" pitchFamily="50" charset="-128"/>
              </a:rPr>
              <a:t>HP</a:t>
            </a:r>
            <a:r>
              <a:rPr lang="ja-JP" altLang="en-US" sz="1200" dirty="0">
                <a:solidFill>
                  <a:prstClr val="black"/>
                </a:solidFill>
                <a:latin typeface="Meiryo UI" panose="020B0604030504040204" pitchFamily="50" charset="-128"/>
                <a:ea typeface="Meiryo UI" panose="020B0604030504040204" pitchFamily="50" charset="-128"/>
              </a:rPr>
              <a:t>等の複数チャネルでの周知広報</a:t>
            </a:r>
          </a:p>
        </p:txBody>
      </p:sp>
      <p:sp>
        <p:nvSpPr>
          <p:cNvPr id="2" name="四角形: 角を丸くする 2">
            <a:extLst>
              <a:ext uri="{FF2B5EF4-FFF2-40B4-BE49-F238E27FC236}">
                <a16:creationId xmlns:a16="http://schemas.microsoft.com/office/drawing/2014/main" id="{3E2F5E62-9206-568A-D824-782776C89236}"/>
              </a:ext>
            </a:extLst>
          </p:cNvPr>
          <p:cNvSpPr/>
          <p:nvPr/>
        </p:nvSpPr>
        <p:spPr>
          <a:xfrm>
            <a:off x="9184848" y="3373705"/>
            <a:ext cx="4738386" cy="686685"/>
          </a:xfrm>
          <a:prstGeom prst="roundRect">
            <a:avLst>
              <a:gd name="adj" fmla="val 13697"/>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lstStyle/>
          <a:p>
            <a:pPr defTabSz="422041" fontAlgn="auto">
              <a:lnSpc>
                <a:spcPts val="1754"/>
              </a:lnSpc>
              <a:spcBef>
                <a:spcPts val="0"/>
              </a:spcBef>
              <a:spcAft>
                <a:spcPts val="0"/>
              </a:spcAft>
            </a:pPr>
            <a:r>
              <a:rPr lang="ja-JP" altLang="en-US" sz="1200" dirty="0">
                <a:solidFill>
                  <a:schemeClr val="tx1"/>
                </a:solidFill>
                <a:latin typeface="Meiryo UI" panose="020B0604030504040204" pitchFamily="50" charset="-128"/>
                <a:ea typeface="Meiryo UI" panose="020B0604030504040204" pitchFamily="50" charset="-128"/>
              </a:rPr>
              <a:t>単に事業を継続するだけでなく、</a:t>
            </a:r>
            <a:r>
              <a:rPr lang="en-US" altLang="ja-JP" sz="1200" dirty="0">
                <a:solidFill>
                  <a:schemeClr val="tx1"/>
                </a:solidFill>
                <a:latin typeface="Meiryo UI" panose="020B0604030504040204" pitchFamily="50" charset="-128"/>
                <a:ea typeface="Meiryo UI" panose="020B0604030504040204" pitchFamily="50" charset="-128"/>
              </a:rPr>
              <a:t>KPI</a:t>
            </a:r>
            <a:r>
              <a:rPr lang="ja-JP" altLang="en-US" sz="1200" dirty="0">
                <a:solidFill>
                  <a:schemeClr val="tx1"/>
                </a:solidFill>
                <a:latin typeface="Meiryo UI" panose="020B0604030504040204" pitchFamily="50" charset="-128"/>
                <a:ea typeface="Meiryo UI" panose="020B0604030504040204" pitchFamily="50" charset="-128"/>
              </a:rPr>
              <a:t>達成に向けた取組やサービスの改善や継続のための取組、機能の拡充等、具体的な取組を記載願います。</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6" name="テキスト ボックス 82">
            <a:extLst>
              <a:ext uri="{FF2B5EF4-FFF2-40B4-BE49-F238E27FC236}">
                <a16:creationId xmlns:a16="http://schemas.microsoft.com/office/drawing/2014/main" id="{C848A5E8-DDC4-499D-B4B6-EBF872D102E7}"/>
              </a:ext>
            </a:extLst>
          </p:cNvPr>
          <p:cNvSpPr txBox="1"/>
          <p:nvPr/>
        </p:nvSpPr>
        <p:spPr>
          <a:xfrm>
            <a:off x="2610902" y="3996720"/>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アンケート</a:t>
            </a:r>
          </a:p>
        </p:txBody>
      </p:sp>
      <p:sp>
        <p:nvSpPr>
          <p:cNvPr id="18" name="テキスト ボックス 82">
            <a:extLst>
              <a:ext uri="{FF2B5EF4-FFF2-40B4-BE49-F238E27FC236}">
                <a16:creationId xmlns:a16="http://schemas.microsoft.com/office/drawing/2014/main" id="{35677FEA-A465-436F-948A-0D2EF598027A}"/>
              </a:ext>
            </a:extLst>
          </p:cNvPr>
          <p:cNvSpPr txBox="1"/>
          <p:nvPr/>
        </p:nvSpPr>
        <p:spPr>
          <a:xfrm>
            <a:off x="4299595" y="3981575"/>
            <a:ext cx="1944192" cy="276999"/>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アンケート</a:t>
            </a:r>
          </a:p>
        </p:txBody>
      </p:sp>
      <p:sp>
        <p:nvSpPr>
          <p:cNvPr id="20" name="テキスト ボックス 82">
            <a:extLst>
              <a:ext uri="{FF2B5EF4-FFF2-40B4-BE49-F238E27FC236}">
                <a16:creationId xmlns:a16="http://schemas.microsoft.com/office/drawing/2014/main" id="{655F13E2-4323-47A6-B760-7ED39B47C080}"/>
              </a:ext>
            </a:extLst>
          </p:cNvPr>
          <p:cNvSpPr txBox="1"/>
          <p:nvPr/>
        </p:nvSpPr>
        <p:spPr>
          <a:xfrm>
            <a:off x="6798633" y="3960553"/>
            <a:ext cx="1944192" cy="276999"/>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アンケート</a:t>
            </a:r>
          </a:p>
        </p:txBody>
      </p:sp>
      <p:sp>
        <p:nvSpPr>
          <p:cNvPr id="22" name="テキスト ボックス 82">
            <a:extLst>
              <a:ext uri="{FF2B5EF4-FFF2-40B4-BE49-F238E27FC236}">
                <a16:creationId xmlns:a16="http://schemas.microsoft.com/office/drawing/2014/main" id="{AF024112-344F-43C6-8079-56AC76F6A5E9}"/>
              </a:ext>
            </a:extLst>
          </p:cNvPr>
          <p:cNvSpPr txBox="1"/>
          <p:nvPr/>
        </p:nvSpPr>
        <p:spPr>
          <a:xfrm>
            <a:off x="2589412" y="2883437"/>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職員研修</a:t>
            </a:r>
          </a:p>
        </p:txBody>
      </p:sp>
      <p:sp>
        <p:nvSpPr>
          <p:cNvPr id="25" name="テキスト ボックス 82">
            <a:extLst>
              <a:ext uri="{FF2B5EF4-FFF2-40B4-BE49-F238E27FC236}">
                <a16:creationId xmlns:a16="http://schemas.microsoft.com/office/drawing/2014/main" id="{3B07EB20-411D-45C8-B3B6-E03BE16BDA47}"/>
              </a:ext>
            </a:extLst>
          </p:cNvPr>
          <p:cNvSpPr txBox="1"/>
          <p:nvPr/>
        </p:nvSpPr>
        <p:spPr>
          <a:xfrm>
            <a:off x="4391789" y="2909420"/>
            <a:ext cx="1944192" cy="276999"/>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職員研修</a:t>
            </a:r>
          </a:p>
        </p:txBody>
      </p:sp>
      <p:sp>
        <p:nvSpPr>
          <p:cNvPr id="27" name="テキスト ボックス 82">
            <a:extLst>
              <a:ext uri="{FF2B5EF4-FFF2-40B4-BE49-F238E27FC236}">
                <a16:creationId xmlns:a16="http://schemas.microsoft.com/office/drawing/2014/main" id="{DCBBFD3B-604D-4A0F-986C-49B212311262}"/>
              </a:ext>
            </a:extLst>
          </p:cNvPr>
          <p:cNvSpPr txBox="1"/>
          <p:nvPr/>
        </p:nvSpPr>
        <p:spPr>
          <a:xfrm>
            <a:off x="6782324" y="2918555"/>
            <a:ext cx="1944192" cy="276999"/>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職員研修</a:t>
            </a:r>
          </a:p>
        </p:txBody>
      </p:sp>
      <p:sp>
        <p:nvSpPr>
          <p:cNvPr id="29" name="右矢印 83">
            <a:extLst>
              <a:ext uri="{FF2B5EF4-FFF2-40B4-BE49-F238E27FC236}">
                <a16:creationId xmlns:a16="http://schemas.microsoft.com/office/drawing/2014/main" id="{1DDED7D6-566A-4AA5-AAED-425396EBA35E}"/>
              </a:ext>
            </a:extLst>
          </p:cNvPr>
          <p:cNvSpPr/>
          <p:nvPr/>
        </p:nvSpPr>
        <p:spPr>
          <a:xfrm>
            <a:off x="6764420" y="3170251"/>
            <a:ext cx="1980000" cy="288000"/>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0" name="右矢印 84">
            <a:extLst>
              <a:ext uri="{FF2B5EF4-FFF2-40B4-BE49-F238E27FC236}">
                <a16:creationId xmlns:a16="http://schemas.microsoft.com/office/drawing/2014/main" id="{580D8857-9BA8-4C8A-AE0E-645BC6837B0E}"/>
              </a:ext>
            </a:extLst>
          </p:cNvPr>
          <p:cNvSpPr/>
          <p:nvPr/>
        </p:nvSpPr>
        <p:spPr>
          <a:xfrm>
            <a:off x="2042345" y="3164635"/>
            <a:ext cx="1980000" cy="28800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1" name="右矢印 108">
            <a:extLst>
              <a:ext uri="{FF2B5EF4-FFF2-40B4-BE49-F238E27FC236}">
                <a16:creationId xmlns:a16="http://schemas.microsoft.com/office/drawing/2014/main" id="{DE5A393E-75D1-417B-AA0E-497C7B9EB23F}"/>
              </a:ext>
            </a:extLst>
          </p:cNvPr>
          <p:cNvSpPr/>
          <p:nvPr/>
        </p:nvSpPr>
        <p:spPr>
          <a:xfrm>
            <a:off x="4372706" y="3170251"/>
            <a:ext cx="1980000" cy="288000"/>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5" name="右矢印 83">
            <a:extLst>
              <a:ext uri="{FF2B5EF4-FFF2-40B4-BE49-F238E27FC236}">
                <a16:creationId xmlns:a16="http://schemas.microsoft.com/office/drawing/2014/main" id="{7B5B6C4A-A934-441D-AEF7-E6771B8BDC7D}"/>
              </a:ext>
            </a:extLst>
          </p:cNvPr>
          <p:cNvSpPr/>
          <p:nvPr/>
        </p:nvSpPr>
        <p:spPr>
          <a:xfrm>
            <a:off x="6764420" y="4206176"/>
            <a:ext cx="1980000" cy="288000"/>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6" name="右矢印 84">
            <a:extLst>
              <a:ext uri="{FF2B5EF4-FFF2-40B4-BE49-F238E27FC236}">
                <a16:creationId xmlns:a16="http://schemas.microsoft.com/office/drawing/2014/main" id="{A3050C4C-C28B-47E4-8DB8-D5F9C4D27A6B}"/>
              </a:ext>
            </a:extLst>
          </p:cNvPr>
          <p:cNvSpPr/>
          <p:nvPr/>
        </p:nvSpPr>
        <p:spPr>
          <a:xfrm>
            <a:off x="2042345" y="4200560"/>
            <a:ext cx="1980000" cy="28800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7" name="右矢印 108">
            <a:extLst>
              <a:ext uri="{FF2B5EF4-FFF2-40B4-BE49-F238E27FC236}">
                <a16:creationId xmlns:a16="http://schemas.microsoft.com/office/drawing/2014/main" id="{6ED86444-C4D9-402E-8D6A-0549D336FB1B}"/>
              </a:ext>
            </a:extLst>
          </p:cNvPr>
          <p:cNvSpPr/>
          <p:nvPr/>
        </p:nvSpPr>
        <p:spPr>
          <a:xfrm>
            <a:off x="4372706" y="4206176"/>
            <a:ext cx="1980000" cy="288000"/>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8" name="右矢印 84">
            <a:extLst>
              <a:ext uri="{FF2B5EF4-FFF2-40B4-BE49-F238E27FC236}">
                <a16:creationId xmlns:a16="http://schemas.microsoft.com/office/drawing/2014/main" id="{F31FBF77-3307-4388-8B0F-CA014D89BC4D}"/>
              </a:ext>
            </a:extLst>
          </p:cNvPr>
          <p:cNvSpPr/>
          <p:nvPr/>
        </p:nvSpPr>
        <p:spPr>
          <a:xfrm>
            <a:off x="3415576" y="4818129"/>
            <a:ext cx="720000" cy="28800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39" name="テキスト ボックス 82">
            <a:extLst>
              <a:ext uri="{FF2B5EF4-FFF2-40B4-BE49-F238E27FC236}">
                <a16:creationId xmlns:a16="http://schemas.microsoft.com/office/drawing/2014/main" id="{814D4B30-6E56-49A2-B63F-D367B3911E0F}"/>
              </a:ext>
            </a:extLst>
          </p:cNvPr>
          <p:cNvSpPr txBox="1"/>
          <p:nvPr/>
        </p:nvSpPr>
        <p:spPr>
          <a:xfrm>
            <a:off x="3004986" y="4547045"/>
            <a:ext cx="1241018"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アドバイザー活用</a:t>
            </a:r>
          </a:p>
        </p:txBody>
      </p:sp>
      <p:sp>
        <p:nvSpPr>
          <p:cNvPr id="40" name="右矢印 108">
            <a:extLst>
              <a:ext uri="{FF2B5EF4-FFF2-40B4-BE49-F238E27FC236}">
                <a16:creationId xmlns:a16="http://schemas.microsoft.com/office/drawing/2014/main" id="{6CB6E3A9-5DEA-44BE-83F4-A94747266ABF}"/>
              </a:ext>
            </a:extLst>
          </p:cNvPr>
          <p:cNvSpPr/>
          <p:nvPr/>
        </p:nvSpPr>
        <p:spPr>
          <a:xfrm>
            <a:off x="5812706" y="4818129"/>
            <a:ext cx="720000" cy="288000"/>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41" name="右矢印 83">
            <a:extLst>
              <a:ext uri="{FF2B5EF4-FFF2-40B4-BE49-F238E27FC236}">
                <a16:creationId xmlns:a16="http://schemas.microsoft.com/office/drawing/2014/main" id="{8D006251-3D15-4CD9-86A7-0BD7B88AC954}"/>
              </a:ext>
            </a:extLst>
          </p:cNvPr>
          <p:cNvSpPr/>
          <p:nvPr/>
        </p:nvSpPr>
        <p:spPr>
          <a:xfrm>
            <a:off x="8171393" y="4818129"/>
            <a:ext cx="720000" cy="288000"/>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42" name="テキスト ボックス 82">
            <a:extLst>
              <a:ext uri="{FF2B5EF4-FFF2-40B4-BE49-F238E27FC236}">
                <a16:creationId xmlns:a16="http://schemas.microsoft.com/office/drawing/2014/main" id="{2328A3D0-F418-4F43-B4A0-BF922D36DA14}"/>
              </a:ext>
            </a:extLst>
          </p:cNvPr>
          <p:cNvSpPr txBox="1"/>
          <p:nvPr/>
        </p:nvSpPr>
        <p:spPr>
          <a:xfrm>
            <a:off x="5414821" y="4552731"/>
            <a:ext cx="1241018"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アドバイザー活用</a:t>
            </a:r>
          </a:p>
        </p:txBody>
      </p:sp>
      <p:sp>
        <p:nvSpPr>
          <p:cNvPr id="43" name="テキスト ボックス 82">
            <a:extLst>
              <a:ext uri="{FF2B5EF4-FFF2-40B4-BE49-F238E27FC236}">
                <a16:creationId xmlns:a16="http://schemas.microsoft.com/office/drawing/2014/main" id="{9C1994D4-545B-43CB-B939-CC81605ED377}"/>
              </a:ext>
            </a:extLst>
          </p:cNvPr>
          <p:cNvSpPr txBox="1"/>
          <p:nvPr/>
        </p:nvSpPr>
        <p:spPr>
          <a:xfrm>
            <a:off x="7752456" y="4561505"/>
            <a:ext cx="1241018"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アドバイザー活用</a:t>
            </a:r>
          </a:p>
        </p:txBody>
      </p:sp>
    </p:spTree>
    <p:extLst>
      <p:ext uri="{BB962C8B-B14F-4D97-AF65-F5344CB8AC3E}">
        <p14:creationId xmlns:p14="http://schemas.microsoft.com/office/powerpoint/2010/main" val="3280879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4">
            <a:extLst>
              <a:ext uri="{FF2B5EF4-FFF2-40B4-BE49-F238E27FC236}">
                <a16:creationId xmlns:a16="http://schemas.microsoft.com/office/drawing/2014/main" id="{EF09720D-A5AE-4A0C-8361-733B4AFFE630}"/>
              </a:ext>
            </a:extLst>
          </p:cNvPr>
          <p:cNvSpPr/>
          <p:nvPr/>
        </p:nvSpPr>
        <p:spPr>
          <a:xfrm>
            <a:off x="0" y="0"/>
            <a:ext cx="9144000" cy="576000"/>
          </a:xfrm>
          <a:prstGeom prst="rect">
            <a:avLst/>
          </a:prstGeom>
          <a:solidFill>
            <a:srgbClr val="FFCC99"/>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政策的優遇措置（マイナンバーカードの利活用）　</a:t>
            </a:r>
          </a:p>
        </p:txBody>
      </p:sp>
      <p:sp>
        <p:nvSpPr>
          <p:cNvPr id="12" name="正方形/長方形 22">
            <a:extLst>
              <a:ext uri="{FF2B5EF4-FFF2-40B4-BE49-F238E27FC236}">
                <a16:creationId xmlns:a16="http://schemas.microsoft.com/office/drawing/2014/main" id="{1A72CE80-6B44-453B-9B21-7C2B8B6269F7}"/>
              </a:ext>
            </a:extLst>
          </p:cNvPr>
          <p:cNvSpPr/>
          <p:nvPr/>
        </p:nvSpPr>
        <p:spPr>
          <a:xfrm>
            <a:off x="251521" y="5259676"/>
            <a:ext cx="8418759" cy="1200329"/>
          </a:xfrm>
          <a:prstGeom prst="rect">
            <a:avLst/>
          </a:prstGeom>
        </p:spPr>
        <p:txBody>
          <a:bodyPr wrap="square">
            <a:spAutoFit/>
          </a:bodyPr>
          <a:lstStyle/>
          <a:p>
            <a:pPr>
              <a:lnSpc>
                <a:spcPts val="1800"/>
              </a:lnSpc>
            </a:pPr>
            <a:r>
              <a:rPr lang="ja-JP" altLang="en-US" sz="1400" b="1" dirty="0">
                <a:solidFill>
                  <a:srgbClr val="FFC000"/>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参考とした他の地域等で既に導入されているマイナンバーカードの利活用事業</a:t>
            </a:r>
            <a:endParaRPr lang="en-US" altLang="ja-JP" sz="1400" b="1" dirty="0">
              <a:latin typeface="Meiryo UI" panose="020B0604030504040204" pitchFamily="50" charset="-128"/>
              <a:ea typeface="Meiryo UI" panose="020B0604030504040204" pitchFamily="50" charset="-128"/>
            </a:endParaRPr>
          </a:p>
          <a:p>
            <a:pPr>
              <a:lnSpc>
                <a:spcPts val="1800"/>
              </a:lnSpc>
            </a:pPr>
            <a:endParaRPr lang="ja-JP" altLang="en-US" sz="1400" dirty="0">
              <a:solidFill>
                <a:srgbClr val="FF0000"/>
              </a:solidFill>
              <a:latin typeface="Meiryo UI" panose="020B0604030504040204" pitchFamily="50" charset="-128"/>
              <a:ea typeface="Meiryo UI" panose="020B0604030504040204" pitchFamily="50" charset="-128"/>
            </a:endParaRPr>
          </a:p>
          <a:p>
            <a:pPr marL="144000" indent="-144000"/>
            <a:r>
              <a:rPr lang="ja-JP" altLang="en-US" sz="1400" dirty="0">
                <a:latin typeface="Meiryo UI" panose="020B0604030504040204" pitchFamily="50" charset="-128"/>
                <a:ea typeface="Meiryo UI" panose="020B0604030504040204" pitchFamily="50" charset="-128"/>
              </a:rPr>
              <a:t>千葉県袖ケ浦市を参考としており、利活用事業は上記「本事業におけるマイナンバーカードの利活用シーン」の通り。</a:t>
            </a:r>
            <a:endParaRPr lang="en-US" altLang="ja-JP" sz="1400" dirty="0">
              <a:latin typeface="Meiryo UI" panose="020B0604030504040204" pitchFamily="50" charset="-128"/>
              <a:ea typeface="Meiryo UI" panose="020B0604030504040204" pitchFamily="50" charset="-128"/>
            </a:endParaRPr>
          </a:p>
          <a:p>
            <a:pPr marL="144000" indent="-144000"/>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各種証書等発行の電子申請：千葉県袖ケ浦市</a:t>
            </a:r>
            <a:r>
              <a:rPr lang="en-US" altLang="ja-JP" sz="1400" dirty="0">
                <a:latin typeface="Meiryo UI" panose="020B0604030504040204" pitchFamily="50" charset="-128"/>
                <a:ea typeface="Meiryo UI" panose="020B0604030504040204" pitchFamily="50" charset="-128"/>
              </a:rPr>
              <a:t>】</a:t>
            </a:r>
          </a:p>
          <a:p>
            <a:pPr marL="144000" indent="-144000"/>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https://www.city.sodegaura.lg.jp/soshiki/gyosei/shomei-denshi.html</a:t>
            </a:r>
          </a:p>
        </p:txBody>
      </p:sp>
      <p:sp>
        <p:nvSpPr>
          <p:cNvPr id="13" name="正方形/長方形 22">
            <a:extLst>
              <a:ext uri="{FF2B5EF4-FFF2-40B4-BE49-F238E27FC236}">
                <a16:creationId xmlns:a16="http://schemas.microsoft.com/office/drawing/2014/main" id="{D4779B94-81AD-41A2-9197-4F312D2F595A}"/>
              </a:ext>
            </a:extLst>
          </p:cNvPr>
          <p:cNvSpPr/>
          <p:nvPr/>
        </p:nvSpPr>
        <p:spPr>
          <a:xfrm>
            <a:off x="251520" y="1124744"/>
            <a:ext cx="8418759" cy="2708434"/>
          </a:xfrm>
          <a:prstGeom prst="rect">
            <a:avLst/>
          </a:prstGeom>
        </p:spPr>
        <p:txBody>
          <a:bodyPr wrap="square">
            <a:spAutoFit/>
          </a:bodyPr>
          <a:lstStyle/>
          <a:p>
            <a:pPr>
              <a:lnSpc>
                <a:spcPts val="1800"/>
              </a:lnSpc>
            </a:pPr>
            <a:r>
              <a:rPr lang="ja-JP" altLang="en-US" sz="1400" b="1" dirty="0">
                <a:solidFill>
                  <a:srgbClr val="FFC000"/>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本事業におけるマイナンバーカードの利活用シーン</a:t>
            </a:r>
            <a:endParaRPr lang="en-US" altLang="ja-JP" sz="1400" b="1" dirty="0">
              <a:latin typeface="Meiryo UI" panose="020B0604030504040204" pitchFamily="50" charset="-128"/>
              <a:ea typeface="Meiryo UI" panose="020B0604030504040204" pitchFamily="50" charset="-128"/>
            </a:endParaRPr>
          </a:p>
          <a:p>
            <a:pPr>
              <a:lnSpc>
                <a:spcPts val="1800"/>
              </a:lnSpc>
            </a:pPr>
            <a:endParaRPr lang="ja-JP" altLang="en-US" sz="1400" dirty="0">
              <a:latin typeface="Meiryo UI" panose="020B0604030504040204" pitchFamily="50" charset="-128"/>
              <a:ea typeface="Meiryo UI" panose="020B0604030504040204" pitchFamily="50" charset="-128"/>
            </a:endParaRPr>
          </a:p>
          <a:p>
            <a:pPr marL="144000" indent="-144000"/>
            <a:r>
              <a:rPr lang="ja-JP" altLang="en-US" sz="1400" dirty="0">
                <a:latin typeface="Meiryo UI" panose="020B0604030504040204" pitchFamily="50" charset="-128"/>
                <a:ea typeface="Meiryo UI" panose="020B0604030504040204" pitchFamily="50" charset="-128"/>
              </a:rPr>
              <a:t>本人確認が必要な申請手続では、アプリにマイナンバーカードかざして公的個人認証を行う。</a:t>
            </a:r>
            <a:endParaRPr lang="en-US" altLang="ja-JP" sz="1400" dirty="0">
              <a:latin typeface="Meiryo UI" panose="020B0604030504040204" pitchFamily="50" charset="-128"/>
              <a:ea typeface="Meiryo UI" panose="020B0604030504040204" pitchFamily="50" charset="-128"/>
            </a:endParaRPr>
          </a:p>
          <a:p>
            <a:pPr marL="144000" indent="-144000"/>
            <a:r>
              <a:rPr lang="ja-JP" altLang="en-US" sz="1400" dirty="0">
                <a:latin typeface="Meiryo UI" panose="020B0604030504040204" pitchFamily="50" charset="-128"/>
                <a:ea typeface="Meiryo UI" panose="020B0604030504040204" pitchFamily="50" charset="-128"/>
              </a:rPr>
              <a:t>公的個人認証（電子認証オプション）と連携するデジタル身分証アプリ（</a:t>
            </a:r>
            <a:r>
              <a:rPr lang="en-US" altLang="ja-JP" sz="1400" dirty="0" err="1">
                <a:latin typeface="Meiryo UI" panose="020B0604030504040204" pitchFamily="50" charset="-128"/>
                <a:ea typeface="Meiryo UI" panose="020B0604030504040204" pitchFamily="50" charset="-128"/>
              </a:rPr>
              <a:t>xID</a:t>
            </a:r>
            <a:r>
              <a:rPr lang="ja-JP" altLang="en-US" sz="1400" dirty="0">
                <a:latin typeface="Meiryo UI" panose="020B0604030504040204" pitchFamily="50" charset="-128"/>
                <a:ea typeface="Meiryo UI" panose="020B0604030504040204" pitchFamily="50" charset="-128"/>
              </a:rPr>
              <a:t>）を活用する。</a:t>
            </a:r>
            <a:endParaRPr lang="en-US" altLang="ja-JP" sz="1400" dirty="0">
              <a:latin typeface="Meiryo UI" panose="020B0604030504040204" pitchFamily="50" charset="-128"/>
              <a:ea typeface="Meiryo UI" panose="020B0604030504040204" pitchFamily="50" charset="-128"/>
            </a:endParaRPr>
          </a:p>
          <a:p>
            <a:pPr marL="144000" indent="-144000"/>
            <a:endParaRPr lang="en-US" altLang="ja-JP" sz="1400" dirty="0">
              <a:latin typeface="Meiryo UI" panose="020B0604030504040204" pitchFamily="50" charset="-128"/>
              <a:ea typeface="Meiryo UI" panose="020B0604030504040204" pitchFamily="50" charset="-128"/>
            </a:endParaRPr>
          </a:p>
          <a:p>
            <a:pPr marL="144000" indent="-144000"/>
            <a:r>
              <a:rPr lang="ja-JP" altLang="en-US" sz="1400" dirty="0">
                <a:latin typeface="Meiryo UI" panose="020B0604030504040204" pitchFamily="50" charset="-128"/>
                <a:ea typeface="Meiryo UI" panose="020B0604030504040204" pitchFamily="50" charset="-128"/>
              </a:rPr>
              <a:t>申請者の利用方法は以下の通り。</a:t>
            </a:r>
            <a:endParaRPr lang="en-US" altLang="ja-JP" sz="1400" dirty="0">
              <a:latin typeface="Meiryo UI" panose="020B0604030504040204" pitchFamily="50" charset="-128"/>
              <a:ea typeface="Meiryo UI" panose="020B0604030504040204" pitchFamily="50" charset="-128"/>
            </a:endParaRPr>
          </a:p>
          <a:p>
            <a:pPr marL="144000" indent="-144000"/>
            <a:r>
              <a:rPr lang="ja-JP" altLang="en-US" sz="1400" dirty="0">
                <a:latin typeface="Meiryo UI" panose="020B0604030504040204" pitchFamily="50" charset="-128"/>
                <a:ea typeface="Meiryo UI" panose="020B0604030504040204" pitchFamily="50" charset="-128"/>
              </a:rPr>
              <a:t>①</a:t>
            </a:r>
            <a:r>
              <a:rPr lang="en-US" altLang="ja-JP" sz="1400" dirty="0" err="1">
                <a:latin typeface="Meiryo UI" panose="020B0604030504040204" pitchFamily="50" charset="-128"/>
                <a:ea typeface="Meiryo UI" panose="020B0604030504040204" pitchFamily="50" charset="-128"/>
              </a:rPr>
              <a:t>xID</a:t>
            </a:r>
            <a:r>
              <a:rPr lang="ja-JP" altLang="en-US" sz="1400" dirty="0">
                <a:latin typeface="Meiryo UI" panose="020B0604030504040204" pitchFamily="50" charset="-128"/>
                <a:ea typeface="Meiryo UI" panose="020B0604030504040204" pitchFamily="50" charset="-128"/>
              </a:rPr>
              <a:t>のアプリをダウンロードし、アカウントを作成する。</a:t>
            </a:r>
            <a:endParaRPr lang="en-US" altLang="ja-JP" sz="1400" dirty="0">
              <a:latin typeface="Meiryo UI" panose="020B0604030504040204" pitchFamily="50" charset="-128"/>
              <a:ea typeface="Meiryo UI" panose="020B0604030504040204" pitchFamily="50" charset="-128"/>
            </a:endParaRPr>
          </a:p>
          <a:p>
            <a:pPr marL="144000" indent="-144000"/>
            <a:r>
              <a:rPr lang="ja-JP" altLang="en-US" sz="1400" dirty="0">
                <a:latin typeface="Meiryo UI" panose="020B0604030504040204" pitchFamily="50" charset="-128"/>
                <a:ea typeface="Meiryo UI" panose="020B0604030504040204" pitchFamily="50" charset="-128"/>
              </a:rPr>
              <a:t>　　初回にマイナンバーカードを読み取り登録することで、申請時に基本</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情報の自動入力が可能となる。</a:t>
            </a:r>
            <a:endParaRPr lang="en-US" altLang="ja-JP" sz="1400" dirty="0">
              <a:latin typeface="Meiryo UI" panose="020B0604030504040204" pitchFamily="50" charset="-128"/>
              <a:ea typeface="Meiryo UI" panose="020B0604030504040204" pitchFamily="50" charset="-128"/>
            </a:endParaRPr>
          </a:p>
          <a:p>
            <a:pPr marL="144000" indent="-144000"/>
            <a:endParaRPr lang="en-US" altLang="ja-JP" sz="1400" dirty="0">
              <a:latin typeface="Meiryo UI" panose="020B0604030504040204" pitchFamily="50" charset="-128"/>
              <a:ea typeface="Meiryo UI" panose="020B0604030504040204" pitchFamily="50" charset="-128"/>
            </a:endParaRPr>
          </a:p>
          <a:p>
            <a:pPr marL="144000" indent="-144000"/>
            <a:r>
              <a:rPr lang="ja-JP" altLang="en-US" sz="1400" dirty="0">
                <a:latin typeface="Meiryo UI" panose="020B0604030504040204" pitchFamily="50" charset="-128"/>
                <a:ea typeface="Meiryo UI" panose="020B0604030504040204" pitchFamily="50" charset="-128"/>
              </a:rPr>
              <a:t>②市の</a:t>
            </a:r>
            <a:r>
              <a:rPr lang="en-US" altLang="ja-JP" sz="1400" dirty="0">
                <a:latin typeface="Meiryo UI" panose="020B0604030504040204" pitchFamily="50" charset="-128"/>
                <a:ea typeface="Meiryo UI" panose="020B0604030504040204" pitchFamily="50" charset="-128"/>
              </a:rPr>
              <a:t>HP</a:t>
            </a:r>
            <a:r>
              <a:rPr lang="ja-JP" altLang="en-US" sz="1400" dirty="0">
                <a:latin typeface="Meiryo UI" panose="020B0604030504040204" pitchFamily="50" charset="-128"/>
                <a:ea typeface="Meiryo UI" panose="020B0604030504040204" pitchFamily="50" charset="-128"/>
              </a:rPr>
              <a:t>等から</a:t>
            </a:r>
            <a:r>
              <a:rPr lang="en-US" altLang="ja-JP" sz="1400" dirty="0" err="1">
                <a:latin typeface="Meiryo UI" panose="020B0604030504040204" pitchFamily="50" charset="-128"/>
                <a:ea typeface="Meiryo UI" panose="020B0604030504040204" pitchFamily="50" charset="-128"/>
              </a:rPr>
              <a:t>LoGo</a:t>
            </a:r>
            <a:r>
              <a:rPr lang="ja-JP" altLang="en-US" sz="1400" dirty="0">
                <a:latin typeface="Meiryo UI" panose="020B0604030504040204" pitchFamily="50" charset="-128"/>
                <a:ea typeface="Meiryo UI" panose="020B0604030504040204" pitchFamily="50" charset="-128"/>
              </a:rPr>
              <a:t>フォームの申請画面に遷移する。</a:t>
            </a:r>
            <a:endParaRPr lang="en-US" altLang="ja-JP" sz="1400" dirty="0">
              <a:latin typeface="Meiryo UI" panose="020B0604030504040204" pitchFamily="50" charset="-128"/>
              <a:ea typeface="Meiryo UI" panose="020B0604030504040204" pitchFamily="50" charset="-128"/>
            </a:endParaRPr>
          </a:p>
          <a:p>
            <a:pPr marL="144000" indent="-144000"/>
            <a:endParaRPr lang="en-US" altLang="ja-JP" sz="1400" dirty="0">
              <a:latin typeface="Meiryo UI" panose="020B0604030504040204" pitchFamily="50" charset="-128"/>
              <a:ea typeface="Meiryo UI" panose="020B0604030504040204" pitchFamily="50" charset="-128"/>
            </a:endParaRPr>
          </a:p>
          <a:p>
            <a:pPr marL="144000" indent="-144000"/>
            <a:r>
              <a:rPr lang="ja-JP" altLang="en-US" sz="1400" dirty="0">
                <a:latin typeface="Meiryo UI" panose="020B0604030504040204" pitchFamily="50" charset="-128"/>
                <a:ea typeface="Meiryo UI" panose="020B0604030504040204" pitchFamily="50" charset="-128"/>
              </a:rPr>
              <a:t>③各手続きで必要とされる認証レベルに応じて、公的個人認証または　電子認証を利用。</a:t>
            </a:r>
            <a:endParaRPr lang="en-US" altLang="ja-JP" sz="1400" dirty="0">
              <a:latin typeface="Meiryo UI" panose="020B0604030504040204" pitchFamily="50" charset="-128"/>
              <a:ea typeface="Meiryo UI" panose="020B0604030504040204" pitchFamily="50" charset="-128"/>
            </a:endParaRPr>
          </a:p>
        </p:txBody>
      </p:sp>
      <p:sp>
        <p:nvSpPr>
          <p:cNvPr id="16" name="Text Box 4">
            <a:extLst>
              <a:ext uri="{FF2B5EF4-FFF2-40B4-BE49-F238E27FC236}">
                <a16:creationId xmlns:a16="http://schemas.microsoft.com/office/drawing/2014/main" id="{84049E61-7D74-4627-8CC5-3A6F7A4AB675}"/>
              </a:ext>
            </a:extLst>
          </p:cNvPr>
          <p:cNvSpPr txBox="1">
            <a:spLocks noChangeArrowheads="1"/>
          </p:cNvSpPr>
          <p:nvPr/>
        </p:nvSpPr>
        <p:spPr>
          <a:xfrm>
            <a:off x="0" y="620688"/>
            <a:ext cx="7452320" cy="338554"/>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マイナンバーカードの利活用事業</a:t>
            </a:r>
          </a:p>
        </p:txBody>
      </p:sp>
      <p:sp>
        <p:nvSpPr>
          <p:cNvPr id="18" name="テキスト ボックス 90">
            <a:extLst>
              <a:ext uri="{FF2B5EF4-FFF2-40B4-BE49-F238E27FC236}">
                <a16:creationId xmlns:a16="http://schemas.microsoft.com/office/drawing/2014/main" id="{8F305E84-3173-4743-B322-A9567106E606}"/>
              </a:ext>
            </a:extLst>
          </p:cNvPr>
          <p:cNvSpPr txBox="1"/>
          <p:nvPr/>
        </p:nvSpPr>
        <p:spPr>
          <a:xfrm>
            <a:off x="6012160" y="219440"/>
            <a:ext cx="2558714" cy="307777"/>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a:t>
            </a:r>
            <a:r>
              <a:rPr lang="ja-JP" altLang="en-US" sz="1400" dirty="0">
                <a:solidFill>
                  <a:sysClr val="windowText" lastClr="000000"/>
                </a:solidFill>
                <a:latin typeface="Meiryo UI" panose="020B0604030504040204" pitchFamily="50" charset="-128"/>
                <a:ea typeface="Meiryo UI" panose="020B0604030504040204" pitchFamily="50" charset="-128"/>
              </a:rPr>
              <a:t>該当する団体のみ記入すること</a:t>
            </a:r>
            <a:endParaRPr kumimoji="1" lang="en-US" altLang="ja-JP"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19" name="Rectangle 66">
            <a:extLst>
              <a:ext uri="{FF2B5EF4-FFF2-40B4-BE49-F238E27FC236}">
                <a16:creationId xmlns:a16="http://schemas.microsoft.com/office/drawing/2014/main" id="{F109F0C1-E129-4833-BB93-6D4F61E90B3E}"/>
              </a:ext>
            </a:extLst>
          </p:cNvPr>
          <p:cNvSpPr>
            <a:spLocks noChangeArrowheads="1"/>
          </p:cNvSpPr>
          <p:nvPr/>
        </p:nvSpPr>
        <p:spPr>
          <a:xfrm>
            <a:off x="179512" y="1001285"/>
            <a:ext cx="8784976" cy="5740083"/>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dirty="0">
              <a:solidFill>
                <a:srgbClr val="0070C0"/>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2BE4FA44-AA65-F5E3-170E-238BECCD9858}"/>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14</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6813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77">
            <a:extLst>
              <a:ext uri="{FF2B5EF4-FFF2-40B4-BE49-F238E27FC236}">
                <a16:creationId xmlns:a16="http://schemas.microsoft.com/office/drawing/2014/main" id="{034A5826-6753-43B7-AAD0-66000FEC1F5C}"/>
              </a:ext>
            </a:extLst>
          </p:cNvPr>
          <p:cNvGraphicFramePr>
            <a:graphicFrameLocks noGrp="1"/>
          </p:cNvGraphicFramePr>
          <p:nvPr>
            <p:extLst>
              <p:ext uri="{D42A27DB-BD31-4B8C-83A1-F6EECF244321}">
                <p14:modId xmlns:p14="http://schemas.microsoft.com/office/powerpoint/2010/main" val="3775766072"/>
              </p:ext>
            </p:extLst>
          </p:nvPr>
        </p:nvGraphicFramePr>
        <p:xfrm>
          <a:off x="69473" y="1028209"/>
          <a:ext cx="9000647" cy="4426308"/>
        </p:xfrm>
        <a:graphic>
          <a:graphicData uri="http://schemas.openxmlformats.org/drawingml/2006/table">
            <a:tbl>
              <a:tblPr firstRow="1" bandRow="1">
                <a:tableStyleId>{5940675A-B579-460E-94D1-54222C63F5DA}</a:tableStyleId>
              </a:tblPr>
              <a:tblGrid>
                <a:gridCol w="1080000">
                  <a:extLst>
                    <a:ext uri="{9D8B030D-6E8A-4147-A177-3AD203B41FA5}">
                      <a16:colId xmlns:a16="http://schemas.microsoft.com/office/drawing/2014/main" val="20000"/>
                    </a:ext>
                  </a:extLst>
                </a:gridCol>
                <a:gridCol w="4968551">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2088000">
                  <a:extLst>
                    <a:ext uri="{9D8B030D-6E8A-4147-A177-3AD203B41FA5}">
                      <a16:colId xmlns:a16="http://schemas.microsoft.com/office/drawing/2014/main" val="20003"/>
                    </a:ext>
                  </a:extLst>
                </a:gridCol>
              </a:tblGrid>
              <a:tr h="459641">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lnSpc>
                          <a:spcPts val="1800"/>
                        </a:lnSpc>
                      </a:pPr>
                      <a:r>
                        <a:rPr kumimoji="1" lang="ja-JP" altLang="en-US" sz="1400" b="0" dirty="0">
                          <a:solidFill>
                            <a:sysClr val="windowText" lastClr="000000"/>
                          </a:solidFill>
                          <a:latin typeface="Meiryo UI" panose="020B0604030504040204" pitchFamily="50" charset="-128"/>
                          <a:ea typeface="Meiryo UI" panose="020B0604030504040204" pitchFamily="50" charset="-128"/>
                        </a:rPr>
                        <a:t>会社名</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F2F2F2"/>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株式会社トラストバンク</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400" b="0" dirty="0">
                          <a:solidFill>
                            <a:sysClr val="windowText" lastClr="000000"/>
                          </a:solidFill>
                          <a:latin typeface="Meiryo UI" panose="020B0604030504040204" pitchFamily="50" charset="-128"/>
                          <a:ea typeface="Meiryo UI" panose="020B0604030504040204" pitchFamily="50" charset="-128"/>
                        </a:rPr>
                        <a:t>創業年</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F2F2F2"/>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2012</a:t>
                      </a:r>
                      <a:r>
                        <a:rPr kumimoji="1" lang="ja-JP" altLang="en-US" sz="1400" b="0" dirty="0">
                          <a:solidFill>
                            <a:schemeClr val="tx1"/>
                          </a:solidFill>
                          <a:latin typeface="Meiryo UI" panose="020B0604030504040204" pitchFamily="50" charset="-128"/>
                          <a:ea typeface="Meiryo UI" panose="020B0604030504040204" pitchFamily="50" charset="-128"/>
                        </a:rPr>
                        <a:t>年</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662955">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400" b="0" dirty="0">
                          <a:solidFill>
                            <a:sysClr val="windowText" lastClr="000000"/>
                          </a:solidFill>
                          <a:latin typeface="Meiryo UI" panose="020B0604030504040204" pitchFamily="50" charset="-128"/>
                          <a:ea typeface="Meiryo UI" panose="020B0604030504040204" pitchFamily="50" charset="-128"/>
                        </a:rPr>
                        <a:t>従業員数</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F2F2F2"/>
                    </a:solidFill>
                  </a:tcPr>
                </a:tc>
                <a:tc gridSpan="3">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400" i="0" dirty="0">
                          <a:solidFill>
                            <a:schemeClr val="tx1"/>
                          </a:solidFill>
                          <a:latin typeface="Meiryo UI" panose="020B0604030504040204" pitchFamily="50" charset="-128"/>
                          <a:ea typeface="Meiryo UI" panose="020B0604030504040204" pitchFamily="50" charset="-128"/>
                        </a:rPr>
                        <a:t>235</a:t>
                      </a:r>
                      <a:r>
                        <a:rPr kumimoji="1" lang="ja-JP" altLang="en-US" sz="1400" i="0" dirty="0">
                          <a:solidFill>
                            <a:schemeClr val="tx1"/>
                          </a:solidFill>
                          <a:latin typeface="Meiryo UI" panose="020B0604030504040204" pitchFamily="50" charset="-128"/>
                          <a:ea typeface="Meiryo UI" panose="020B0604030504040204" pitchFamily="50" charset="-128"/>
                        </a:rPr>
                        <a:t>名（出向、パートタイマー含む）（令和</a:t>
                      </a:r>
                      <a:r>
                        <a:rPr kumimoji="1" lang="en-US" altLang="ja-JP" sz="1400" i="0" dirty="0">
                          <a:solidFill>
                            <a:schemeClr val="tx1"/>
                          </a:solidFill>
                          <a:latin typeface="Meiryo UI" panose="020B0604030504040204" pitchFamily="50" charset="-128"/>
                          <a:ea typeface="Meiryo UI" panose="020B0604030504040204" pitchFamily="50" charset="-128"/>
                        </a:rPr>
                        <a:t>5</a:t>
                      </a:r>
                      <a:r>
                        <a:rPr kumimoji="1" lang="ja-JP" altLang="en-US" sz="1400" i="0" dirty="0">
                          <a:solidFill>
                            <a:schemeClr val="tx1"/>
                          </a:solidFill>
                          <a:latin typeface="Meiryo UI" panose="020B0604030504040204" pitchFamily="50" charset="-128"/>
                          <a:ea typeface="Meiryo UI" panose="020B0604030504040204" pitchFamily="50" charset="-128"/>
                        </a:rPr>
                        <a:t>年</a:t>
                      </a:r>
                      <a:r>
                        <a:rPr kumimoji="1" lang="en-US" altLang="ja-JP" sz="1400" i="0" dirty="0">
                          <a:solidFill>
                            <a:schemeClr val="tx1"/>
                          </a:solidFill>
                          <a:latin typeface="Meiryo UI" panose="020B0604030504040204" pitchFamily="50" charset="-128"/>
                          <a:ea typeface="Meiryo UI" panose="020B0604030504040204" pitchFamily="50" charset="-128"/>
                        </a:rPr>
                        <a:t>4</a:t>
                      </a:r>
                      <a:r>
                        <a:rPr kumimoji="1" lang="ja-JP" altLang="en-US" sz="1400" i="0" dirty="0">
                          <a:solidFill>
                            <a:schemeClr val="tx1"/>
                          </a:solidFill>
                          <a:latin typeface="Meiryo UI" panose="020B0604030504040204" pitchFamily="50" charset="-128"/>
                          <a:ea typeface="Meiryo UI" panose="020B0604030504040204" pitchFamily="50" charset="-128"/>
                        </a:rPr>
                        <a:t>月</a:t>
                      </a:r>
                      <a:r>
                        <a:rPr kumimoji="1" lang="en-US" altLang="ja-JP" sz="1400" i="0" dirty="0">
                          <a:solidFill>
                            <a:schemeClr val="tx1"/>
                          </a:solidFill>
                          <a:latin typeface="Meiryo UI" panose="020B0604030504040204" pitchFamily="50" charset="-128"/>
                          <a:ea typeface="Meiryo UI" panose="020B0604030504040204" pitchFamily="50" charset="-128"/>
                        </a:rPr>
                        <a:t>1</a:t>
                      </a:r>
                      <a:r>
                        <a:rPr kumimoji="1" lang="ja-JP" altLang="en-US" sz="1400" i="0" dirty="0">
                          <a:solidFill>
                            <a:schemeClr val="tx1"/>
                          </a:solidFill>
                          <a:latin typeface="Meiryo UI" panose="020B0604030504040204" pitchFamily="50" charset="-128"/>
                          <a:ea typeface="Meiryo UI" panose="020B0604030504040204" pitchFamily="50" charset="-128"/>
                        </a:rPr>
                        <a:t>日現在）</a:t>
                      </a: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hMerge="1">
                  <a:txBody>
                    <a:bodyPr/>
                    <a:lstStyle/>
                    <a:p>
                      <a:endParaRPr kumimoji="1" lang="ja-JP" altLang="en-US" sz="1400" b="0" dirty="0">
                        <a:solidFill>
                          <a:sysClr val="windowText" lastClr="000000"/>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F2F2F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0,000</a:t>
                      </a:r>
                      <a:r>
                        <a:rPr kumimoji="1" lang="ja-JP" altLang="en-US" sz="1400" b="0" dirty="0">
                          <a:solidFill>
                            <a:schemeClr val="tx1"/>
                          </a:solidFill>
                          <a:latin typeface="Meiryo UI" panose="020B0604030504040204" pitchFamily="50" charset="-128"/>
                          <a:ea typeface="Meiryo UI" panose="020B0604030504040204" pitchFamily="50" charset="-128"/>
                        </a:rPr>
                        <a:t>人</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061851744"/>
                  </a:ext>
                </a:extLst>
              </a:tr>
              <a:tr h="1260000">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lnSpc>
                          <a:spcPts val="1800"/>
                        </a:lnSpc>
                      </a:pPr>
                      <a:r>
                        <a:rPr kumimoji="1" lang="ja-JP" altLang="en-US" sz="1400" b="0" dirty="0">
                          <a:solidFill>
                            <a:sysClr val="windowText" lastClr="000000"/>
                          </a:solidFill>
                          <a:latin typeface="Meiryo UI" panose="020B0604030504040204" pitchFamily="50" charset="-128"/>
                          <a:ea typeface="Meiryo UI" panose="020B0604030504040204" pitchFamily="50" charset="-128"/>
                        </a:rPr>
                        <a:t>会社概要</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F2F2F2"/>
                    </a:solidFill>
                  </a:tcPr>
                </a:tc>
                <a:tc gridSpan="3">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nSpc>
                          <a:spcPts val="1700"/>
                        </a:lnSpc>
                        <a:buFontTx/>
                        <a:buNone/>
                      </a:pPr>
                      <a:r>
                        <a:rPr kumimoji="1" lang="ja-JP" altLang="en-US" sz="1400" i="0" dirty="0">
                          <a:solidFill>
                            <a:schemeClr val="tx1"/>
                          </a:solidFill>
                          <a:latin typeface="Meiryo UI" panose="020B0604030504040204" pitchFamily="50" charset="-128"/>
                          <a:ea typeface="Meiryo UI" panose="020B0604030504040204" pitchFamily="50" charset="-128"/>
                        </a:rPr>
                        <a:t>株式会社トラストバンクは、「自立した持続可能な地域をつくる」というビジョンのもと、ふるさと納税総合サイト</a:t>
                      </a:r>
                    </a:p>
                    <a:p>
                      <a:pPr>
                        <a:lnSpc>
                          <a:spcPts val="1700"/>
                        </a:lnSpc>
                        <a:buFontTx/>
                        <a:buNone/>
                      </a:pPr>
                      <a:r>
                        <a:rPr kumimoji="1" lang="ja-JP" altLang="en-US" sz="1400" i="0" dirty="0">
                          <a:solidFill>
                            <a:schemeClr val="tx1"/>
                          </a:solidFill>
                          <a:latin typeface="Meiryo UI" panose="020B0604030504040204" pitchFamily="50" charset="-128"/>
                          <a:ea typeface="Meiryo UI" panose="020B0604030504040204" pitchFamily="50" charset="-128"/>
                        </a:rPr>
                        <a:t>「ふるさとチョイス」をはじめとする様々な企画・運営を行っている。また、パブリテック事業部において、令和元年</a:t>
                      </a:r>
                      <a:r>
                        <a:rPr kumimoji="1" lang="en-US" altLang="ja-JP" sz="1400" i="0" dirty="0">
                          <a:solidFill>
                            <a:schemeClr val="tx1"/>
                          </a:solidFill>
                          <a:latin typeface="Meiryo UI" panose="020B0604030504040204" pitchFamily="50" charset="-128"/>
                          <a:ea typeface="Meiryo UI" panose="020B0604030504040204" pitchFamily="50" charset="-128"/>
                        </a:rPr>
                        <a:t>9</a:t>
                      </a:r>
                      <a:r>
                        <a:rPr kumimoji="1" lang="ja-JP" altLang="en-US" sz="1400" i="0" dirty="0">
                          <a:solidFill>
                            <a:schemeClr val="tx1"/>
                          </a:solidFill>
                          <a:latin typeface="Meiryo UI" panose="020B0604030504040204" pitchFamily="50" charset="-128"/>
                          <a:ea typeface="Meiryo UI" panose="020B0604030504040204" pitchFamily="50" charset="-128"/>
                        </a:rPr>
                        <a:t>月に</a:t>
                      </a:r>
                      <a:r>
                        <a:rPr kumimoji="1" lang="en-US" altLang="ja-JP" sz="1400" i="0" dirty="0">
                          <a:solidFill>
                            <a:schemeClr val="tx1"/>
                          </a:solidFill>
                          <a:latin typeface="Meiryo UI" panose="020B0604030504040204" pitchFamily="50" charset="-128"/>
                          <a:ea typeface="Meiryo UI" panose="020B0604030504040204" pitchFamily="50" charset="-128"/>
                        </a:rPr>
                        <a:t>LGWAN </a:t>
                      </a:r>
                      <a:r>
                        <a:rPr kumimoji="1" lang="ja-JP" altLang="en-US" sz="1400" i="0" dirty="0">
                          <a:solidFill>
                            <a:schemeClr val="tx1"/>
                          </a:solidFill>
                          <a:latin typeface="Meiryo UI" panose="020B0604030504040204" pitchFamily="50" charset="-128"/>
                          <a:ea typeface="Meiryo UI" panose="020B0604030504040204" pitchFamily="50" charset="-128"/>
                        </a:rPr>
                        <a:t>対応の自治体専用ビジネスチャット「</a:t>
                      </a:r>
                      <a:r>
                        <a:rPr kumimoji="1" lang="en-US" altLang="ja-JP" sz="1400" i="0" dirty="0" err="1">
                          <a:solidFill>
                            <a:schemeClr val="tx1"/>
                          </a:solidFill>
                          <a:latin typeface="Meiryo UI" panose="020B0604030504040204" pitchFamily="50" charset="-128"/>
                          <a:ea typeface="Meiryo UI" panose="020B0604030504040204" pitchFamily="50" charset="-128"/>
                        </a:rPr>
                        <a:t>LoGo</a:t>
                      </a:r>
                      <a:r>
                        <a:rPr kumimoji="1" lang="en-US" altLang="ja-JP" sz="1400" i="0" dirty="0">
                          <a:solidFill>
                            <a:schemeClr val="tx1"/>
                          </a:solidFill>
                          <a:latin typeface="Meiryo UI" panose="020B0604030504040204" pitchFamily="50" charset="-128"/>
                          <a:ea typeface="Meiryo UI" panose="020B0604030504040204" pitchFamily="50" charset="-128"/>
                        </a:rPr>
                        <a:t> </a:t>
                      </a:r>
                      <a:r>
                        <a:rPr kumimoji="1" lang="ja-JP" altLang="en-US" sz="1400" i="0" dirty="0">
                          <a:solidFill>
                            <a:schemeClr val="tx1"/>
                          </a:solidFill>
                          <a:latin typeface="Meiryo UI" panose="020B0604030504040204" pitchFamily="50" charset="-128"/>
                          <a:ea typeface="Meiryo UI" panose="020B0604030504040204" pitchFamily="50" charset="-128"/>
                        </a:rPr>
                        <a:t>チャット」を、令和</a:t>
                      </a:r>
                      <a:r>
                        <a:rPr kumimoji="1" lang="en-US" altLang="ja-JP" sz="1400" i="0" dirty="0">
                          <a:solidFill>
                            <a:schemeClr val="tx1"/>
                          </a:solidFill>
                          <a:latin typeface="Meiryo UI" panose="020B0604030504040204" pitchFamily="50" charset="-128"/>
                          <a:ea typeface="Meiryo UI" panose="020B0604030504040204" pitchFamily="50" charset="-128"/>
                        </a:rPr>
                        <a:t>2</a:t>
                      </a:r>
                      <a:r>
                        <a:rPr kumimoji="1" lang="ja-JP" altLang="en-US" sz="1400" i="0" dirty="0">
                          <a:solidFill>
                            <a:schemeClr val="tx1"/>
                          </a:solidFill>
                          <a:latin typeface="Meiryo UI" panose="020B0604030504040204" pitchFamily="50" charset="-128"/>
                          <a:ea typeface="Meiryo UI" panose="020B0604030504040204" pitchFamily="50" charset="-128"/>
                        </a:rPr>
                        <a:t>年</a:t>
                      </a:r>
                      <a:r>
                        <a:rPr kumimoji="1" lang="en-US" altLang="ja-JP" sz="1400" i="0" dirty="0">
                          <a:solidFill>
                            <a:schemeClr val="tx1"/>
                          </a:solidFill>
                          <a:latin typeface="Meiryo UI" panose="020B0604030504040204" pitchFamily="50" charset="-128"/>
                          <a:ea typeface="Meiryo UI" panose="020B0604030504040204" pitchFamily="50" charset="-128"/>
                        </a:rPr>
                        <a:t>3</a:t>
                      </a:r>
                      <a:r>
                        <a:rPr kumimoji="1" lang="ja-JP" altLang="en-US" sz="1400" i="0" dirty="0">
                          <a:solidFill>
                            <a:schemeClr val="tx1"/>
                          </a:solidFill>
                          <a:latin typeface="Meiryo UI" panose="020B0604030504040204" pitchFamily="50" charset="-128"/>
                          <a:ea typeface="Meiryo UI" panose="020B0604030504040204" pitchFamily="50" charset="-128"/>
                        </a:rPr>
                        <a:t>月にノーコード電子申請システム「</a:t>
                      </a:r>
                      <a:r>
                        <a:rPr kumimoji="1" lang="en-US" altLang="ja-JP" sz="1400" i="0" dirty="0" err="1">
                          <a:solidFill>
                            <a:schemeClr val="tx1"/>
                          </a:solidFill>
                          <a:latin typeface="Meiryo UI" panose="020B0604030504040204" pitchFamily="50" charset="-128"/>
                          <a:ea typeface="Meiryo UI" panose="020B0604030504040204" pitchFamily="50" charset="-128"/>
                        </a:rPr>
                        <a:t>LoGo</a:t>
                      </a:r>
                      <a:r>
                        <a:rPr kumimoji="1" lang="ja-JP" altLang="en-US" sz="1400" i="0" dirty="0">
                          <a:solidFill>
                            <a:schemeClr val="tx1"/>
                          </a:solidFill>
                          <a:latin typeface="Meiryo UI" panose="020B0604030504040204" pitchFamily="50" charset="-128"/>
                          <a:ea typeface="Meiryo UI" panose="020B0604030504040204" pitchFamily="50" charset="-128"/>
                        </a:rPr>
                        <a:t>フォーム」の提供を開始した。</a:t>
                      </a: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sz="14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rgbClr val="4F81BD">
                          <a:lumMod val="50000"/>
                        </a:srgbClr>
                      </a:solidFill>
                      <a:prstDash val="solid"/>
                      <a:round/>
                      <a:headEnd type="none" w="med" len="med"/>
                      <a:tailEnd type="none" w="med" len="med"/>
                    </a:lnL>
                    <a:lnR w="12700" cap="flat" cmpd="sng" algn="ctr">
                      <a:solidFill>
                        <a:srgbClr val="4F81BD">
                          <a:lumMod val="50000"/>
                        </a:srgbClr>
                      </a:solidFill>
                      <a:prstDash val="solid"/>
                      <a:round/>
                      <a:headEnd type="none" w="med" len="med"/>
                      <a:tailEnd type="none" w="med" len="med"/>
                    </a:lnR>
                    <a:lnT w="12700" cap="flat" cmpd="sng" algn="ctr">
                      <a:solidFill>
                        <a:srgbClr val="4F81BD">
                          <a:lumMod val="50000"/>
                        </a:srgbClr>
                      </a:solidFill>
                      <a:prstDash val="solid"/>
                      <a:round/>
                      <a:headEnd type="none" w="med" len="med"/>
                      <a:tailEnd type="none" w="med" len="med"/>
                    </a:lnT>
                    <a:lnB w="12700" cap="flat" cmpd="sng" algn="ctr">
                      <a:solidFill>
                        <a:srgbClr val="4F81BD">
                          <a:lumMod val="50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2"/>
                  </a:ext>
                </a:extLst>
              </a:tr>
              <a:tr h="459641">
                <a:tc>
                  <a:txBody>
                    <a:bodyPr/>
                    <a:lstStyle/>
                    <a:p>
                      <a:pPr algn="ctr">
                        <a:lnSpc>
                          <a:spcPts val="1800"/>
                        </a:lnSpc>
                      </a:pPr>
                      <a:r>
                        <a:rPr kumimoji="1" lang="ja-JP" altLang="en-US" sz="1400" b="0" dirty="0">
                          <a:solidFill>
                            <a:sysClr val="windowText" lastClr="000000"/>
                          </a:solidFill>
                          <a:latin typeface="Meiryo UI" panose="020B0604030504040204" pitchFamily="50" charset="-128"/>
                          <a:ea typeface="Meiryo UI" panose="020B0604030504040204" pitchFamily="50" charset="-128"/>
                        </a:rPr>
                        <a:t>本社所在地</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F2F2F2"/>
                    </a:solidFill>
                  </a:tcPr>
                </a:tc>
                <a:tc gridSpan="3">
                  <a:txBody>
                    <a:bodyPr/>
                    <a:lstStyle/>
                    <a:p>
                      <a:pPr>
                        <a:lnSpc>
                          <a:spcPts val="1700"/>
                        </a:lnSpc>
                        <a:buFontTx/>
                        <a:buNone/>
                      </a:pPr>
                      <a:r>
                        <a:rPr kumimoji="1" lang="ja-JP" altLang="en-US" sz="1400" i="0" dirty="0">
                          <a:solidFill>
                            <a:schemeClr val="tx1"/>
                          </a:solidFill>
                          <a:latin typeface="Meiryo UI" panose="020B0604030504040204" pitchFamily="50" charset="-128"/>
                          <a:ea typeface="Meiryo UI" panose="020B0604030504040204" pitchFamily="50" charset="-128"/>
                        </a:rPr>
                        <a:t>東京都渋谷区</a:t>
                      </a: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6952183"/>
                  </a:ext>
                </a:extLst>
              </a:tr>
              <a:tr h="1548000">
                <a:tc>
                  <a:txBody>
                    <a:bodyPr/>
                    <a:lstStyle/>
                    <a:p>
                      <a:pPr algn="ctr">
                        <a:lnSpc>
                          <a:spcPts val="1800"/>
                        </a:lnSpc>
                      </a:pPr>
                      <a:r>
                        <a:rPr kumimoji="1" lang="ja-JP" altLang="en-US" sz="1400" b="0">
                          <a:solidFill>
                            <a:sysClr val="windowText" lastClr="000000"/>
                          </a:solidFill>
                          <a:latin typeface="Meiryo UI" panose="020B0604030504040204" pitchFamily="50" charset="-128"/>
                          <a:ea typeface="Meiryo UI" panose="020B0604030504040204" pitchFamily="50" charset="-128"/>
                        </a:rPr>
                        <a:t>当該地域</a:t>
                      </a:r>
                      <a:endParaRPr kumimoji="1" lang="en-US" altLang="ja-JP" sz="1400" b="0">
                        <a:solidFill>
                          <a:sysClr val="windowText" lastClr="000000"/>
                        </a:solidFill>
                        <a:latin typeface="Meiryo UI" panose="020B0604030504040204" pitchFamily="50" charset="-128"/>
                        <a:ea typeface="Meiryo UI" panose="020B0604030504040204" pitchFamily="50" charset="-128"/>
                      </a:endParaRPr>
                    </a:p>
                    <a:p>
                      <a:pPr algn="ctr">
                        <a:lnSpc>
                          <a:spcPts val="1800"/>
                        </a:lnSpc>
                      </a:pPr>
                      <a:r>
                        <a:rPr kumimoji="1" lang="ja-JP" altLang="en-US" sz="1400" b="0">
                          <a:solidFill>
                            <a:sysClr val="windowText" lastClr="000000"/>
                          </a:solidFill>
                          <a:latin typeface="Meiryo UI" panose="020B0604030504040204" pitchFamily="50" charset="-128"/>
                          <a:ea typeface="Meiryo UI" panose="020B0604030504040204" pitchFamily="50" charset="-128"/>
                        </a:rPr>
                        <a:t>での活動</a:t>
                      </a:r>
                      <a:endParaRPr kumimoji="1" lang="en-US" altLang="ja-JP" sz="1400" b="0">
                        <a:solidFill>
                          <a:sysClr val="windowText" lastClr="000000"/>
                        </a:solidFill>
                        <a:latin typeface="Meiryo UI" panose="020B0604030504040204" pitchFamily="50" charset="-128"/>
                        <a:ea typeface="Meiryo UI" panose="020B0604030504040204" pitchFamily="50" charset="-128"/>
                      </a:endParaRPr>
                    </a:p>
                    <a:p>
                      <a:pPr algn="ctr">
                        <a:lnSpc>
                          <a:spcPts val="1800"/>
                        </a:lnSpc>
                      </a:pPr>
                      <a:r>
                        <a:rPr kumimoji="1" lang="ja-JP" altLang="en-US" sz="1400" b="0">
                          <a:solidFill>
                            <a:sysClr val="windowText" lastClr="000000"/>
                          </a:solidFill>
                          <a:latin typeface="Meiryo UI" panose="020B0604030504040204" pitchFamily="50" charset="-128"/>
                          <a:ea typeface="Meiryo UI" panose="020B0604030504040204" pitchFamily="50" charset="-128"/>
                        </a:rPr>
                        <a:t>や関わり</a:t>
                      </a:r>
                      <a:endParaRPr kumimoji="1" lang="ja-JP" altLang="en-US" sz="1400" b="0" dirty="0">
                        <a:solidFill>
                          <a:sysClr val="windowText" lastClr="000000"/>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F2F2F2"/>
                    </a:solidFill>
                  </a:tcPr>
                </a:tc>
                <a:tc gridSpan="3">
                  <a:txBody>
                    <a:bodyPr/>
                    <a:lstStyle/>
                    <a:p>
                      <a:pPr>
                        <a:lnSpc>
                          <a:spcPts val="1700"/>
                        </a:lnSpc>
                        <a:buFontTx/>
                        <a:buNone/>
                      </a:pPr>
                      <a:r>
                        <a:rPr kumimoji="1" lang="ja-JP" altLang="en-US" sz="1400" i="0" dirty="0">
                          <a:solidFill>
                            <a:schemeClr val="tx1"/>
                          </a:solidFill>
                          <a:latin typeface="Meiryo UI" panose="020B0604030504040204" pitchFamily="50" charset="-128"/>
                          <a:ea typeface="Meiryo UI" panose="020B0604030504040204" pitchFamily="50" charset="-128"/>
                        </a:rPr>
                        <a:t>■当該地域での別サービスの展開</a:t>
                      </a:r>
                    </a:p>
                    <a:p>
                      <a:pPr>
                        <a:lnSpc>
                          <a:spcPts val="1700"/>
                        </a:lnSpc>
                        <a:buFontTx/>
                        <a:buNone/>
                      </a:pPr>
                      <a:r>
                        <a:rPr kumimoji="1" lang="ja-JP" altLang="en-US" sz="1400" i="0" dirty="0">
                          <a:solidFill>
                            <a:schemeClr val="tx1"/>
                          </a:solidFill>
                          <a:latin typeface="Meiryo UI" panose="020B0604030504040204" pitchFamily="50" charset="-128"/>
                          <a:ea typeface="Meiryo UI" panose="020B0604030504040204" pitchFamily="50" charset="-128"/>
                        </a:rPr>
                        <a:t>・別事業としてふるさと納税のポータルサイト「ふるさとチョイス」を運営しており、沖縄市においても本サイトを活用することで、税収の確保や地場産業振興に貢献している。</a:t>
                      </a:r>
                    </a:p>
                    <a:p>
                      <a:pPr>
                        <a:lnSpc>
                          <a:spcPts val="1700"/>
                        </a:lnSpc>
                        <a:buFontTx/>
                        <a:buNone/>
                      </a:pPr>
                      <a:r>
                        <a:rPr kumimoji="1" lang="ja-JP" altLang="en-US" sz="1400" i="0" dirty="0">
                          <a:solidFill>
                            <a:schemeClr val="tx1"/>
                          </a:solidFill>
                          <a:latin typeface="Meiryo UI" panose="020B0604030504040204" pitchFamily="50" charset="-128"/>
                          <a:ea typeface="Meiryo UI" panose="020B0604030504040204" pitchFamily="50" charset="-128"/>
                        </a:rPr>
                        <a:t>■</a:t>
                      </a:r>
                      <a:r>
                        <a:rPr kumimoji="1" lang="en-US" altLang="ja-JP" sz="1400" i="0" dirty="0">
                          <a:solidFill>
                            <a:schemeClr val="tx1"/>
                          </a:solidFill>
                          <a:latin typeface="Meiryo UI" panose="020B0604030504040204" pitchFamily="50" charset="-128"/>
                          <a:ea typeface="Meiryo UI" panose="020B0604030504040204" pitchFamily="50" charset="-128"/>
                        </a:rPr>
                        <a:t>DX</a:t>
                      </a:r>
                      <a:r>
                        <a:rPr kumimoji="1" lang="ja-JP" altLang="en-US" sz="1400" i="0" dirty="0">
                          <a:solidFill>
                            <a:schemeClr val="tx1"/>
                          </a:solidFill>
                          <a:latin typeface="Meiryo UI" panose="020B0604030504040204" pitchFamily="50" charset="-128"/>
                          <a:ea typeface="Meiryo UI" panose="020B0604030504040204" pitchFamily="50" charset="-128"/>
                        </a:rPr>
                        <a:t>支援</a:t>
                      </a:r>
                    </a:p>
                    <a:p>
                      <a:pPr>
                        <a:lnSpc>
                          <a:spcPts val="1700"/>
                        </a:lnSpc>
                        <a:buFontTx/>
                        <a:buNone/>
                      </a:pPr>
                      <a:r>
                        <a:rPr kumimoji="1" lang="ja-JP" altLang="en-US" sz="1400" i="0" dirty="0">
                          <a:solidFill>
                            <a:schemeClr val="tx1"/>
                          </a:solidFill>
                          <a:latin typeface="Meiryo UI" panose="020B0604030504040204" pitchFamily="50" charset="-128"/>
                          <a:ea typeface="Meiryo UI" panose="020B0604030504040204" pitchFamily="50" charset="-128"/>
                        </a:rPr>
                        <a:t>・自治体</a:t>
                      </a:r>
                      <a:r>
                        <a:rPr kumimoji="1" lang="en-US" altLang="ja-JP" sz="1400" i="0" dirty="0">
                          <a:solidFill>
                            <a:schemeClr val="tx1"/>
                          </a:solidFill>
                          <a:latin typeface="Meiryo UI" panose="020B0604030504040204" pitchFamily="50" charset="-128"/>
                          <a:ea typeface="Meiryo UI" panose="020B0604030504040204" pitchFamily="50" charset="-128"/>
                        </a:rPr>
                        <a:t>DX</a:t>
                      </a:r>
                      <a:r>
                        <a:rPr kumimoji="1" lang="ja-JP" altLang="en-US" sz="1400" i="0" dirty="0">
                          <a:solidFill>
                            <a:schemeClr val="tx1"/>
                          </a:solidFill>
                          <a:latin typeface="Meiryo UI" panose="020B0604030504040204" pitchFamily="50" charset="-128"/>
                          <a:ea typeface="Meiryo UI" panose="020B0604030504040204" pitchFamily="50" charset="-128"/>
                        </a:rPr>
                        <a:t>のためにシステム導入をすすめたいが、予算確保まで時間がかかることや導入にはハードルが高く効果検証が必要である。そのため、電子申請システムの長期間のトライアル利用の仕組みにより、沖縄市においても本トライアルを利用し、効果検証などを事前に進めることができている。</a:t>
                      </a: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608573"/>
                  </a:ext>
                </a:extLst>
              </a:tr>
            </a:tbl>
          </a:graphicData>
        </a:graphic>
      </p:graphicFrame>
      <p:sp>
        <p:nvSpPr>
          <p:cNvPr id="15" name="正方形/長方形 4">
            <a:extLst>
              <a:ext uri="{FF2B5EF4-FFF2-40B4-BE49-F238E27FC236}">
                <a16:creationId xmlns:a16="http://schemas.microsoft.com/office/drawing/2014/main" id="{EF09720D-A5AE-4A0C-8361-733B4AFFE630}"/>
              </a:ext>
            </a:extLst>
          </p:cNvPr>
          <p:cNvSpPr/>
          <p:nvPr/>
        </p:nvSpPr>
        <p:spPr>
          <a:xfrm>
            <a:off x="0" y="0"/>
            <a:ext cx="9144000" cy="576000"/>
          </a:xfrm>
          <a:prstGeom prst="rect">
            <a:avLst/>
          </a:prstGeom>
          <a:solidFill>
            <a:srgbClr val="FFCC99"/>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政策的優遇措置（スタートアップの活用）　</a:t>
            </a:r>
          </a:p>
        </p:txBody>
      </p:sp>
      <p:sp>
        <p:nvSpPr>
          <p:cNvPr id="10" name="テキスト ボックス 90">
            <a:extLst>
              <a:ext uri="{FF2B5EF4-FFF2-40B4-BE49-F238E27FC236}">
                <a16:creationId xmlns:a16="http://schemas.microsoft.com/office/drawing/2014/main" id="{F28B14A4-1BE2-42BB-A0EF-27BB44535B9F}"/>
              </a:ext>
            </a:extLst>
          </p:cNvPr>
          <p:cNvSpPr txBox="1"/>
          <p:nvPr/>
        </p:nvSpPr>
        <p:spPr>
          <a:xfrm>
            <a:off x="6012160" y="219440"/>
            <a:ext cx="2558714" cy="307777"/>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a:t>
            </a:r>
            <a:r>
              <a:rPr lang="ja-JP" altLang="en-US" sz="1400" dirty="0">
                <a:solidFill>
                  <a:sysClr val="windowText" lastClr="000000"/>
                </a:solidFill>
                <a:latin typeface="Meiryo UI" panose="020B0604030504040204" pitchFamily="50" charset="-128"/>
                <a:ea typeface="Meiryo UI" panose="020B0604030504040204" pitchFamily="50" charset="-128"/>
              </a:rPr>
              <a:t>該当する団体のみ記入すること</a:t>
            </a:r>
            <a:endParaRPr kumimoji="1" lang="en-US" altLang="ja-JP"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13" name="Text Box 4">
            <a:extLst>
              <a:ext uri="{FF2B5EF4-FFF2-40B4-BE49-F238E27FC236}">
                <a16:creationId xmlns:a16="http://schemas.microsoft.com/office/drawing/2014/main" id="{4E589245-318C-451E-8C34-DEABD83A6CD1}"/>
              </a:ext>
            </a:extLst>
          </p:cNvPr>
          <p:cNvSpPr txBox="1">
            <a:spLocks noChangeArrowheads="1"/>
          </p:cNvSpPr>
          <p:nvPr/>
        </p:nvSpPr>
        <p:spPr>
          <a:xfrm>
            <a:off x="0" y="642174"/>
            <a:ext cx="7452320" cy="338554"/>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活用を想定しているスタートアップ</a:t>
            </a:r>
          </a:p>
        </p:txBody>
      </p:sp>
      <p:grpSp>
        <p:nvGrpSpPr>
          <p:cNvPr id="2" name="グループ化 1">
            <a:extLst>
              <a:ext uri="{FF2B5EF4-FFF2-40B4-BE49-F238E27FC236}">
                <a16:creationId xmlns:a16="http://schemas.microsoft.com/office/drawing/2014/main" id="{80824D74-203A-430E-91D6-CCCF8DB8DD2E}"/>
              </a:ext>
            </a:extLst>
          </p:cNvPr>
          <p:cNvGrpSpPr/>
          <p:nvPr/>
        </p:nvGrpSpPr>
        <p:grpSpPr>
          <a:xfrm>
            <a:off x="194634" y="5598165"/>
            <a:ext cx="8769854" cy="1071195"/>
            <a:chOff x="184397" y="2788664"/>
            <a:chExt cx="8769854" cy="1071195"/>
          </a:xfrm>
        </p:grpSpPr>
        <p:sp>
          <p:nvSpPr>
            <p:cNvPr id="19" name="Rectangle 66">
              <a:extLst>
                <a:ext uri="{FF2B5EF4-FFF2-40B4-BE49-F238E27FC236}">
                  <a16:creationId xmlns:a16="http://schemas.microsoft.com/office/drawing/2014/main" id="{37F1F337-1756-4BD7-BFC0-AFDDFFA5AD32}"/>
                </a:ext>
              </a:extLst>
            </p:cNvPr>
            <p:cNvSpPr>
              <a:spLocks noChangeArrowheads="1"/>
            </p:cNvSpPr>
            <p:nvPr/>
          </p:nvSpPr>
          <p:spPr>
            <a:xfrm>
              <a:off x="184397" y="2788664"/>
              <a:ext cx="8769854" cy="1071195"/>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solidFill>
                  <a:srgbClr val="0070C0"/>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CBFBDEC3-8F84-4003-8D73-247672225EE2}"/>
                </a:ext>
              </a:extLst>
            </p:cNvPr>
            <p:cNvSpPr txBox="1"/>
            <p:nvPr/>
          </p:nvSpPr>
          <p:spPr>
            <a:xfrm>
              <a:off x="251520" y="2852936"/>
              <a:ext cx="8702731" cy="988476"/>
            </a:xfrm>
            <a:prstGeom prst="rect">
              <a:avLst/>
            </a:prstGeom>
            <a:noFill/>
          </p:spPr>
          <p:txBody>
            <a:bodyPr wrap="square" rtlCol="0">
              <a:spAutoFit/>
            </a:bodyPr>
            <a:lstStyle/>
            <a:p>
              <a:pPr>
                <a:lnSpc>
                  <a:spcPts val="1800"/>
                </a:lnSpc>
              </a:pPr>
              <a:r>
                <a:rPr lang="ja-JP" altLang="en-US"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未上場かつ創業から</a:t>
              </a:r>
              <a:r>
                <a:rPr kumimoji="1" lang="en-US" altLang="ja-JP" sz="1200" dirty="0">
                  <a:latin typeface="Meiryo UI" panose="020B0604030504040204" pitchFamily="50" charset="-128"/>
                  <a:ea typeface="Meiryo UI" panose="020B0604030504040204" pitchFamily="50" charset="-128"/>
                </a:rPr>
                <a:t>15</a:t>
              </a:r>
              <a:r>
                <a:rPr kumimoji="1" lang="ja-JP" altLang="en-US" sz="1200" dirty="0">
                  <a:latin typeface="Meiryo UI" panose="020B0604030504040204" pitchFamily="50" charset="-128"/>
                  <a:ea typeface="Meiryo UI" panose="020B0604030504040204" pitchFamily="50" charset="-128"/>
                </a:rPr>
                <a:t>年以内であること</a:t>
              </a:r>
              <a:endParaRPr kumimoji="1" lang="en-US" altLang="ja-JP" sz="1200" dirty="0">
                <a:latin typeface="Meiryo UI" panose="020B0604030504040204" pitchFamily="50" charset="-128"/>
                <a:ea typeface="Meiryo UI" panose="020B0604030504040204" pitchFamily="50" charset="-128"/>
              </a:endParaRPr>
            </a:p>
            <a:p>
              <a:pPr>
                <a:lnSpc>
                  <a:spcPts val="1800"/>
                </a:lnSpc>
              </a:pPr>
              <a:r>
                <a:rPr lang="ja-JP" altLang="en-US"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申請時にプロダクト（サービス含む）を市場に提供しており、本交付金事業終了までに地域へのサービス実装が実現できること</a:t>
              </a:r>
            </a:p>
            <a:p>
              <a:pPr>
                <a:lnSpc>
                  <a:spcPts val="1800"/>
                </a:lnSpc>
              </a:pPr>
              <a:r>
                <a:rPr lang="ja-JP" altLang="en-US"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発行済株式の総数の</a:t>
              </a:r>
              <a:r>
                <a:rPr kumimoji="1" lang="en-US" altLang="ja-JP" sz="1200" dirty="0">
                  <a:latin typeface="Meiryo UI" panose="020B0604030504040204" pitchFamily="50" charset="-128"/>
                  <a:ea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rPr>
                <a:t>超を「対象外企業」に保有されている企業、又は発行済株式の総数の</a:t>
              </a:r>
              <a:r>
                <a:rPr kumimoji="1" lang="en-US" altLang="ja-JP" sz="1200" dirty="0">
                  <a:latin typeface="Meiryo UI" panose="020B0604030504040204" pitchFamily="50" charset="-128"/>
                  <a:ea typeface="Meiryo UI" panose="020B0604030504040204" pitchFamily="50" charset="-128"/>
                </a:rPr>
                <a:t>2/3</a:t>
              </a:r>
              <a:r>
                <a:rPr kumimoji="1" lang="ja-JP" altLang="en-US" sz="1200" dirty="0">
                  <a:latin typeface="Meiryo UI" panose="020B0604030504040204" pitchFamily="50" charset="-128"/>
                  <a:ea typeface="Meiryo UI" panose="020B0604030504040204" pitchFamily="50" charset="-128"/>
                </a:rPr>
                <a:t>以上を複数の</a:t>
              </a:r>
              <a:endParaRPr kumimoji="1" lang="en-US" altLang="ja-JP" sz="1200" dirty="0">
                <a:latin typeface="Meiryo UI" panose="020B0604030504040204" pitchFamily="50" charset="-128"/>
                <a:ea typeface="Meiryo UI" panose="020B0604030504040204" pitchFamily="50" charset="-128"/>
              </a:endParaRPr>
            </a:p>
            <a:p>
              <a:pPr>
                <a:lnSpc>
                  <a:spcPts val="1800"/>
                </a:lnSpc>
              </a:pPr>
              <a:r>
                <a:rPr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「対象外企業」に保有されている企業</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に該当しないこと</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対象外企業：常時雇用する従業員数が</a:t>
              </a:r>
              <a:r>
                <a:rPr kumimoji="1" lang="en-US" altLang="ja-JP" sz="1050" dirty="0">
                  <a:latin typeface="Meiryo UI" panose="020B0604030504040204" pitchFamily="50" charset="-128"/>
                  <a:ea typeface="Meiryo UI" panose="020B0604030504040204" pitchFamily="50" charset="-128"/>
                </a:rPr>
                <a:t>500</a:t>
              </a:r>
              <a:r>
                <a:rPr kumimoji="1" lang="ja-JP" altLang="en-US" sz="1050" dirty="0">
                  <a:latin typeface="Meiryo UI" panose="020B0604030504040204" pitchFamily="50" charset="-128"/>
                  <a:ea typeface="Meiryo UI" panose="020B0604030504040204" pitchFamily="50" charset="-128"/>
                </a:rPr>
                <a:t>人以上の企業）</a:t>
              </a:r>
              <a:endParaRPr kumimoji="1" lang="en-US" altLang="ja-JP" sz="1200" dirty="0">
                <a:latin typeface="Meiryo UI" panose="020B0604030504040204" pitchFamily="50" charset="-128"/>
                <a:ea typeface="Meiryo UI" panose="020B0604030504040204" pitchFamily="50" charset="-128"/>
              </a:endParaRPr>
            </a:p>
          </p:txBody>
        </p:sp>
      </p:grpSp>
      <p:sp>
        <p:nvSpPr>
          <p:cNvPr id="4" name="スライド番号プレースホルダー 1">
            <a:extLst>
              <a:ext uri="{FF2B5EF4-FFF2-40B4-BE49-F238E27FC236}">
                <a16:creationId xmlns:a16="http://schemas.microsoft.com/office/drawing/2014/main" id="{3BBF458E-DA9E-BC1F-59B7-C637A9DA1BF1}"/>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15</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61316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4">
            <a:extLst>
              <a:ext uri="{FF2B5EF4-FFF2-40B4-BE49-F238E27FC236}">
                <a16:creationId xmlns:a16="http://schemas.microsoft.com/office/drawing/2014/main" id="{EF09720D-A5AE-4A0C-8361-733B4AFFE630}"/>
              </a:ext>
            </a:extLst>
          </p:cNvPr>
          <p:cNvSpPr/>
          <p:nvPr/>
        </p:nvSpPr>
        <p:spPr>
          <a:xfrm>
            <a:off x="0" y="0"/>
            <a:ext cx="9144000" cy="576000"/>
          </a:xfrm>
          <a:prstGeom prst="rect">
            <a:avLst/>
          </a:prstGeom>
          <a:solidFill>
            <a:srgbClr val="FFCC99"/>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政策的優遇措置（スタートアップの活用）　</a:t>
            </a:r>
          </a:p>
        </p:txBody>
      </p:sp>
      <p:sp>
        <p:nvSpPr>
          <p:cNvPr id="3083" name="Rectangle 66"/>
          <p:cNvSpPr>
            <a:spLocks noChangeArrowheads="1"/>
          </p:cNvSpPr>
          <p:nvPr/>
        </p:nvSpPr>
        <p:spPr>
          <a:xfrm>
            <a:off x="179512" y="1106770"/>
            <a:ext cx="8856983" cy="3092832"/>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p:txBody>
      </p:sp>
      <p:sp>
        <p:nvSpPr>
          <p:cNvPr id="11" name="正方形/長方形 22"/>
          <p:cNvSpPr/>
          <p:nvPr/>
        </p:nvSpPr>
        <p:spPr>
          <a:xfrm>
            <a:off x="179513" y="1249015"/>
            <a:ext cx="8856982" cy="993605"/>
          </a:xfrm>
          <a:prstGeom prst="rect">
            <a:avLst/>
          </a:prstGeom>
        </p:spPr>
        <p:txBody>
          <a:bodyPr wrap="square">
            <a:spAutoFit/>
          </a:bodyPr>
          <a:lstStyle/>
          <a:p>
            <a:pPr>
              <a:lnSpc>
                <a:spcPts val="1800"/>
              </a:lnSpc>
            </a:pPr>
            <a:r>
              <a:rPr lang="ja-JP" altLang="en-US" sz="1400" dirty="0">
                <a:latin typeface="Meiryo UI" panose="020B0604030504040204" pitchFamily="50" charset="-128"/>
                <a:ea typeface="Meiryo UI" panose="020B0604030504040204" pitchFamily="50" charset="-128"/>
              </a:rPr>
              <a:t>本市の行政手続きオンライン化にあたり、スタートアップである株式会社トラストバンクが提供するノーコード電子申請システム「</a:t>
            </a:r>
            <a:r>
              <a:rPr lang="en-US" altLang="ja-JP" sz="1400" dirty="0" err="1">
                <a:latin typeface="Meiryo UI" panose="020B0604030504040204" pitchFamily="50" charset="-128"/>
                <a:ea typeface="Meiryo UI" panose="020B0604030504040204" pitchFamily="50" charset="-128"/>
              </a:rPr>
              <a:t>LoGo</a:t>
            </a:r>
            <a:r>
              <a:rPr lang="ja-JP" altLang="en-US" sz="1400" dirty="0">
                <a:latin typeface="Meiryo UI" panose="020B0604030504040204" pitchFamily="50" charset="-128"/>
                <a:ea typeface="Meiryo UI" panose="020B0604030504040204" pitchFamily="50" charset="-128"/>
              </a:rPr>
              <a:t>フォーム」を活用する。</a:t>
            </a:r>
            <a:endParaRPr lang="en-US" altLang="ja-JP" sz="1400" dirty="0">
              <a:latin typeface="Meiryo UI" panose="020B0604030504040204" pitchFamily="50" charset="-128"/>
              <a:ea typeface="Meiryo UI" panose="020B0604030504040204" pitchFamily="50" charset="-128"/>
            </a:endParaRPr>
          </a:p>
          <a:p>
            <a:pPr>
              <a:lnSpc>
                <a:spcPts val="1800"/>
              </a:lnSpc>
            </a:pPr>
            <a:r>
              <a:rPr lang="en-US" altLang="ja-JP" sz="1400" dirty="0" err="1">
                <a:latin typeface="Meiryo UI" panose="020B0604030504040204" pitchFamily="50" charset="-128"/>
                <a:ea typeface="Meiryo UI" panose="020B0604030504040204" pitchFamily="50" charset="-128"/>
              </a:rPr>
              <a:t>LoGo</a:t>
            </a:r>
            <a:r>
              <a:rPr lang="ja-JP" altLang="en-US" sz="1400" dirty="0">
                <a:latin typeface="Meiryo UI" panose="020B0604030504040204" pitchFamily="50" charset="-128"/>
                <a:ea typeface="Meiryo UI" panose="020B0604030504040204" pitchFamily="50" charset="-128"/>
              </a:rPr>
              <a:t>フォームを通じて、市民・事業者はオンライン申請を行う。また、職員は電子申請や申込予約、アンケートなどのフォームを作成・集計する。</a:t>
            </a:r>
            <a:endParaRPr lang="en-US" altLang="ja-JP" sz="1400" dirty="0">
              <a:latin typeface="Meiryo UI" panose="020B0604030504040204" pitchFamily="50" charset="-128"/>
              <a:ea typeface="Meiryo UI" panose="020B0604030504040204" pitchFamily="50" charset="-128"/>
            </a:endParaRPr>
          </a:p>
        </p:txBody>
      </p:sp>
      <p:sp>
        <p:nvSpPr>
          <p:cNvPr id="10" name="Text Box 4">
            <a:extLst>
              <a:ext uri="{FF2B5EF4-FFF2-40B4-BE49-F238E27FC236}">
                <a16:creationId xmlns:a16="http://schemas.microsoft.com/office/drawing/2014/main" id="{7CD450F1-A295-4385-891C-DFB01768A7CC}"/>
              </a:ext>
            </a:extLst>
          </p:cNvPr>
          <p:cNvSpPr txBox="1">
            <a:spLocks noChangeArrowheads="1"/>
          </p:cNvSpPr>
          <p:nvPr/>
        </p:nvSpPr>
        <p:spPr>
          <a:xfrm>
            <a:off x="74796" y="672108"/>
            <a:ext cx="7398461" cy="338554"/>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lang="ja-JP" altLang="en-US" sz="1600" b="1" dirty="0">
                <a:solidFill>
                  <a:srgbClr val="000000"/>
                </a:solidFill>
                <a:latin typeface="Meiryo UI" panose="020B0604030504040204" pitchFamily="50" charset="-128"/>
                <a:ea typeface="Meiryo UI" panose="020B0604030504040204" pitchFamily="50" charset="-128"/>
              </a:rPr>
              <a:t>交付対象事業における</a:t>
            </a: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スタートアップの提供するサービスの活用</a:t>
            </a:r>
          </a:p>
        </p:txBody>
      </p:sp>
      <p:sp>
        <p:nvSpPr>
          <p:cNvPr id="13" name="テキスト ボックス 90">
            <a:extLst>
              <a:ext uri="{FF2B5EF4-FFF2-40B4-BE49-F238E27FC236}">
                <a16:creationId xmlns:a16="http://schemas.microsoft.com/office/drawing/2014/main" id="{F046777F-A23D-4871-AFD4-5A5DA1C19D63}"/>
              </a:ext>
            </a:extLst>
          </p:cNvPr>
          <p:cNvSpPr txBox="1"/>
          <p:nvPr/>
        </p:nvSpPr>
        <p:spPr>
          <a:xfrm>
            <a:off x="6012160" y="219440"/>
            <a:ext cx="2558714" cy="307777"/>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rPr>
              <a:t>※</a:t>
            </a:r>
            <a:r>
              <a:rPr lang="ja-JP" altLang="en-US" sz="1400" dirty="0">
                <a:solidFill>
                  <a:sysClr val="windowText" lastClr="000000"/>
                </a:solidFill>
                <a:latin typeface="Meiryo UI" panose="020B0604030504040204" pitchFamily="50" charset="-128"/>
                <a:ea typeface="Meiryo UI" panose="020B0604030504040204" pitchFamily="50" charset="-128"/>
              </a:rPr>
              <a:t>該当する団体のみ記入すること</a:t>
            </a:r>
            <a:endParaRPr kumimoji="1" lang="en-US" altLang="ja-JP"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FD606ED0-6EC7-8D6F-42B2-9ADE4DF1D180}"/>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16</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5" name="Rectangle 66">
            <a:extLst>
              <a:ext uri="{FF2B5EF4-FFF2-40B4-BE49-F238E27FC236}">
                <a16:creationId xmlns:a16="http://schemas.microsoft.com/office/drawing/2014/main" id="{C6AFC8CF-CDB9-2737-CB8F-DE15660F81E6}"/>
              </a:ext>
            </a:extLst>
          </p:cNvPr>
          <p:cNvSpPr>
            <a:spLocks noChangeArrowheads="1"/>
          </p:cNvSpPr>
          <p:nvPr/>
        </p:nvSpPr>
        <p:spPr>
          <a:xfrm>
            <a:off x="163615" y="4421376"/>
            <a:ext cx="8769854" cy="2247688"/>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a:extLst>
              <a:ext uri="{FF2B5EF4-FFF2-40B4-BE49-F238E27FC236}">
                <a16:creationId xmlns:a16="http://schemas.microsoft.com/office/drawing/2014/main" id="{81FC6F61-8DE9-ABA0-DDEF-D9C06B980070}"/>
              </a:ext>
            </a:extLst>
          </p:cNvPr>
          <p:cNvSpPr txBox="1"/>
          <p:nvPr/>
        </p:nvSpPr>
        <p:spPr>
          <a:xfrm>
            <a:off x="262354" y="4989540"/>
            <a:ext cx="8671116" cy="1607812"/>
          </a:xfrm>
          <a:prstGeom prst="rect">
            <a:avLst/>
          </a:prstGeom>
          <a:noFill/>
        </p:spPr>
        <p:txBody>
          <a:bodyPr wrap="square" rtlCol="0">
            <a:spAutoFit/>
          </a:bodyPr>
          <a:lstStyle/>
          <a:p>
            <a:pPr marL="324000" lvl="0" indent="-324000" eaLnBrk="0" fontAlgn="base" hangingPunct="0">
              <a:lnSpc>
                <a:spcPts val="2000"/>
              </a:lnSpc>
              <a:spcBef>
                <a:spcPct val="0"/>
              </a:spcBef>
              <a:spcAft>
                <a:spcPct val="0"/>
              </a:spcAft>
              <a:defRPr/>
            </a:pPr>
            <a:r>
              <a:rPr lang="ja-JP" altLang="en-US" sz="1600" i="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対象サービスの実装にあたっては実施計画書に記載したスタートアップを確実に調達すること。</a:t>
            </a:r>
            <a:b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b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本加点措置の適用は、調達時に当該スタートアップを活用することを前提とするものであり、</a:t>
            </a:r>
            <a:b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b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やむを得ない事情がない限り、事業採択後の計画変更は認められない。</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324000" marR="0" lvl="0" indent="-324000" algn="l" defTabSz="914400" rtl="0" eaLnBrk="0" fontAlgn="base" latinLnBrk="0" hangingPunct="0">
              <a:lnSpc>
                <a:spcPts val="2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324000" indent="-324000" eaLnBrk="0" fontAlgn="base" hangingPunct="0">
              <a:lnSpc>
                <a:spcPts val="2000"/>
              </a:lnSpc>
              <a:spcBef>
                <a:spcPct val="0"/>
              </a:spcBef>
              <a:spcAft>
                <a:spcPct val="0"/>
              </a:spcAft>
            </a:pPr>
            <a:r>
              <a:rPr lang="ja-JP" altLang="en-US" sz="1600" i="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6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別添</a:t>
            </a:r>
            <a:r>
              <a:rPr lang="en-US" altLang="ja-JP" sz="1600" dirty="0">
                <a:solidFill>
                  <a:srgbClr val="000000"/>
                </a:solidFill>
                <a:latin typeface="Meiryo UI" panose="020B0604030504040204" pitchFamily="50" charset="-128"/>
                <a:ea typeface="Meiryo UI" panose="020B0604030504040204" pitchFamily="50" charset="-128"/>
              </a:rPr>
              <a:t>8</a:t>
            </a:r>
            <a:r>
              <a:rPr lang="ja-JP" altLang="en-US" sz="1600" dirty="0">
                <a:solidFill>
                  <a:srgbClr val="000000"/>
                </a:solidFill>
                <a:latin typeface="Meiryo UI" panose="020B0604030504040204" pitchFamily="50" charset="-128"/>
                <a:ea typeface="Meiryo UI" panose="020B0604030504040204" pitchFamily="50" charset="-128"/>
              </a:rPr>
              <a:t>のとおり、調達時の活用実態を速やかに国に報告すること。内閣府が次年度以降に実施する、スタートアップの調達に関する検証等も含めた関連調査に必ず協力すること。</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7" name="正方形/長方形 16">
            <a:extLst>
              <a:ext uri="{FF2B5EF4-FFF2-40B4-BE49-F238E27FC236}">
                <a16:creationId xmlns:a16="http://schemas.microsoft.com/office/drawing/2014/main" id="{6142BFFA-14F7-A039-C5DC-411766B796B2}"/>
              </a:ext>
            </a:extLst>
          </p:cNvPr>
          <p:cNvSpPr/>
          <p:nvPr/>
        </p:nvSpPr>
        <p:spPr>
          <a:xfrm>
            <a:off x="-1915437" y="4437112"/>
            <a:ext cx="1806917" cy="1118299"/>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Arial"/>
              <a:ea typeface="Meiryo UI" panose="020B0604030504040204" pitchFamily="50" charset="-128"/>
              <a:cs typeface="+mn-cs"/>
            </a:endParaRPr>
          </a:p>
        </p:txBody>
      </p:sp>
      <p:sp>
        <p:nvSpPr>
          <p:cNvPr id="18" name="正方形/長方形 4">
            <a:extLst>
              <a:ext uri="{FF2B5EF4-FFF2-40B4-BE49-F238E27FC236}">
                <a16:creationId xmlns:a16="http://schemas.microsoft.com/office/drawing/2014/main" id="{A15D8DB4-DA57-E531-3941-2B95397740B8}"/>
              </a:ext>
            </a:extLst>
          </p:cNvPr>
          <p:cNvSpPr/>
          <p:nvPr/>
        </p:nvSpPr>
        <p:spPr>
          <a:xfrm>
            <a:off x="-1806541" y="4553563"/>
            <a:ext cx="1589124" cy="954107"/>
          </a:xfrm>
          <a:prstGeom prst="rect">
            <a:avLst/>
          </a:prstGeom>
        </p:spPr>
        <p:txBody>
          <a:bodyPr wrap="square" rIns="36000">
            <a:spAutoFit/>
          </a:bodyPr>
          <a:lstStyle/>
          <a:p>
            <a:pPr marL="265113" marR="143510" lvl="0" indent="-176213" algn="ctr" defTabSz="914400" rtl="0" eaLnBrk="0" fontAlgn="base" latinLnBrk="0" hangingPunct="0">
              <a:lnSpc>
                <a:spcPct val="100000"/>
              </a:lnSpc>
              <a:spcBef>
                <a:spcPct val="0"/>
              </a:spcBef>
              <a:spcAft>
                <a:spcPts val="0"/>
              </a:spcAft>
              <a:buClrTx/>
              <a:buSzTx/>
              <a:buFontTx/>
              <a:buNone/>
              <a:tabLst/>
              <a:defRPr/>
            </a:pPr>
            <a:r>
              <a:rPr kumimoji="1" lang="ja-JP" altLang="en-US" sz="1400" b="0" i="1"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遵守いただける場合は</a:t>
            </a:r>
            <a:endParaRPr kumimoji="1" lang="en-US" altLang="ja-JP" sz="1400" b="0" i="1"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5113" marR="143510" lvl="0" indent="-176213" algn="ctr" defTabSz="914400" rtl="0" eaLnBrk="0" fontAlgn="base" latinLnBrk="0" hangingPunct="0">
              <a:lnSpc>
                <a:spcPct val="100000"/>
              </a:lnSpc>
              <a:spcBef>
                <a:spcPct val="0"/>
              </a:spcBef>
              <a:spcAft>
                <a:spcPts val="0"/>
              </a:spcAft>
              <a:buClrTx/>
              <a:buSzTx/>
              <a:buFontTx/>
              <a:buNone/>
              <a:tabLst/>
              <a:defRPr/>
            </a:pPr>
            <a:r>
              <a:rPr kumimoji="1" lang="ja-JP" altLang="en-US" sz="1400" b="0" i="1"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□を☑に変更</a:t>
            </a:r>
            <a:endParaRPr kumimoji="1" lang="en-US" altLang="ja-JP" sz="1400" b="0" i="1"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5113" marR="143510" lvl="0" indent="-176213" algn="ctr" defTabSz="914400" rtl="0" eaLnBrk="0" fontAlgn="base" latinLnBrk="0" hangingPunct="0">
              <a:lnSpc>
                <a:spcPct val="100000"/>
              </a:lnSpc>
              <a:spcBef>
                <a:spcPct val="0"/>
              </a:spcBef>
              <a:spcAft>
                <a:spcPts val="0"/>
              </a:spcAft>
              <a:buClrTx/>
              <a:buSzTx/>
              <a:buFontTx/>
              <a:buNone/>
              <a:tabLst/>
              <a:defRPr/>
            </a:pPr>
            <a:r>
              <a:rPr kumimoji="1" lang="ja-JP" altLang="en-US" sz="1400" b="0" i="1"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してください</a:t>
            </a:r>
            <a:endParaRPr kumimoji="1" lang="en-US" altLang="ja-JP" sz="1400" b="0" i="1"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59C9B476-E3D6-2243-C9EB-5BFF99AA2A4C}"/>
              </a:ext>
            </a:extLst>
          </p:cNvPr>
          <p:cNvSpPr txBox="1"/>
          <p:nvPr/>
        </p:nvSpPr>
        <p:spPr>
          <a:xfrm>
            <a:off x="236573" y="4561383"/>
            <a:ext cx="8718794" cy="307777"/>
          </a:xfrm>
          <a:prstGeom prst="rect">
            <a:avLst/>
          </a:prstGeom>
          <a:noFill/>
        </p:spPr>
        <p:txBody>
          <a:bodyPr wrap="square" rtlCol="0">
            <a:spAutoFit/>
          </a:bodyPr>
          <a:lstStyle/>
          <a:p>
            <a:r>
              <a:rPr lang="ja-JP" altLang="en-US" sz="1400" b="1" dirty="0">
                <a:solidFill>
                  <a:srgbClr val="47A477"/>
                </a:solidFill>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申請にあたり、以下要件を遵守のうえ取組を行うこと</a:t>
            </a:r>
            <a:endParaRPr kumimoji="1"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18503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 name="Rectangle 66"/>
          <p:cNvSpPr>
            <a:spLocks noChangeArrowheads="1"/>
          </p:cNvSpPr>
          <p:nvPr/>
        </p:nvSpPr>
        <p:spPr>
          <a:xfrm>
            <a:off x="259081" y="1052736"/>
            <a:ext cx="8625838" cy="5740083"/>
          </a:xfrm>
          <a:prstGeom prst="rect">
            <a:avLst/>
          </a:prstGeom>
          <a:noFill/>
          <a:ln w="1270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dirty="0">
              <a:solidFill>
                <a:srgbClr val="0070C0"/>
              </a:solidFill>
              <a:latin typeface="Meiryo UI" panose="020B0604030504040204" pitchFamily="50" charset="-128"/>
              <a:ea typeface="Meiryo UI" panose="020B0604030504040204" pitchFamily="50" charset="-128"/>
            </a:endParaRPr>
          </a:p>
        </p:txBody>
      </p:sp>
      <p:sp>
        <p:nvSpPr>
          <p:cNvPr id="1257"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サービス内容（政策目的への適合性）</a:t>
            </a:r>
            <a:endParaRPr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1258" name="Text Box 4"/>
          <p:cNvSpPr txBox="1">
            <a:spLocks noChangeArrowheads="1"/>
          </p:cNvSpPr>
          <p:nvPr/>
        </p:nvSpPr>
        <p:spPr>
          <a:xfrm>
            <a:off x="49802" y="642174"/>
            <a:ext cx="7714425"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Meiryo UI" panose="020B0604030504040204" pitchFamily="50" charset="-128"/>
                <a:ea typeface="Meiryo UI" panose="020B0604030504040204" pitchFamily="50" charset="-128"/>
              </a:rPr>
              <a:t>事業の実施によって解決を図る課題及び実現したい地域像</a:t>
            </a: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a typeface="Meiryo UI" panose="020B0604030504040204" pitchFamily="50" charset="-128"/>
            </a:endParaRPr>
          </a:p>
        </p:txBody>
      </p:sp>
      <p:sp>
        <p:nvSpPr>
          <p:cNvPr id="1260" name="正方形/長方形 22"/>
          <p:cNvSpPr/>
          <p:nvPr/>
        </p:nvSpPr>
        <p:spPr>
          <a:xfrm>
            <a:off x="362620" y="1152025"/>
            <a:ext cx="8418759" cy="2885149"/>
          </a:xfrm>
          <a:prstGeom prst="rect">
            <a:avLst/>
          </a:prstGeom>
        </p:spPr>
        <p:txBody>
          <a:bodyPr wrap="square">
            <a:spAutoFit/>
          </a:bodyPr>
          <a:lstStyle/>
          <a:p>
            <a:pPr>
              <a:lnSpc>
                <a:spcPts val="2000"/>
              </a:lnSpc>
            </a:pPr>
            <a:r>
              <a:rPr lang="ja-JP" altLang="en-US" sz="1400" b="1" dirty="0">
                <a:solidFill>
                  <a:srgbClr val="FFC000"/>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事業の実施によって解決を図る課題</a:t>
            </a:r>
            <a:endParaRPr lang="en-US" altLang="ja-JP" sz="1400" b="1" dirty="0">
              <a:latin typeface="Meiryo UI" panose="020B0604030504040204" pitchFamily="50" charset="-128"/>
              <a:ea typeface="Meiryo UI" panose="020B0604030504040204" pitchFamily="50" charset="-128"/>
            </a:endParaRPr>
          </a:p>
          <a:p>
            <a:pPr>
              <a:lnSpc>
                <a:spcPts val="2000"/>
              </a:lnSpc>
            </a:pPr>
            <a:r>
              <a:rPr lang="ja-JP" altLang="en-US" sz="1400" i="1" dirty="0">
                <a:latin typeface="Meiryo UI" panose="020B0604030504040204" pitchFamily="50" charset="-128"/>
                <a:ea typeface="Meiryo UI" panose="020B0604030504040204" pitchFamily="50" charset="-128"/>
              </a:rPr>
              <a:t>・本市のオンライン申請の利用率は約</a:t>
            </a:r>
            <a:r>
              <a:rPr lang="en-US" altLang="ja-JP" sz="1400" i="1" dirty="0">
                <a:latin typeface="Meiryo UI" panose="020B0604030504040204" pitchFamily="50" charset="-128"/>
                <a:ea typeface="Meiryo UI" panose="020B0604030504040204" pitchFamily="50" charset="-128"/>
              </a:rPr>
              <a:t>26</a:t>
            </a:r>
            <a:r>
              <a:rPr lang="ja-JP" altLang="en-US" sz="1400" i="1" dirty="0">
                <a:latin typeface="Meiryo UI" panose="020B0604030504040204" pitchFamily="50" charset="-128"/>
                <a:ea typeface="Meiryo UI" panose="020B0604030504040204" pitchFamily="50" charset="-128"/>
              </a:rPr>
              <a:t>％程度である。</a:t>
            </a:r>
            <a:endParaRPr lang="en-US" altLang="ja-JP" sz="1400" i="1" dirty="0">
              <a:latin typeface="Meiryo UI" panose="020B0604030504040204" pitchFamily="50" charset="-128"/>
              <a:ea typeface="Meiryo UI" panose="020B0604030504040204" pitchFamily="50" charset="-128"/>
            </a:endParaRPr>
          </a:p>
          <a:p>
            <a:pPr>
              <a:lnSpc>
                <a:spcPts val="2000"/>
              </a:lnSpc>
            </a:pPr>
            <a:endParaRPr lang="en-US" altLang="ja-JP" sz="1400" i="1" dirty="0">
              <a:latin typeface="Meiryo UI" panose="020B0604030504040204" pitchFamily="50" charset="-128"/>
              <a:ea typeface="Meiryo UI" panose="020B0604030504040204" pitchFamily="50" charset="-128"/>
            </a:endParaRPr>
          </a:p>
          <a:p>
            <a:pPr>
              <a:lnSpc>
                <a:spcPts val="2000"/>
              </a:lnSpc>
            </a:pPr>
            <a:r>
              <a:rPr lang="en-US" altLang="ja-JP" sz="1400" i="1" dirty="0">
                <a:latin typeface="Meiryo UI" panose="020B0604030504040204" pitchFamily="50" charset="-128"/>
                <a:ea typeface="Meiryo UI" panose="020B0604030504040204" pitchFamily="50" charset="-128"/>
              </a:rPr>
              <a:t>【</a:t>
            </a:r>
            <a:r>
              <a:rPr lang="ja-JP" altLang="en-US" sz="1400" i="1" dirty="0">
                <a:latin typeface="Meiryo UI" panose="020B0604030504040204" pitchFamily="50" charset="-128"/>
                <a:ea typeface="Meiryo UI" panose="020B0604030504040204" pitchFamily="50" charset="-128"/>
              </a:rPr>
              <a:t>住民・事業者の課題</a:t>
            </a:r>
            <a:r>
              <a:rPr lang="en-US" altLang="ja-JP" sz="1400" i="1" dirty="0">
                <a:latin typeface="Meiryo UI" panose="020B0604030504040204" pitchFamily="50" charset="-128"/>
                <a:ea typeface="Meiryo UI" panose="020B0604030504040204" pitchFamily="50" charset="-128"/>
              </a:rPr>
              <a:t>】</a:t>
            </a:r>
          </a:p>
          <a:p>
            <a:pPr>
              <a:lnSpc>
                <a:spcPts val="2000"/>
              </a:lnSpc>
            </a:pPr>
            <a:r>
              <a:rPr lang="ja-JP" altLang="en-US" sz="1400" i="1" dirty="0">
                <a:latin typeface="Meiryo UI" panose="020B0604030504040204" pitchFamily="50" charset="-128"/>
                <a:ea typeface="Meiryo UI" panose="020B0604030504040204" pitchFamily="50" charset="-128"/>
              </a:rPr>
              <a:t>・行政手続きにおいて、開庁時間が限られており、仕事や余暇の時間を削って来庁している。</a:t>
            </a:r>
            <a:endParaRPr lang="en-US" altLang="ja-JP" sz="1400" i="1" dirty="0">
              <a:latin typeface="Meiryo UI" panose="020B0604030504040204" pitchFamily="50" charset="-128"/>
              <a:ea typeface="Meiryo UI" panose="020B0604030504040204" pitchFamily="50" charset="-128"/>
            </a:endParaRPr>
          </a:p>
          <a:p>
            <a:pPr>
              <a:lnSpc>
                <a:spcPts val="2000"/>
              </a:lnSpc>
            </a:pPr>
            <a:r>
              <a:rPr lang="ja-JP" altLang="en-US" sz="1400" i="1" dirty="0">
                <a:latin typeface="Meiryo UI" panose="020B0604030504040204" pitchFamily="50" charset="-128"/>
                <a:ea typeface="Meiryo UI" panose="020B0604030504040204" pitchFamily="50" charset="-128"/>
              </a:rPr>
              <a:t>・申請書等は手書きで作成し、窓口で提出する方法が主であり、記入から提出までに時間がかかる。</a:t>
            </a:r>
            <a:endParaRPr lang="en-US" altLang="ja-JP" sz="1400" i="1" dirty="0">
              <a:latin typeface="Meiryo UI" panose="020B0604030504040204" pitchFamily="50" charset="-128"/>
              <a:ea typeface="Meiryo UI" panose="020B0604030504040204" pitchFamily="50" charset="-128"/>
            </a:endParaRPr>
          </a:p>
          <a:p>
            <a:pPr>
              <a:lnSpc>
                <a:spcPts val="2000"/>
              </a:lnSpc>
            </a:pPr>
            <a:r>
              <a:rPr lang="ja-JP" altLang="en-US" sz="1400" i="1" dirty="0">
                <a:latin typeface="Meiryo UI" panose="020B0604030504040204" pitchFamily="50" charset="-128"/>
                <a:ea typeface="Meiryo UI" panose="020B0604030504040204" pitchFamily="50" charset="-128"/>
              </a:rPr>
              <a:t>　また、手続が複数ある場合は、名前や住所などの記載が繰り返し発生し、記載不備等により再度来庁することがある。</a:t>
            </a:r>
            <a:endParaRPr lang="en-US" altLang="ja-JP" sz="1400" i="1" dirty="0">
              <a:latin typeface="Meiryo UI" panose="020B0604030504040204" pitchFamily="50" charset="-128"/>
              <a:ea typeface="Meiryo UI" panose="020B0604030504040204" pitchFamily="50" charset="-128"/>
            </a:endParaRPr>
          </a:p>
          <a:p>
            <a:pPr>
              <a:lnSpc>
                <a:spcPts val="2000"/>
              </a:lnSpc>
            </a:pPr>
            <a:endParaRPr lang="en-US" altLang="ja-JP" sz="1400" i="1" dirty="0">
              <a:latin typeface="Meiryo UI" panose="020B0604030504040204" pitchFamily="50" charset="-128"/>
              <a:ea typeface="Meiryo UI" panose="020B0604030504040204" pitchFamily="50" charset="-128"/>
            </a:endParaRPr>
          </a:p>
          <a:p>
            <a:pPr>
              <a:lnSpc>
                <a:spcPts val="2000"/>
              </a:lnSpc>
            </a:pPr>
            <a:r>
              <a:rPr lang="en-US" altLang="ja-JP" sz="1400" i="1" dirty="0">
                <a:latin typeface="Meiryo UI" panose="020B0604030504040204" pitchFamily="50" charset="-128"/>
                <a:ea typeface="Meiryo UI" panose="020B0604030504040204" pitchFamily="50" charset="-128"/>
              </a:rPr>
              <a:t>【</a:t>
            </a:r>
            <a:r>
              <a:rPr lang="ja-JP" altLang="en-US" sz="1400" i="1" dirty="0">
                <a:latin typeface="Meiryo UI" panose="020B0604030504040204" pitchFamily="50" charset="-128"/>
                <a:ea typeface="Meiryo UI" panose="020B0604030504040204" pitchFamily="50" charset="-128"/>
              </a:rPr>
              <a:t>職員の課題</a:t>
            </a:r>
            <a:r>
              <a:rPr lang="en-US" altLang="ja-JP" sz="1400" i="1" dirty="0">
                <a:latin typeface="Meiryo UI" panose="020B0604030504040204" pitchFamily="50" charset="-128"/>
                <a:ea typeface="Meiryo UI" panose="020B0604030504040204" pitchFamily="50" charset="-128"/>
              </a:rPr>
              <a:t>】</a:t>
            </a:r>
          </a:p>
          <a:p>
            <a:pPr>
              <a:lnSpc>
                <a:spcPts val="2000"/>
              </a:lnSpc>
            </a:pPr>
            <a:r>
              <a:rPr lang="ja-JP" altLang="en-US" sz="1400" i="1" dirty="0">
                <a:latin typeface="Meiryo UI" panose="020B0604030504040204" pitchFamily="50" charset="-128"/>
                <a:ea typeface="Meiryo UI" panose="020B0604030504040204" pitchFamily="50" charset="-128"/>
              </a:rPr>
              <a:t>・開庁時間に窓口や電話の対応が集中するため、事務処理が時間外対応となる。</a:t>
            </a:r>
            <a:endParaRPr lang="en-US" altLang="ja-JP" sz="1400" i="1" dirty="0">
              <a:latin typeface="Meiryo UI" panose="020B0604030504040204" pitchFamily="50" charset="-128"/>
              <a:ea typeface="Meiryo UI" panose="020B0604030504040204" pitchFamily="50" charset="-128"/>
            </a:endParaRPr>
          </a:p>
          <a:p>
            <a:pPr>
              <a:lnSpc>
                <a:spcPts val="2000"/>
              </a:lnSpc>
            </a:pPr>
            <a:r>
              <a:rPr lang="ja-JP" altLang="en-US" sz="1400" i="1" dirty="0">
                <a:latin typeface="Meiryo UI" panose="020B0604030504040204" pitchFamily="50" charset="-128"/>
                <a:ea typeface="Meiryo UI" panose="020B0604030504040204" pitchFamily="50" charset="-128"/>
              </a:rPr>
              <a:t>・紙で受け付けた内容は、システムにデータ入力する必要があり、処理時間がかかる上、入力ミスや漏れなどが発生する。</a:t>
            </a:r>
            <a:endParaRPr lang="en-US" altLang="ja-JP" sz="1400" i="1" dirty="0">
              <a:latin typeface="Meiryo UI" panose="020B0604030504040204" pitchFamily="50" charset="-128"/>
              <a:ea typeface="Meiryo UI" panose="020B0604030504040204" pitchFamily="50" charset="-128"/>
            </a:endParaRPr>
          </a:p>
        </p:txBody>
      </p:sp>
      <p:sp>
        <p:nvSpPr>
          <p:cNvPr id="9" name="正方形/長方形 22">
            <a:extLst>
              <a:ext uri="{FF2B5EF4-FFF2-40B4-BE49-F238E27FC236}">
                <a16:creationId xmlns:a16="http://schemas.microsoft.com/office/drawing/2014/main" id="{24BBEA4F-D4E5-46EF-92C2-F3CF6AE81DC6}"/>
              </a:ext>
            </a:extLst>
          </p:cNvPr>
          <p:cNvSpPr/>
          <p:nvPr/>
        </p:nvSpPr>
        <p:spPr>
          <a:xfrm>
            <a:off x="362620" y="4183493"/>
            <a:ext cx="8418759" cy="2628668"/>
          </a:xfrm>
          <a:prstGeom prst="rect">
            <a:avLst/>
          </a:prstGeom>
        </p:spPr>
        <p:txBody>
          <a:bodyPr wrap="square">
            <a:spAutoFit/>
          </a:bodyPr>
          <a:lstStyle/>
          <a:p>
            <a:pPr>
              <a:lnSpc>
                <a:spcPts val="2000"/>
              </a:lnSpc>
            </a:pPr>
            <a:r>
              <a:rPr lang="ja-JP" altLang="en-US" sz="1400" b="1" dirty="0">
                <a:solidFill>
                  <a:srgbClr val="FFC000"/>
                </a:solidFill>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事業の実施により将来的に実現したい地域像</a:t>
            </a:r>
            <a:endParaRPr lang="en-US" altLang="ja-JP" sz="1400" b="1" dirty="0">
              <a:latin typeface="Meiryo UI" panose="020B0604030504040204" pitchFamily="50" charset="-128"/>
              <a:ea typeface="Meiryo UI" panose="020B0604030504040204" pitchFamily="50" charset="-128"/>
            </a:endParaRPr>
          </a:p>
          <a:p>
            <a:pPr>
              <a:lnSpc>
                <a:spcPts val="2000"/>
              </a:lnSpc>
            </a:pPr>
            <a:endParaRPr lang="ja-JP" altLang="en-US" sz="1400" i="1" dirty="0">
              <a:solidFill>
                <a:srgbClr val="FF0000"/>
              </a:solidFill>
              <a:latin typeface="Meiryo UI" panose="020B0604030504040204" pitchFamily="50" charset="-128"/>
              <a:ea typeface="Meiryo UI" panose="020B0604030504040204" pitchFamily="50" charset="-128"/>
            </a:endParaRPr>
          </a:p>
          <a:p>
            <a:pPr>
              <a:lnSpc>
                <a:spcPts val="2000"/>
              </a:lnSpc>
            </a:pPr>
            <a:r>
              <a:rPr lang="ja-JP" altLang="en-US" sz="1400" i="1" dirty="0">
                <a:latin typeface="Meiryo UI" panose="020B0604030504040204" pitchFamily="50" charset="-128"/>
                <a:ea typeface="Meiryo UI" panose="020B0604030504040204" pitchFamily="50" charset="-128"/>
              </a:rPr>
              <a:t>・行政手続きのために来庁する必要はなく、</a:t>
            </a:r>
            <a:r>
              <a:rPr lang="en-US" altLang="ja-JP" sz="1400" i="1" dirty="0">
                <a:latin typeface="Meiryo UI" panose="020B0604030504040204" pitchFamily="50" charset="-128"/>
                <a:ea typeface="Meiryo UI" panose="020B0604030504040204" pitchFamily="50" charset="-128"/>
              </a:rPr>
              <a:t>24</a:t>
            </a:r>
            <a:r>
              <a:rPr lang="ja-JP" altLang="en-US" sz="1400" i="1" dirty="0">
                <a:latin typeface="Meiryo UI" panose="020B0604030504040204" pitchFamily="50" charset="-128"/>
                <a:ea typeface="Meiryo UI" panose="020B0604030504040204" pitchFamily="50" charset="-128"/>
              </a:rPr>
              <a:t>時間</a:t>
            </a:r>
            <a:r>
              <a:rPr lang="en-US" altLang="ja-JP" sz="1400" i="1" dirty="0">
                <a:latin typeface="Meiryo UI" panose="020B0604030504040204" pitchFamily="50" charset="-128"/>
                <a:ea typeface="Meiryo UI" panose="020B0604030504040204" pitchFamily="50" charset="-128"/>
              </a:rPr>
              <a:t>365</a:t>
            </a:r>
            <a:r>
              <a:rPr lang="ja-JP" altLang="en-US" sz="1400" i="1" dirty="0">
                <a:latin typeface="Meiryo UI" panose="020B0604030504040204" pitchFamily="50" charset="-128"/>
                <a:ea typeface="Meiryo UI" panose="020B0604030504040204" pitchFamily="50" charset="-128"/>
              </a:rPr>
              <a:t>日待ち時間なしに、スマートフォン等からの申請が可能となる。</a:t>
            </a:r>
            <a:endParaRPr lang="en-US" altLang="ja-JP" sz="1400" i="1" dirty="0">
              <a:latin typeface="Meiryo UI" panose="020B0604030504040204" pitchFamily="50" charset="-128"/>
              <a:ea typeface="Meiryo UI" panose="020B0604030504040204" pitchFamily="50" charset="-128"/>
            </a:endParaRPr>
          </a:p>
          <a:p>
            <a:pPr>
              <a:lnSpc>
                <a:spcPts val="2000"/>
              </a:lnSpc>
            </a:pPr>
            <a:r>
              <a:rPr lang="ja-JP" altLang="en-US" sz="1400" i="1" dirty="0">
                <a:latin typeface="Meiryo UI" panose="020B0604030504040204" pitchFamily="50" charset="-128"/>
                <a:ea typeface="Meiryo UI" panose="020B0604030504040204" pitchFamily="50" charset="-128"/>
              </a:rPr>
              <a:t>・住民・事業者は申請時において、移動、郵送などの経費や時間がかからなくなる。</a:t>
            </a:r>
            <a:endParaRPr lang="en-US" altLang="ja-JP" sz="1400" i="1" dirty="0">
              <a:latin typeface="Meiryo UI" panose="020B0604030504040204" pitchFamily="50" charset="-128"/>
              <a:ea typeface="Meiryo UI" panose="020B0604030504040204" pitchFamily="50" charset="-128"/>
            </a:endParaRPr>
          </a:p>
          <a:p>
            <a:pPr>
              <a:lnSpc>
                <a:spcPts val="2000"/>
              </a:lnSpc>
            </a:pPr>
            <a:r>
              <a:rPr lang="ja-JP" altLang="en-US" sz="1400" i="1" dirty="0">
                <a:latin typeface="Meiryo UI" panose="020B0604030504040204" pitchFamily="50" charset="-128"/>
                <a:ea typeface="Meiryo UI" panose="020B0604030504040204" pitchFamily="50" charset="-128"/>
              </a:rPr>
              <a:t>・公的個人認証を用いた本人認証により、氏名・住所等の基本情報が自動入力され、入力負担や誤入力がなくなる。</a:t>
            </a:r>
            <a:endParaRPr lang="en-US" altLang="ja-JP" sz="1400" i="1" dirty="0">
              <a:latin typeface="Meiryo UI" panose="020B0604030504040204" pitchFamily="50" charset="-128"/>
              <a:ea typeface="Meiryo UI" panose="020B0604030504040204" pitchFamily="50" charset="-128"/>
            </a:endParaRPr>
          </a:p>
          <a:p>
            <a:pPr>
              <a:lnSpc>
                <a:spcPts val="2000"/>
              </a:lnSpc>
            </a:pPr>
            <a:r>
              <a:rPr lang="ja-JP" altLang="en-US" sz="1400" i="1" dirty="0">
                <a:latin typeface="Meiryo UI" panose="020B0604030504040204" pitchFamily="50" charset="-128"/>
                <a:ea typeface="Meiryo UI" panose="020B0604030504040204" pitchFamily="50" charset="-128"/>
              </a:rPr>
              <a:t>・申請者と市をデジタルでつなぐことで、申請からその後の受理、完了までの双方向のコミュニケーションが可能となる。</a:t>
            </a:r>
            <a:endParaRPr lang="en-US" altLang="ja-JP" sz="1400" i="1" dirty="0">
              <a:latin typeface="Meiryo UI" panose="020B0604030504040204" pitchFamily="50" charset="-128"/>
              <a:ea typeface="Meiryo UI" panose="020B0604030504040204" pitchFamily="50" charset="-128"/>
            </a:endParaRPr>
          </a:p>
          <a:p>
            <a:pPr>
              <a:lnSpc>
                <a:spcPts val="2000"/>
              </a:lnSpc>
            </a:pPr>
            <a:endParaRPr lang="en-US" altLang="ja-JP" sz="1400" i="1" dirty="0">
              <a:latin typeface="Meiryo UI" panose="020B0604030504040204" pitchFamily="50" charset="-128"/>
              <a:ea typeface="Meiryo UI" panose="020B0604030504040204" pitchFamily="50" charset="-128"/>
            </a:endParaRPr>
          </a:p>
          <a:p>
            <a:pPr>
              <a:lnSpc>
                <a:spcPts val="2000"/>
              </a:lnSpc>
            </a:pPr>
            <a:r>
              <a:rPr lang="ja-JP" altLang="en-US" sz="1400" i="1" dirty="0">
                <a:latin typeface="Meiryo UI" panose="020B0604030504040204" pitchFamily="50" charset="-128"/>
                <a:ea typeface="Meiryo UI" panose="020B0604030504040204" pitchFamily="50" charset="-128"/>
              </a:rPr>
              <a:t>以上により、申請者は自身のライフスタイルに合わせて、時間・場所を選ばずに申請等の行政手続きを行うことができる。</a:t>
            </a:r>
            <a:endParaRPr lang="en-US" altLang="ja-JP" sz="1400" i="1" dirty="0">
              <a:latin typeface="Meiryo UI" panose="020B0604030504040204" pitchFamily="50" charset="-128"/>
              <a:ea typeface="Meiryo UI" panose="020B0604030504040204" pitchFamily="50" charset="-128"/>
            </a:endParaRPr>
          </a:p>
          <a:p>
            <a:pPr>
              <a:lnSpc>
                <a:spcPts val="2000"/>
              </a:lnSpc>
            </a:pPr>
            <a:r>
              <a:rPr lang="ja-JP" altLang="en-US" sz="1400" i="1" dirty="0">
                <a:latin typeface="Meiryo UI" panose="020B0604030504040204" pitchFamily="50" charset="-128"/>
                <a:ea typeface="Meiryo UI" panose="020B0604030504040204" pitchFamily="50" charset="-128"/>
              </a:rPr>
              <a:t>また、市職員の接客時間やデータ入力等の事務処理も削減され、難易度の高い業務に充てることにより、市民サービスの向上を図ることができる。</a:t>
            </a:r>
            <a:endParaRPr lang="en-US" altLang="ja-JP" sz="1400" i="1" dirty="0">
              <a:latin typeface="Meiryo UI" panose="020B0604030504040204" pitchFamily="50" charset="-128"/>
              <a:ea typeface="Meiryo UI" panose="020B0604030504040204" pitchFamily="50" charset="-128"/>
            </a:endParaRPr>
          </a:p>
        </p:txBody>
      </p:sp>
      <p:sp>
        <p:nvSpPr>
          <p:cNvPr id="3" name="スライド番号プレースホルダー 1">
            <a:extLst>
              <a:ext uri="{FF2B5EF4-FFF2-40B4-BE49-F238E27FC236}">
                <a16:creationId xmlns:a16="http://schemas.microsoft.com/office/drawing/2014/main" id="{4638A143-E3E3-706A-7F25-3649049250C1}"/>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2</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 name="四角形: 角を丸くする 2">
            <a:extLst>
              <a:ext uri="{FF2B5EF4-FFF2-40B4-BE49-F238E27FC236}">
                <a16:creationId xmlns:a16="http://schemas.microsoft.com/office/drawing/2014/main" id="{10EAEB47-F269-000B-60B0-94DDF3DCF21B}"/>
              </a:ext>
            </a:extLst>
          </p:cNvPr>
          <p:cNvSpPr/>
          <p:nvPr/>
        </p:nvSpPr>
        <p:spPr>
          <a:xfrm>
            <a:off x="9540552" y="1340768"/>
            <a:ext cx="4320000" cy="648072"/>
          </a:xfrm>
          <a:prstGeom prst="roundRect">
            <a:avLst>
              <a:gd name="adj" fmla="val 13697"/>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lstStyle/>
          <a:p>
            <a:pPr>
              <a:lnSpc>
                <a:spcPts val="1754"/>
              </a:lnSpc>
            </a:pPr>
            <a:r>
              <a:rPr lang="ja-JP" altLang="en-US" sz="1108" dirty="0">
                <a:solidFill>
                  <a:schemeClr val="tx1"/>
                </a:solidFill>
                <a:latin typeface="Meiryo UI" panose="020B0604030504040204" pitchFamily="50" charset="-128"/>
                <a:ea typeface="Meiryo UI" panose="020B0604030504040204" pitchFamily="50" charset="-128"/>
              </a:rPr>
              <a:t>市役所の窓口サービスに対する市民の満足度や苦情件数など現在抱えている課題を可能な限り定量的に記載願います。</a:t>
            </a:r>
          </a:p>
        </p:txBody>
      </p:sp>
    </p:spTree>
    <p:extLst>
      <p:ext uri="{BB962C8B-B14F-4D97-AF65-F5344CB8AC3E}">
        <p14:creationId xmlns:p14="http://schemas.microsoft.com/office/powerpoint/2010/main" val="2939421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7"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サービス概要</a:t>
            </a:r>
            <a:r>
              <a:rPr kumimoji="0" lang="ja-JP" altLang="en-US" sz="18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0" lang="en-US" altLang="ja-JP" sz="1800" b="1" kern="0" dirty="0">
                <a:solidFill>
                  <a:sysClr val="windowText" lastClr="000000"/>
                </a:solidFill>
                <a:latin typeface="Meiryo UI" panose="020B0604030504040204" pitchFamily="50" charset="-128"/>
                <a:ea typeface="Meiryo UI" panose="020B0604030504040204" pitchFamily="50" charset="-128"/>
              </a:rPr>
              <a:t>1</a:t>
            </a:r>
            <a:r>
              <a:rPr kumimoji="0" lang="en-US" altLang="ja-JP" sz="18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0" lang="en-US" altLang="ja-JP" sz="1800" b="1" kern="0" dirty="0">
                <a:solidFill>
                  <a:sysClr val="windowText" lastClr="000000"/>
                </a:solidFill>
                <a:latin typeface="Meiryo UI" panose="020B0604030504040204" pitchFamily="50" charset="-128"/>
                <a:ea typeface="Meiryo UI" panose="020B0604030504040204" pitchFamily="50" charset="-128"/>
              </a:rPr>
              <a:t>1</a:t>
            </a:r>
            <a:r>
              <a:rPr kumimoji="0" lang="ja-JP" altLang="en-US" sz="18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　　</a:t>
            </a:r>
            <a:endParaRPr kumimoji="1" lang="ja-JP" altLang="en-US" sz="14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14" name="表 77">
            <a:extLst>
              <a:ext uri="{FF2B5EF4-FFF2-40B4-BE49-F238E27FC236}">
                <a16:creationId xmlns:a16="http://schemas.microsoft.com/office/drawing/2014/main" id="{737E5AA1-1045-479B-A557-9915086555B2}"/>
              </a:ext>
            </a:extLst>
          </p:cNvPr>
          <p:cNvGraphicFramePr>
            <a:graphicFrameLocks noGrp="1"/>
          </p:cNvGraphicFramePr>
          <p:nvPr>
            <p:extLst>
              <p:ext uri="{D42A27DB-BD31-4B8C-83A1-F6EECF244321}">
                <p14:modId xmlns:p14="http://schemas.microsoft.com/office/powerpoint/2010/main" val="3898227255"/>
              </p:ext>
            </p:extLst>
          </p:nvPr>
        </p:nvGraphicFramePr>
        <p:xfrm>
          <a:off x="154358" y="692696"/>
          <a:ext cx="8835283" cy="6117900"/>
        </p:xfrm>
        <a:graphic>
          <a:graphicData uri="http://schemas.openxmlformats.org/drawingml/2006/table">
            <a:tbl>
              <a:tblPr firstRow="1" bandRow="1">
                <a:tableStyleId>{5940675A-B579-460E-94D1-54222C63F5DA}</a:tableStyleId>
              </a:tblPr>
              <a:tblGrid>
                <a:gridCol w="1239108">
                  <a:extLst>
                    <a:ext uri="{9D8B030D-6E8A-4147-A177-3AD203B41FA5}">
                      <a16:colId xmlns:a16="http://schemas.microsoft.com/office/drawing/2014/main" val="20000"/>
                    </a:ext>
                  </a:extLst>
                </a:gridCol>
                <a:gridCol w="4595009">
                  <a:extLst>
                    <a:ext uri="{9D8B030D-6E8A-4147-A177-3AD203B41FA5}">
                      <a16:colId xmlns:a16="http://schemas.microsoft.com/office/drawing/2014/main" val="20001"/>
                    </a:ext>
                  </a:extLst>
                </a:gridCol>
                <a:gridCol w="1060387">
                  <a:extLst>
                    <a:ext uri="{9D8B030D-6E8A-4147-A177-3AD203B41FA5}">
                      <a16:colId xmlns:a16="http://schemas.microsoft.com/office/drawing/2014/main" val="20002"/>
                    </a:ext>
                  </a:extLst>
                </a:gridCol>
                <a:gridCol w="1940779">
                  <a:extLst>
                    <a:ext uri="{9D8B030D-6E8A-4147-A177-3AD203B41FA5}">
                      <a16:colId xmlns:a16="http://schemas.microsoft.com/office/drawing/2014/main" val="20003"/>
                    </a:ext>
                  </a:extLst>
                </a:gridCol>
              </a:tblGrid>
              <a:tr h="350929">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lnSpc>
                          <a:spcPts val="1800"/>
                        </a:lnSpc>
                      </a:pPr>
                      <a:r>
                        <a:rPr kumimoji="1" lang="ja-JP" altLang="en-US" sz="1400" b="0" dirty="0">
                          <a:solidFill>
                            <a:schemeClr val="tx1"/>
                          </a:solidFill>
                          <a:latin typeface="Meiryo UI" panose="020B0604030504040204" pitchFamily="50" charset="-128"/>
                          <a:ea typeface="Meiryo UI" panose="020B0604030504040204" pitchFamily="50" charset="-128"/>
                        </a:rPr>
                        <a:t>サービス名</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ノーコード電子申請システム「</a:t>
                      </a:r>
                      <a:r>
                        <a:rPr kumimoji="1" lang="en-US" altLang="ja-JP" sz="1400" b="0" dirty="0" err="1">
                          <a:solidFill>
                            <a:schemeClr val="tx1"/>
                          </a:solidFill>
                          <a:latin typeface="Meiryo UI" panose="020B0604030504040204" pitchFamily="50" charset="-128"/>
                          <a:ea typeface="Meiryo UI" panose="020B0604030504040204" pitchFamily="50" charset="-128"/>
                        </a:rPr>
                        <a:t>LoGo</a:t>
                      </a:r>
                      <a:r>
                        <a:rPr kumimoji="1" lang="ja-JP" altLang="en-US" sz="1400" b="0" dirty="0">
                          <a:solidFill>
                            <a:schemeClr val="tx1"/>
                          </a:solidFill>
                          <a:latin typeface="Meiryo UI" panose="020B0604030504040204" pitchFamily="50" charset="-128"/>
                          <a:ea typeface="Meiryo UI" panose="020B0604030504040204" pitchFamily="50" charset="-128"/>
                        </a:rPr>
                        <a:t>フォーム」</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事業費</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3,050</a:t>
                      </a:r>
                      <a:r>
                        <a:rPr kumimoji="1" lang="ja-JP" altLang="en-US" sz="1400" b="0" dirty="0">
                          <a:solidFill>
                            <a:schemeClr val="tx1"/>
                          </a:solidFill>
                          <a:latin typeface="Meiryo UI" panose="020B0604030504040204" pitchFamily="50" charset="-128"/>
                          <a:ea typeface="Meiryo UI" panose="020B0604030504040204" pitchFamily="50" charset="-128"/>
                        </a:rPr>
                        <a:t>千円</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513522">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ターゲット</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gridSpan="3">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PC</a:t>
                      </a:r>
                      <a:r>
                        <a:rPr kumimoji="1" lang="ja-JP" altLang="en-US" sz="1400" b="0" dirty="0">
                          <a:solidFill>
                            <a:schemeClr val="tx1"/>
                          </a:solidFill>
                          <a:latin typeface="Meiryo UI" panose="020B0604030504040204" pitchFamily="50" charset="-128"/>
                          <a:ea typeface="Meiryo UI" panose="020B0604030504040204" pitchFamily="50" charset="-128"/>
                        </a:rPr>
                        <a:t>やスマートフォンを活用できる住民・事業者</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（厳格な本人確認を必要とする申請の場合はマイナンバーカードの所有者）</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sz="1400" b="0" dirty="0">
                        <a:solidFill>
                          <a:sysClr val="windowText" lastClr="000000"/>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3061851744"/>
                  </a:ext>
                </a:extLst>
              </a:tr>
              <a:tr h="350929">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サービス内容</a:t>
                      </a:r>
                      <a:endParaRPr kumimoji="1" lang="ja-JP" altLang="en-US" sz="1400" b="0" dirty="0">
                        <a:solidFill>
                          <a:sysClr val="windowText" lastClr="00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gridSpan="3">
                  <a:txBody>
                    <a:bodyPr/>
                    <a:lstStyle/>
                    <a:p>
                      <a:pPr marL="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noFill/>
                      <a:prstDash val="solid"/>
                      <a:round/>
                      <a:headEnd type="none" w="med" len="med"/>
                      <a:tailEnd type="none" w="med" len="med"/>
                    </a:lnB>
                  </a:tcPr>
                </a:tc>
                <a:tc hMerge="1">
                  <a:txBody>
                    <a:bodyPr/>
                    <a:lstStyle/>
                    <a:p>
                      <a:endParaRPr kumimoji="1" lang="ja-JP" altLang="en-US"/>
                    </a:p>
                  </a:txBody>
                  <a:tcPr>
                    <a:lnL w="6350" cap="flat" cmpd="sng" algn="ctr">
                      <a:solidFill>
                        <a:schemeClr val="bg2"/>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197328029"/>
                  </a:ext>
                </a:extLst>
              </a:tr>
              <a:tr h="4842817">
                <a:tc gridSpan="4">
                  <a:txBody>
                    <a:bodyPr/>
                    <a:lstStyle/>
                    <a:p>
                      <a:pPr marL="144000" indent="-144000">
                        <a:lnSpc>
                          <a:spcPts val="2000"/>
                        </a:lnSpc>
                      </a:pPr>
                      <a:r>
                        <a:rPr lang="ja-JP" altLang="en-US" sz="1400" dirty="0">
                          <a:solidFill>
                            <a:schemeClr val="tx1"/>
                          </a:solidFill>
                          <a:latin typeface="Meiryo UI" panose="020B0604030504040204" pitchFamily="50" charset="-128"/>
                          <a:ea typeface="Meiryo UI" panose="020B0604030504040204" pitchFamily="50" charset="-128"/>
                        </a:rPr>
                        <a:t>　株式会社トラストバンクが「</a:t>
                      </a:r>
                      <a:r>
                        <a:rPr lang="en-US" altLang="ja-JP" sz="1400" dirty="0">
                          <a:solidFill>
                            <a:schemeClr val="tx1"/>
                          </a:solidFill>
                          <a:latin typeface="Meiryo UI" panose="020B0604030504040204" pitchFamily="50" charset="-128"/>
                          <a:ea typeface="Meiryo UI" panose="020B0604030504040204" pitchFamily="50" charset="-128"/>
                        </a:rPr>
                        <a:t>LGWAN-ASP</a:t>
                      </a:r>
                      <a:r>
                        <a:rPr lang="ja-JP" altLang="en-US" sz="1400" dirty="0">
                          <a:solidFill>
                            <a:schemeClr val="tx1"/>
                          </a:solidFill>
                          <a:latin typeface="Meiryo UI" panose="020B0604030504040204" pitchFamily="50" charset="-128"/>
                          <a:ea typeface="Meiryo UI" panose="020B0604030504040204" pitchFamily="50" charset="-128"/>
                        </a:rPr>
                        <a:t>サービス」として提供している「</a:t>
                      </a:r>
                      <a:r>
                        <a:rPr lang="en-US" altLang="ja-JP" sz="1400" dirty="0" err="1">
                          <a:solidFill>
                            <a:schemeClr val="tx1"/>
                          </a:solidFill>
                          <a:latin typeface="Meiryo UI" panose="020B0604030504040204" pitchFamily="50" charset="-128"/>
                          <a:ea typeface="Meiryo UI" panose="020B0604030504040204" pitchFamily="50" charset="-128"/>
                        </a:rPr>
                        <a:t>LoGo</a:t>
                      </a:r>
                      <a:r>
                        <a:rPr lang="ja-JP" altLang="en-US" sz="1400" dirty="0">
                          <a:solidFill>
                            <a:schemeClr val="tx1"/>
                          </a:solidFill>
                          <a:latin typeface="Meiryo UI" panose="020B0604030504040204" pitchFamily="50" charset="-128"/>
                          <a:ea typeface="Meiryo UI" panose="020B0604030504040204" pitchFamily="50" charset="-128"/>
                        </a:rPr>
                        <a:t>フォーム」の導入を予定している。</a:t>
                      </a:r>
                      <a:endParaRPr lang="en-US" altLang="ja-JP" sz="1400" dirty="0">
                        <a:solidFill>
                          <a:schemeClr val="tx1"/>
                        </a:solidFill>
                        <a:latin typeface="Meiryo UI" panose="020B0604030504040204" pitchFamily="50" charset="-128"/>
                        <a:ea typeface="Meiryo UI" panose="020B0604030504040204" pitchFamily="50" charset="-128"/>
                      </a:endParaRPr>
                    </a:p>
                    <a:p>
                      <a:pPr marL="144000" indent="-144000">
                        <a:lnSpc>
                          <a:spcPts val="2000"/>
                        </a:lnSpc>
                      </a:pPr>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err="1">
                          <a:solidFill>
                            <a:schemeClr val="tx1"/>
                          </a:solidFill>
                          <a:latin typeface="Meiryo UI" panose="020B0604030504040204" pitchFamily="50" charset="-128"/>
                          <a:ea typeface="Meiryo UI" panose="020B0604030504040204" pitchFamily="50" charset="-128"/>
                        </a:rPr>
                        <a:t>LoGo</a:t>
                      </a:r>
                      <a:r>
                        <a:rPr lang="ja-JP" altLang="en-US" sz="1400" dirty="0">
                          <a:solidFill>
                            <a:schemeClr val="tx1"/>
                          </a:solidFill>
                          <a:latin typeface="Meiryo UI" panose="020B0604030504040204" pitchFamily="50" charset="-128"/>
                          <a:ea typeface="Meiryo UI" panose="020B0604030504040204" pitchFamily="50" charset="-128"/>
                        </a:rPr>
                        <a:t>フォームは、職員がオンライン申請や申込予約、アンケートなどのフォームを作成・集計し、一元管理できる自治体専用のノーコード電子申請システムであり、行政手続きだけでなく、庁内業務にも利用可能である。</a:t>
                      </a:r>
                      <a:endParaRPr lang="en-US" altLang="ja-JP" sz="1400" dirty="0">
                        <a:solidFill>
                          <a:schemeClr val="tx1"/>
                        </a:solidFill>
                        <a:latin typeface="Meiryo UI" panose="020B0604030504040204" pitchFamily="50" charset="-128"/>
                        <a:ea typeface="Meiryo UI" panose="020B0604030504040204" pitchFamily="50" charset="-128"/>
                      </a:endParaRPr>
                    </a:p>
                    <a:p>
                      <a:pPr marL="144000" indent="-144000">
                        <a:lnSpc>
                          <a:spcPts val="2000"/>
                        </a:lnSpc>
                      </a:pPr>
                      <a:r>
                        <a:rPr lang="ja-JP" altLang="en-US" sz="1400" dirty="0">
                          <a:solidFill>
                            <a:schemeClr val="tx1"/>
                          </a:solidFill>
                          <a:latin typeface="Meiryo UI" panose="020B0604030504040204" pitchFamily="50" charset="-128"/>
                          <a:ea typeface="Meiryo UI" panose="020B0604030504040204" pitchFamily="50" charset="-128"/>
                        </a:rPr>
                        <a:t>　ノーコードツールのため職員自身で作成でき、フォームはインターネット側と</a:t>
                      </a:r>
                      <a:r>
                        <a:rPr lang="en-US" altLang="ja-JP" sz="1400" dirty="0">
                          <a:solidFill>
                            <a:schemeClr val="tx1"/>
                          </a:solidFill>
                          <a:latin typeface="Meiryo UI" panose="020B0604030504040204" pitchFamily="50" charset="-128"/>
                          <a:ea typeface="Meiryo UI" panose="020B0604030504040204" pitchFamily="50" charset="-128"/>
                        </a:rPr>
                        <a:t>LGWAN</a:t>
                      </a:r>
                      <a:r>
                        <a:rPr lang="ja-JP" altLang="en-US" sz="1400" dirty="0">
                          <a:solidFill>
                            <a:schemeClr val="tx1"/>
                          </a:solidFill>
                          <a:latin typeface="Meiryo UI" panose="020B0604030504040204" pitchFamily="50" charset="-128"/>
                          <a:ea typeface="Meiryo UI" panose="020B0604030504040204" pitchFamily="50" charset="-128"/>
                        </a:rPr>
                        <a:t>側のどちらにも公開できるので、住民・事業者だけでなく、職員・自治体間でも利用可能なサービスとなっており、行政内部事務のデジタル化にも寄与する。</a:t>
                      </a:r>
                      <a:endParaRPr lang="en-US" altLang="ja-JP" sz="1400" dirty="0">
                        <a:solidFill>
                          <a:schemeClr val="tx1"/>
                        </a:solidFill>
                        <a:latin typeface="Meiryo UI" panose="020B0604030504040204" pitchFamily="50" charset="-128"/>
                        <a:ea typeface="Meiryo UI" panose="020B0604030504040204" pitchFamily="50" charset="-128"/>
                      </a:endParaRPr>
                    </a:p>
                    <a:p>
                      <a:pPr marL="144000" indent="-144000">
                        <a:lnSpc>
                          <a:spcPts val="2000"/>
                        </a:lnSpc>
                      </a:pPr>
                      <a:r>
                        <a:rPr lang="ja-JP" altLang="en-US" sz="1400" dirty="0">
                          <a:solidFill>
                            <a:schemeClr val="tx1"/>
                          </a:solidFill>
                          <a:latin typeface="Meiryo UI" panose="020B0604030504040204" pitchFamily="50" charset="-128"/>
                          <a:ea typeface="Meiryo UI" panose="020B0604030504040204" pitchFamily="50" charset="-128"/>
                        </a:rPr>
                        <a:t>　また、本人確認や押印によりオンライン化できなかった手続きは、マイナンバーカード等と連携した電子認証機能を導入しオンライン化を可能とするとともに、申請者と自治体をデジタルでつなぐ双方向のコミュニケーションを実現するため、</a:t>
                      </a:r>
                      <a:r>
                        <a:rPr kumimoji="1" lang="ja-JP" altLang="en-US" sz="1400" i="0" dirty="0">
                          <a:solidFill>
                            <a:schemeClr val="tx1"/>
                          </a:solidFill>
                          <a:latin typeface="Meiryo UI" panose="020B0604030504040204" pitchFamily="50" charset="-128"/>
                          <a:ea typeface="Meiryo UI" panose="020B0604030504040204" pitchFamily="50" charset="-128"/>
                        </a:rPr>
                        <a:t>申請、通知など個々の手続を一貫してデジタルで完結するデジタルファーストを推進する。</a:t>
                      </a:r>
                      <a:endParaRPr kumimoji="1" lang="en-US" altLang="ja-JP" sz="1400" i="0" dirty="0">
                        <a:solidFill>
                          <a:schemeClr val="tx1"/>
                        </a:solidFill>
                        <a:latin typeface="Meiryo UI" panose="020B0604030504040204" pitchFamily="50" charset="-128"/>
                        <a:ea typeface="Meiryo UI" panose="020B0604030504040204" pitchFamily="50" charset="-128"/>
                      </a:endParaRPr>
                    </a:p>
                    <a:p>
                      <a:pPr marL="144000" indent="-144000">
                        <a:lnSpc>
                          <a:spcPts val="2000"/>
                        </a:lnSpc>
                      </a:pPr>
                      <a:r>
                        <a:rPr kumimoji="1" lang="ja-JP" altLang="en-US" sz="1400" i="0" dirty="0">
                          <a:solidFill>
                            <a:schemeClr val="tx1"/>
                          </a:solidFill>
                          <a:latin typeface="Meiryo UI" panose="020B0604030504040204" pitchFamily="50" charset="-128"/>
                          <a:ea typeface="Meiryo UI" panose="020B0604030504040204" pitchFamily="50" charset="-128"/>
                        </a:rPr>
                        <a:t>　現在、オンライン申請可能とする手続きは選定中であるが、想定している手続きの一部は以下の通り。</a:t>
                      </a:r>
                      <a:endParaRPr kumimoji="1" lang="en-US" altLang="ja-JP" sz="1400" i="0" dirty="0">
                        <a:solidFill>
                          <a:schemeClr val="tx1"/>
                        </a:solidFill>
                        <a:latin typeface="Meiryo UI" panose="020B0604030504040204" pitchFamily="50" charset="-128"/>
                        <a:ea typeface="Meiryo UI" panose="020B0604030504040204" pitchFamily="50" charset="-128"/>
                      </a:endParaRPr>
                    </a:p>
                    <a:p>
                      <a:pPr marL="144000" indent="-144000">
                        <a:lnSpc>
                          <a:spcPts val="2000"/>
                        </a:lnSpc>
                      </a:pPr>
                      <a:r>
                        <a:rPr kumimoji="1" lang="ja-JP" altLang="en-US" sz="1400" i="0" dirty="0">
                          <a:solidFill>
                            <a:schemeClr val="tx1"/>
                          </a:solidFill>
                          <a:latin typeface="Meiryo UI" panose="020B0604030504040204" pitchFamily="50" charset="-128"/>
                          <a:ea typeface="Meiryo UI" panose="020B0604030504040204" pitchFamily="50" charset="-128"/>
                        </a:rPr>
                        <a:t>　・粗大ごみ申込　・住宅リフォーム支援事業補助金</a:t>
                      </a:r>
                      <a:endParaRPr kumimoji="1" lang="en-US" altLang="ja-JP" sz="1400" i="0" dirty="0">
                        <a:solidFill>
                          <a:schemeClr val="tx1"/>
                        </a:solidFill>
                        <a:latin typeface="Meiryo UI" panose="020B0604030504040204" pitchFamily="50" charset="-128"/>
                        <a:ea typeface="Meiryo UI" panose="020B0604030504040204" pitchFamily="50" charset="-128"/>
                      </a:endParaRPr>
                    </a:p>
                    <a:p>
                      <a:pPr marL="144000" indent="-144000">
                        <a:lnSpc>
                          <a:spcPts val="2000"/>
                        </a:lnSpc>
                      </a:pPr>
                      <a:endParaRPr lang="en-US" altLang="ja-JP" sz="1400" dirty="0">
                        <a:solidFill>
                          <a:schemeClr val="tx1"/>
                        </a:solidFill>
                        <a:latin typeface="Meiryo UI" panose="020B0604030504040204" pitchFamily="50" charset="-128"/>
                        <a:ea typeface="Meiryo UI" panose="020B0604030504040204" pitchFamily="50" charset="-128"/>
                      </a:endParaRPr>
                    </a:p>
                    <a:p>
                      <a:pPr marL="144000" indent="-144000">
                        <a:lnSpc>
                          <a:spcPts val="2000"/>
                        </a:lnSpc>
                      </a:pPr>
                      <a:r>
                        <a:rPr lang="ja-JP" altLang="en-US" sz="1400" dirty="0">
                          <a:solidFill>
                            <a:schemeClr val="tx1"/>
                          </a:solidFill>
                          <a:latin typeface="Meiryo UI" panose="020B0604030504040204" pitchFamily="50" charset="-128"/>
                          <a:ea typeface="Meiryo UI" panose="020B0604030504040204" pitchFamily="50" charset="-128"/>
                        </a:rPr>
                        <a:t>（基本機能以外で追加となる主なオプション機能）</a:t>
                      </a:r>
                      <a:endParaRPr lang="en-US" altLang="ja-JP" sz="1400" dirty="0">
                        <a:solidFill>
                          <a:schemeClr val="tx1"/>
                        </a:solidFill>
                        <a:latin typeface="Meiryo UI" panose="020B0604030504040204" pitchFamily="50" charset="-128"/>
                        <a:ea typeface="Meiryo UI" panose="020B0604030504040204" pitchFamily="50" charset="-128"/>
                      </a:endParaRPr>
                    </a:p>
                    <a:p>
                      <a:pPr marL="144000" indent="-144000">
                        <a:lnSpc>
                          <a:spcPts val="2000"/>
                        </a:lnSpc>
                      </a:pPr>
                      <a:r>
                        <a:rPr lang="ja-JP" altLang="en-US" sz="1400" dirty="0">
                          <a:solidFill>
                            <a:schemeClr val="tx1"/>
                          </a:solidFill>
                          <a:latin typeface="Meiryo UI" panose="020B0604030504040204" pitchFamily="50" charset="-128"/>
                          <a:ea typeface="Meiryo UI" panose="020B0604030504040204" pitchFamily="50" charset="-128"/>
                        </a:rPr>
                        <a:t>・スマートフォン等からマイナンバーカードによる公的個人認証（電子認証オプション）</a:t>
                      </a:r>
                      <a:endParaRPr lang="en-US" altLang="ja-JP" sz="1400" dirty="0">
                        <a:solidFill>
                          <a:schemeClr val="tx1"/>
                        </a:solidFill>
                        <a:latin typeface="Meiryo UI" panose="020B0604030504040204" pitchFamily="50" charset="-128"/>
                        <a:ea typeface="Meiryo UI" panose="020B0604030504040204" pitchFamily="50" charset="-128"/>
                      </a:endParaRPr>
                    </a:p>
                    <a:p>
                      <a:pPr marL="144000" indent="-144000">
                        <a:lnSpc>
                          <a:spcPts val="2000"/>
                        </a:lnSpc>
                      </a:pPr>
                      <a:r>
                        <a:rPr lang="ja-JP" altLang="en-US" sz="1400" dirty="0">
                          <a:solidFill>
                            <a:schemeClr val="tx1"/>
                          </a:solidFill>
                          <a:latin typeface="Meiryo UI" panose="020B0604030504040204" pitchFamily="50" charset="-128"/>
                          <a:ea typeface="Meiryo UI" panose="020B0604030504040204" pitchFamily="50" charset="-128"/>
                        </a:rPr>
                        <a:t>　申請者は、公的個人認証が必要な手続きに対し、スマートフォン等からマイナンバーカードを読み込ませることにより、簡単にいつでもどこでもオンラインでマイナンバーカードの署名用電子証明書を用いた電子署名（公的個人認証）が可能。</a:t>
                      </a:r>
                      <a:endParaRPr lang="en-US" altLang="ja-JP" sz="1400" dirty="0">
                        <a:solidFill>
                          <a:schemeClr val="tx1"/>
                        </a:solidFill>
                        <a:latin typeface="Meiryo UI" panose="020B0604030504040204" pitchFamily="50" charset="-128"/>
                        <a:ea typeface="Meiryo UI" panose="020B0604030504040204" pitchFamily="50" charset="-128"/>
                      </a:endParaRPr>
                    </a:p>
                    <a:p>
                      <a:pPr marL="144000" indent="-144000">
                        <a:lnSpc>
                          <a:spcPts val="2000"/>
                        </a:lnSpc>
                      </a:pPr>
                      <a:r>
                        <a:rPr lang="ja-JP" altLang="en-US" sz="1400" dirty="0">
                          <a:solidFill>
                            <a:schemeClr val="tx1"/>
                          </a:solidFill>
                          <a:latin typeface="Meiryo UI" panose="020B0604030504040204" pitchFamily="50" charset="-128"/>
                          <a:ea typeface="Meiryo UI" panose="020B0604030504040204" pitchFamily="50" charset="-128"/>
                        </a:rPr>
                        <a:t>・住民と自治体をつなぐ双方向のデジタルコミュニケーション（デジタル窓口オプション）</a:t>
                      </a:r>
                      <a:endParaRPr lang="en-US" altLang="ja-JP" sz="1400" dirty="0">
                        <a:solidFill>
                          <a:schemeClr val="tx1"/>
                        </a:solidFill>
                        <a:latin typeface="Meiryo UI" panose="020B0604030504040204" pitchFamily="50" charset="-128"/>
                        <a:ea typeface="Meiryo UI" panose="020B0604030504040204" pitchFamily="50" charset="-128"/>
                      </a:endParaRPr>
                    </a:p>
                    <a:p>
                      <a:pPr marL="144000" indent="-144000">
                        <a:lnSpc>
                          <a:spcPts val="2000"/>
                        </a:lnSpc>
                      </a:pPr>
                      <a:r>
                        <a:rPr lang="ja-JP" altLang="en-US" sz="1400" dirty="0">
                          <a:solidFill>
                            <a:schemeClr val="tx1"/>
                          </a:solidFill>
                          <a:latin typeface="Meiryo UI" panose="020B0604030504040204" pitchFamily="50" charset="-128"/>
                          <a:ea typeface="Meiryo UI" panose="020B0604030504040204" pitchFamily="50" charset="-128"/>
                        </a:rPr>
                        <a:t>　申請者と自治体をつなぐ双方向のデジタル化を実現するため、デジタル窓口機能を提供。具体的には、申請者のＩＤ・パスワードでのアカウント登録機能、自身の申請内容や履歴を確認・管理できるマイページ機能、対象者へのメール通知、電子文書交付機能などを提供。</a:t>
                      </a: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i="0" dirty="0">
                          <a:solidFill>
                            <a:srgbClr val="FF0000"/>
                          </a:solidFill>
                          <a:latin typeface="Meiryo UI" panose="020B0604030504040204" pitchFamily="50" charset="-128"/>
                          <a:ea typeface="Meiryo UI" panose="020B0604030504040204" pitchFamily="50" charset="-128"/>
                        </a:rPr>
                        <a:t>※</a:t>
                      </a:r>
                      <a:r>
                        <a:rPr kumimoji="1" lang="ja-JP" altLang="en-US" sz="1400" i="0" dirty="0">
                          <a:solidFill>
                            <a:srgbClr val="FF0000"/>
                          </a:solidFill>
                          <a:latin typeface="Meiryo UI" panose="020B0604030504040204" pitchFamily="50" charset="-128"/>
                          <a:ea typeface="Meiryo UI" panose="020B0604030504040204" pitchFamily="50" charset="-128"/>
                        </a:rPr>
                        <a:t>地域への実装を予定しているデジタル技術を</a:t>
                      </a:r>
                      <a:br>
                        <a:rPr kumimoji="1" lang="en-US" altLang="ja-JP" sz="1400" i="0" dirty="0">
                          <a:solidFill>
                            <a:srgbClr val="FF0000"/>
                          </a:solidFill>
                          <a:latin typeface="Meiryo UI" panose="020B0604030504040204" pitchFamily="50" charset="-128"/>
                          <a:ea typeface="Meiryo UI" panose="020B0604030504040204" pitchFamily="50" charset="-128"/>
                        </a:rPr>
                      </a:br>
                      <a:r>
                        <a:rPr kumimoji="1" lang="en-US" altLang="ja-JP" sz="1400" i="0" dirty="0">
                          <a:solidFill>
                            <a:srgbClr val="FF0000"/>
                          </a:solidFill>
                          <a:latin typeface="Meiryo UI" panose="020B0604030504040204" pitchFamily="50" charset="-128"/>
                          <a:ea typeface="Meiryo UI" panose="020B0604030504040204" pitchFamily="50" charset="-128"/>
                        </a:rPr>
                        <a:t>   </a:t>
                      </a:r>
                      <a:r>
                        <a:rPr kumimoji="1" lang="ja-JP" altLang="en-US" sz="1400" i="0" dirty="0">
                          <a:solidFill>
                            <a:srgbClr val="FF0000"/>
                          </a:solidFill>
                          <a:latin typeface="Meiryo UI" panose="020B0604030504040204" pitchFamily="50" charset="-128"/>
                          <a:ea typeface="Meiryo UI" panose="020B0604030504040204" pitchFamily="50" charset="-128"/>
                        </a:rPr>
                        <a:t>活用したサービス等について簡潔に記載すること。</a:t>
                      </a: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i="0" dirty="0">
                          <a:solidFill>
                            <a:srgbClr val="FF0000"/>
                          </a:solidFill>
                          <a:latin typeface="Meiryo UI" panose="020B0604030504040204" pitchFamily="50" charset="-128"/>
                          <a:ea typeface="Meiryo UI" panose="020B0604030504040204" pitchFamily="50" charset="-128"/>
                        </a:rPr>
                        <a:t>【XXXXX</a:t>
                      </a:r>
                      <a:r>
                        <a:rPr kumimoji="1" lang="ja-JP" altLang="en-US" sz="1400" i="0" dirty="0">
                          <a:solidFill>
                            <a:srgbClr val="FF0000"/>
                          </a:solidFill>
                          <a:latin typeface="Meiryo UI" panose="020B0604030504040204" pitchFamily="50" charset="-128"/>
                          <a:ea typeface="Meiryo UI" panose="020B0604030504040204" pitchFamily="50" charset="-128"/>
                        </a:rPr>
                        <a:t>サービス</a:t>
                      </a:r>
                      <a:r>
                        <a:rPr kumimoji="1" lang="en-US" altLang="ja-JP" sz="1400" i="0" dirty="0">
                          <a:solidFill>
                            <a:srgbClr val="FF0000"/>
                          </a:solidFill>
                          <a:latin typeface="Meiryo UI" panose="020B0604030504040204" pitchFamily="50" charset="-128"/>
                          <a:ea typeface="Meiryo UI" panose="020B0604030504040204" pitchFamily="50" charset="-128"/>
                        </a:rPr>
                        <a:t>】</a:t>
                      </a:r>
                    </a:p>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400" i="0" dirty="0">
                          <a:solidFill>
                            <a:srgbClr val="FF0000"/>
                          </a:solidFill>
                          <a:latin typeface="Meiryo UI" panose="020B0604030504040204" pitchFamily="50" charset="-128"/>
                          <a:ea typeface="Meiryo UI" panose="020B0604030504040204" pitchFamily="50" charset="-128"/>
                        </a:rPr>
                        <a:t>○○○○</a:t>
                      </a: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400" i="0" dirty="0">
                          <a:solidFill>
                            <a:srgbClr val="FF0000"/>
                          </a:solidFill>
                          <a:latin typeface="Meiryo UI" panose="020B0604030504040204" pitchFamily="50" charset="-128"/>
                          <a:ea typeface="Meiryo UI" panose="020B0604030504040204" pitchFamily="50" charset="-128"/>
                        </a:rPr>
                        <a:t>○○○○</a:t>
                      </a: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en-US" altLang="ja-JP" sz="1400" i="0" dirty="0">
                          <a:solidFill>
                            <a:srgbClr val="FF0000"/>
                          </a:solidFill>
                          <a:latin typeface="Meiryo UI" panose="020B0604030504040204" pitchFamily="50" charset="-128"/>
                          <a:ea typeface="Meiryo UI" panose="020B0604030504040204" pitchFamily="50" charset="-128"/>
                        </a:rPr>
                        <a:t>【XXXXX</a:t>
                      </a:r>
                      <a:r>
                        <a:rPr kumimoji="1" lang="ja-JP" altLang="en-US" sz="1400" i="0" dirty="0">
                          <a:solidFill>
                            <a:srgbClr val="FF0000"/>
                          </a:solidFill>
                          <a:latin typeface="Meiryo UI" panose="020B0604030504040204" pitchFamily="50" charset="-128"/>
                          <a:ea typeface="Meiryo UI" panose="020B0604030504040204" pitchFamily="50" charset="-128"/>
                        </a:rPr>
                        <a:t>システム</a:t>
                      </a:r>
                      <a:r>
                        <a:rPr kumimoji="1" lang="en-US" altLang="ja-JP" sz="1400" i="0" dirty="0">
                          <a:solidFill>
                            <a:srgbClr val="FF0000"/>
                          </a:solidFill>
                          <a:latin typeface="Meiryo UI" panose="020B0604030504040204" pitchFamily="50" charset="-128"/>
                          <a:ea typeface="Meiryo UI" panose="020B0604030504040204" pitchFamily="50" charset="-128"/>
                        </a:rPr>
                        <a:t>】</a:t>
                      </a:r>
                    </a:p>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400" i="0" dirty="0">
                          <a:solidFill>
                            <a:srgbClr val="FF0000"/>
                          </a:solidFill>
                          <a:latin typeface="Meiryo UI" panose="020B0604030504040204" pitchFamily="50" charset="-128"/>
                          <a:ea typeface="Meiryo UI" panose="020B0604030504040204" pitchFamily="50" charset="-128"/>
                        </a:rPr>
                        <a:t>○○○○</a:t>
                      </a: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400" i="0" dirty="0">
                          <a:solidFill>
                            <a:srgbClr val="FF0000"/>
                          </a:solidFill>
                          <a:latin typeface="Meiryo UI" panose="020B0604030504040204" pitchFamily="50" charset="-128"/>
                          <a:ea typeface="Meiryo UI" panose="020B0604030504040204" pitchFamily="50" charset="-128"/>
                        </a:rPr>
                        <a:t>○○○○</a:t>
                      </a: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hMerge="1">
                  <a:txBody>
                    <a:bodyPr/>
                    <a:lstStyle/>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B w="6350" cap="flat" cmpd="sng" algn="ctr">
                      <a:solidFill>
                        <a:schemeClr val="bg2"/>
                      </a:solidFill>
                      <a:prstDash val="solid"/>
                      <a:round/>
                      <a:headEnd type="none" w="med" len="med"/>
                      <a:tailEnd type="none" w="med" len="med"/>
                    </a:lnB>
                  </a:tcPr>
                </a:tc>
                <a:tc hMerge="1">
                  <a:txBody>
                    <a:bodyPr/>
                    <a:lstStyle/>
                    <a:p>
                      <a:endParaRPr kumimoji="1" lang="ja-JP" altLang="en-US" dirty="0"/>
                    </a:p>
                  </a:txBody>
                  <a:tcPr/>
                </a:tc>
                <a:extLst>
                  <a:ext uri="{0D108BD9-81ED-4DB2-BD59-A6C34878D82A}">
                    <a16:rowId xmlns:a16="http://schemas.microsoft.com/office/drawing/2014/main" val="765232988"/>
                  </a:ext>
                </a:extLst>
              </a:tr>
            </a:tbl>
          </a:graphicData>
        </a:graphic>
      </p:graphicFrame>
      <p:sp>
        <p:nvSpPr>
          <p:cNvPr id="9" name="四角形: 角を丸くする 8">
            <a:extLst>
              <a:ext uri="{FF2B5EF4-FFF2-40B4-BE49-F238E27FC236}">
                <a16:creationId xmlns:a16="http://schemas.microsoft.com/office/drawing/2014/main" id="{9B407A9C-05A7-434C-A8D5-CD63EBCB5C58}"/>
              </a:ext>
            </a:extLst>
          </p:cNvPr>
          <p:cNvSpPr/>
          <p:nvPr/>
        </p:nvSpPr>
        <p:spPr>
          <a:xfrm>
            <a:off x="3707904" y="193889"/>
            <a:ext cx="4813139" cy="288032"/>
          </a:xfrm>
          <a:prstGeom prst="roundRect">
            <a:avLst>
              <a:gd name="adj" fmla="val 32556"/>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9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サービス</a:t>
            </a:r>
            <a:r>
              <a:rPr lang="ja-JP" altLang="en-US" sz="1400" dirty="0">
                <a:solidFill>
                  <a:sysClr val="windowText" lastClr="000000"/>
                </a:solidFill>
                <a:latin typeface="Meiryo UI" panose="020B0604030504040204" pitchFamily="50" charset="-128"/>
                <a:ea typeface="Meiryo UI" panose="020B0604030504040204" pitchFamily="50" charset="-128"/>
              </a:rPr>
              <a:t>が複数ある場合は、サービスごとに</a:t>
            </a:r>
            <a:r>
              <a:rPr kumimoji="1" lang="ja-JP" altLang="en-US"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１枚ずつ作成すること</a:t>
            </a:r>
            <a:endParaRPr kumimoji="1" lang="en-US" altLang="ja-JP"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3" name="スライド番号プレースホルダー 1">
            <a:extLst>
              <a:ext uri="{FF2B5EF4-FFF2-40B4-BE49-F238E27FC236}">
                <a16:creationId xmlns:a16="http://schemas.microsoft.com/office/drawing/2014/main" id="{78BF5A8C-0142-6CE9-8C49-83BB83E61C52}"/>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3</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 name="四角形: 角を丸くする 1">
            <a:extLst>
              <a:ext uri="{FF2B5EF4-FFF2-40B4-BE49-F238E27FC236}">
                <a16:creationId xmlns:a16="http://schemas.microsoft.com/office/drawing/2014/main" id="{696A36EE-AF97-4357-8568-5CD690E62E64}"/>
              </a:ext>
            </a:extLst>
          </p:cNvPr>
          <p:cNvSpPr/>
          <p:nvPr/>
        </p:nvSpPr>
        <p:spPr>
          <a:xfrm>
            <a:off x="9324528" y="1179102"/>
            <a:ext cx="2981898" cy="953754"/>
          </a:xfrm>
          <a:prstGeom prst="roundRect">
            <a:avLst>
              <a:gd name="adj" fmla="val 13697"/>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lstStyle>
            <a:defPPr>
              <a:defRPr lang="en-US"/>
            </a:defPPr>
            <a:lvl1pPr algn="l" rtl="0" fontAlgn="base">
              <a:spcBef>
                <a:spcPct val="0"/>
              </a:spcBef>
              <a:spcAft>
                <a:spcPct val="0"/>
              </a:spcAft>
              <a:defRPr sz="1900" kern="1200">
                <a:solidFill>
                  <a:schemeClr val="lt1"/>
                </a:solidFill>
                <a:latin typeface="+mn-lt"/>
                <a:ea typeface="+mn-ea"/>
                <a:cs typeface="+mn-cs"/>
              </a:defRPr>
            </a:lvl1pPr>
            <a:lvl2pPr marL="429768" algn="l" rtl="0" fontAlgn="base">
              <a:spcBef>
                <a:spcPct val="0"/>
              </a:spcBef>
              <a:spcAft>
                <a:spcPct val="0"/>
              </a:spcAft>
              <a:defRPr sz="1900" kern="1200">
                <a:solidFill>
                  <a:schemeClr val="lt1"/>
                </a:solidFill>
                <a:latin typeface="+mn-lt"/>
                <a:ea typeface="+mn-ea"/>
                <a:cs typeface="+mn-cs"/>
              </a:defRPr>
            </a:lvl2pPr>
            <a:lvl3pPr marL="859536" algn="l" rtl="0" fontAlgn="base">
              <a:spcBef>
                <a:spcPct val="0"/>
              </a:spcBef>
              <a:spcAft>
                <a:spcPct val="0"/>
              </a:spcAft>
              <a:defRPr sz="1900" kern="1200">
                <a:solidFill>
                  <a:schemeClr val="lt1"/>
                </a:solidFill>
                <a:latin typeface="+mn-lt"/>
                <a:ea typeface="+mn-ea"/>
                <a:cs typeface="+mn-cs"/>
              </a:defRPr>
            </a:lvl3pPr>
            <a:lvl4pPr marL="1289304" algn="l" rtl="0" fontAlgn="base">
              <a:spcBef>
                <a:spcPct val="0"/>
              </a:spcBef>
              <a:spcAft>
                <a:spcPct val="0"/>
              </a:spcAft>
              <a:defRPr sz="1900" kern="1200">
                <a:solidFill>
                  <a:schemeClr val="lt1"/>
                </a:solidFill>
                <a:latin typeface="+mn-lt"/>
                <a:ea typeface="+mn-ea"/>
                <a:cs typeface="+mn-cs"/>
              </a:defRPr>
            </a:lvl4pPr>
            <a:lvl5pPr marL="1719072" algn="l" rtl="0" fontAlgn="base">
              <a:spcBef>
                <a:spcPct val="0"/>
              </a:spcBef>
              <a:spcAft>
                <a:spcPct val="0"/>
              </a:spcAft>
              <a:defRPr sz="1900" kern="1200">
                <a:solidFill>
                  <a:schemeClr val="lt1"/>
                </a:solidFill>
                <a:latin typeface="+mn-lt"/>
                <a:ea typeface="+mn-ea"/>
                <a:cs typeface="+mn-cs"/>
              </a:defRPr>
            </a:lvl5pPr>
            <a:lvl6pPr marL="2148840" algn="l" defTabSz="859536" rtl="0" eaLnBrk="1" latinLnBrk="0" hangingPunct="1">
              <a:defRPr sz="1900" kern="1200">
                <a:solidFill>
                  <a:schemeClr val="lt1"/>
                </a:solidFill>
                <a:latin typeface="+mn-lt"/>
                <a:ea typeface="+mn-ea"/>
                <a:cs typeface="+mn-cs"/>
              </a:defRPr>
            </a:lvl6pPr>
            <a:lvl7pPr marL="2578608" algn="l" defTabSz="859536" rtl="0" eaLnBrk="1" latinLnBrk="0" hangingPunct="1">
              <a:defRPr sz="1900" kern="1200">
                <a:solidFill>
                  <a:schemeClr val="lt1"/>
                </a:solidFill>
                <a:latin typeface="+mn-lt"/>
                <a:ea typeface="+mn-ea"/>
                <a:cs typeface="+mn-cs"/>
              </a:defRPr>
            </a:lvl7pPr>
            <a:lvl8pPr marL="3008376" algn="l" defTabSz="859536" rtl="0" eaLnBrk="1" latinLnBrk="0" hangingPunct="1">
              <a:defRPr sz="1900" kern="1200">
                <a:solidFill>
                  <a:schemeClr val="lt1"/>
                </a:solidFill>
                <a:latin typeface="+mn-lt"/>
                <a:ea typeface="+mn-ea"/>
                <a:cs typeface="+mn-cs"/>
              </a:defRPr>
            </a:lvl8pPr>
            <a:lvl9pPr marL="3438144" algn="l" defTabSz="859536" rtl="0" eaLnBrk="1" latinLnBrk="0" hangingPunct="1">
              <a:defRPr sz="1900" kern="1200">
                <a:solidFill>
                  <a:schemeClr val="lt1"/>
                </a:solidFill>
                <a:latin typeface="+mn-lt"/>
                <a:ea typeface="+mn-ea"/>
                <a:cs typeface="+mn-cs"/>
              </a:defRPr>
            </a:lvl9pPr>
          </a:lstStyle>
          <a:p>
            <a:pPr>
              <a:lnSpc>
                <a:spcPts val="1754"/>
              </a:lnSpc>
            </a:pPr>
            <a:r>
              <a:rPr lang="ja-JP" altLang="en-US" sz="1108" dirty="0">
                <a:solidFill>
                  <a:schemeClr val="tx1"/>
                </a:solidFill>
                <a:latin typeface="Meiryo UI" panose="020B0604030504040204" pitchFamily="50" charset="-128"/>
                <a:ea typeface="Meiryo UI" panose="020B0604030504040204" pitchFamily="50" charset="-128"/>
              </a:rPr>
              <a:t>・想定するサービスイメージをポンチ絵等を活用して記載願います。</a:t>
            </a:r>
            <a:endParaRPr lang="en-US" altLang="ja-JP" sz="1108" dirty="0">
              <a:solidFill>
                <a:schemeClr val="tx1"/>
              </a:solidFill>
              <a:latin typeface="Meiryo UI" panose="020B0604030504040204" pitchFamily="50" charset="-128"/>
              <a:ea typeface="Meiryo UI" panose="020B0604030504040204" pitchFamily="50" charset="-128"/>
            </a:endParaRPr>
          </a:p>
          <a:p>
            <a:pPr>
              <a:lnSpc>
                <a:spcPts val="1754"/>
              </a:lnSpc>
            </a:pPr>
            <a:r>
              <a:rPr lang="ja-JP" altLang="en-US" sz="1108" dirty="0">
                <a:solidFill>
                  <a:schemeClr val="tx1"/>
                </a:solidFill>
                <a:latin typeface="Meiryo UI" panose="020B0604030504040204" pitchFamily="50" charset="-128"/>
                <a:ea typeface="Meiryo UI" panose="020B0604030504040204" pitchFamily="50" charset="-128"/>
              </a:rPr>
              <a:t>・電子申請システムの対象となる手続きの具体例、件数を記載願います。</a:t>
            </a:r>
            <a:endParaRPr lang="en-US" altLang="ja-JP" sz="1108"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9089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7"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サービス概要</a:t>
            </a:r>
            <a:r>
              <a:rPr kumimoji="0" lang="ja-JP" altLang="en-US" sz="18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0" lang="en-US" altLang="ja-JP" sz="1800" b="1" kern="0" dirty="0">
                <a:solidFill>
                  <a:sysClr val="windowText" lastClr="000000"/>
                </a:solidFill>
                <a:latin typeface="Meiryo UI" panose="020B0604030504040204" pitchFamily="50" charset="-128"/>
                <a:ea typeface="Meiryo UI" panose="020B0604030504040204" pitchFamily="50" charset="-128"/>
              </a:rPr>
              <a:t>1</a:t>
            </a:r>
            <a:r>
              <a:rPr kumimoji="0" lang="en-US" altLang="ja-JP" sz="18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0" lang="en-US" altLang="ja-JP" sz="1800" b="1" kern="0" dirty="0">
                <a:solidFill>
                  <a:sysClr val="windowText" lastClr="000000"/>
                </a:solidFill>
                <a:latin typeface="Meiryo UI" panose="020B0604030504040204" pitchFamily="50" charset="-128"/>
                <a:ea typeface="Meiryo UI" panose="020B0604030504040204" pitchFamily="50" charset="-128"/>
              </a:rPr>
              <a:t>1</a:t>
            </a:r>
            <a:r>
              <a:rPr kumimoji="0" lang="ja-JP" altLang="en-US" sz="1800"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　　</a:t>
            </a:r>
            <a:endParaRPr kumimoji="1" lang="ja-JP" altLang="en-US" sz="14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14" name="表 77">
            <a:extLst>
              <a:ext uri="{FF2B5EF4-FFF2-40B4-BE49-F238E27FC236}">
                <a16:creationId xmlns:a16="http://schemas.microsoft.com/office/drawing/2014/main" id="{737E5AA1-1045-479B-A557-9915086555B2}"/>
              </a:ext>
            </a:extLst>
          </p:cNvPr>
          <p:cNvGraphicFramePr>
            <a:graphicFrameLocks noGrp="1"/>
          </p:cNvGraphicFramePr>
          <p:nvPr>
            <p:extLst>
              <p:ext uri="{D42A27DB-BD31-4B8C-83A1-F6EECF244321}">
                <p14:modId xmlns:p14="http://schemas.microsoft.com/office/powerpoint/2010/main" val="106681477"/>
              </p:ext>
            </p:extLst>
          </p:nvPr>
        </p:nvGraphicFramePr>
        <p:xfrm>
          <a:off x="154358" y="692696"/>
          <a:ext cx="8835283" cy="6071471"/>
        </p:xfrm>
        <a:graphic>
          <a:graphicData uri="http://schemas.openxmlformats.org/drawingml/2006/table">
            <a:tbl>
              <a:tblPr firstRow="1" bandRow="1">
                <a:tableStyleId>{5940675A-B579-460E-94D1-54222C63F5DA}</a:tableStyleId>
              </a:tblPr>
              <a:tblGrid>
                <a:gridCol w="1239108">
                  <a:extLst>
                    <a:ext uri="{9D8B030D-6E8A-4147-A177-3AD203B41FA5}">
                      <a16:colId xmlns:a16="http://schemas.microsoft.com/office/drawing/2014/main" val="20000"/>
                    </a:ext>
                  </a:extLst>
                </a:gridCol>
                <a:gridCol w="4595009">
                  <a:extLst>
                    <a:ext uri="{9D8B030D-6E8A-4147-A177-3AD203B41FA5}">
                      <a16:colId xmlns:a16="http://schemas.microsoft.com/office/drawing/2014/main" val="20001"/>
                    </a:ext>
                  </a:extLst>
                </a:gridCol>
                <a:gridCol w="1060387">
                  <a:extLst>
                    <a:ext uri="{9D8B030D-6E8A-4147-A177-3AD203B41FA5}">
                      <a16:colId xmlns:a16="http://schemas.microsoft.com/office/drawing/2014/main" val="20002"/>
                    </a:ext>
                  </a:extLst>
                </a:gridCol>
                <a:gridCol w="1940779">
                  <a:extLst>
                    <a:ext uri="{9D8B030D-6E8A-4147-A177-3AD203B41FA5}">
                      <a16:colId xmlns:a16="http://schemas.microsoft.com/office/drawing/2014/main" val="20003"/>
                    </a:ext>
                  </a:extLst>
                </a:gridCol>
              </a:tblGrid>
              <a:tr h="350929">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lnSpc>
                          <a:spcPts val="1800"/>
                        </a:lnSpc>
                      </a:pPr>
                      <a:r>
                        <a:rPr kumimoji="1" lang="ja-JP" altLang="en-US" sz="1400" b="0" dirty="0">
                          <a:solidFill>
                            <a:schemeClr val="tx1"/>
                          </a:solidFill>
                          <a:latin typeface="Meiryo UI" panose="020B0604030504040204" pitchFamily="50" charset="-128"/>
                          <a:ea typeface="Meiryo UI" panose="020B0604030504040204" pitchFamily="50" charset="-128"/>
                        </a:rPr>
                        <a:t>サービス名</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ノーコード電子申請システム「</a:t>
                      </a:r>
                      <a:r>
                        <a:rPr kumimoji="1" lang="en-US" altLang="ja-JP" sz="1400" b="0" dirty="0" err="1">
                          <a:solidFill>
                            <a:schemeClr val="tx1"/>
                          </a:solidFill>
                          <a:latin typeface="Meiryo UI" panose="020B0604030504040204" pitchFamily="50" charset="-128"/>
                          <a:ea typeface="Meiryo UI" panose="020B0604030504040204" pitchFamily="50" charset="-128"/>
                        </a:rPr>
                        <a:t>LoGo</a:t>
                      </a:r>
                      <a:r>
                        <a:rPr kumimoji="1" lang="ja-JP" altLang="en-US" sz="1400" b="0" dirty="0">
                          <a:solidFill>
                            <a:schemeClr val="tx1"/>
                          </a:solidFill>
                          <a:latin typeface="Meiryo UI" panose="020B0604030504040204" pitchFamily="50" charset="-128"/>
                          <a:ea typeface="Meiryo UI" panose="020B0604030504040204" pitchFamily="50" charset="-128"/>
                        </a:rPr>
                        <a:t>フォーム」</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事業費</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3,050</a:t>
                      </a:r>
                      <a:r>
                        <a:rPr kumimoji="1" lang="ja-JP" altLang="en-US" sz="1400" b="0" dirty="0">
                          <a:solidFill>
                            <a:schemeClr val="tx1"/>
                          </a:solidFill>
                          <a:latin typeface="Meiryo UI" panose="020B0604030504040204" pitchFamily="50" charset="-128"/>
                          <a:ea typeface="Meiryo UI" panose="020B0604030504040204" pitchFamily="50" charset="-128"/>
                        </a:rPr>
                        <a:t>千円</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513522">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ターゲット</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gridSpan="3">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PC</a:t>
                      </a:r>
                      <a:r>
                        <a:rPr kumimoji="1" lang="ja-JP" altLang="en-US" sz="1400" b="0" dirty="0">
                          <a:solidFill>
                            <a:schemeClr val="tx1"/>
                          </a:solidFill>
                          <a:latin typeface="Meiryo UI" panose="020B0604030504040204" pitchFamily="50" charset="-128"/>
                          <a:ea typeface="Meiryo UI" panose="020B0604030504040204" pitchFamily="50" charset="-128"/>
                        </a:rPr>
                        <a:t>やスマートフォンを活用できる住民・事業者</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（厳格な本人確認を必要とする申請の場合はマイナンバーカードの所有者）</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sz="1400" b="0" dirty="0">
                        <a:solidFill>
                          <a:sysClr val="windowText" lastClr="000000"/>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3061851744"/>
                  </a:ext>
                </a:extLst>
              </a:tr>
              <a:tr h="350929">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サービス内容</a:t>
                      </a:r>
                      <a:endParaRPr kumimoji="1" lang="ja-JP" altLang="en-US" sz="1400" b="0" dirty="0">
                        <a:solidFill>
                          <a:sysClr val="windowText" lastClr="00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gridSpan="3">
                  <a:txBody>
                    <a:bodyPr/>
                    <a:lstStyle/>
                    <a:p>
                      <a:pPr marL="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noFill/>
                      <a:prstDash val="solid"/>
                      <a:round/>
                      <a:headEnd type="none" w="med" len="med"/>
                      <a:tailEnd type="none" w="med" len="med"/>
                    </a:lnB>
                  </a:tcPr>
                </a:tc>
                <a:tc hMerge="1">
                  <a:txBody>
                    <a:bodyPr/>
                    <a:lstStyle/>
                    <a:p>
                      <a:endParaRPr kumimoji="1" lang="ja-JP" altLang="en-US"/>
                    </a:p>
                  </a:txBody>
                  <a:tcPr>
                    <a:lnL w="6350" cap="flat" cmpd="sng" algn="ctr">
                      <a:solidFill>
                        <a:schemeClr val="bg2"/>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197328029"/>
                  </a:ext>
                </a:extLst>
              </a:tr>
              <a:tr h="4842817">
                <a:tc gridSpan="4">
                  <a:txBody>
                    <a:bodyPr/>
                    <a:lstStyle/>
                    <a:p>
                      <a:pPr marL="144000" indent="-144000">
                        <a:lnSpc>
                          <a:spcPts val="2000"/>
                        </a:lnSpc>
                      </a:pPr>
                      <a:r>
                        <a:rPr lang="ja-JP" altLang="en-US" sz="1400" dirty="0">
                          <a:solidFill>
                            <a:srgbClr val="FF0000"/>
                          </a:solidFill>
                          <a:latin typeface="Meiryo UI" panose="020B0604030504040204" pitchFamily="50" charset="-128"/>
                          <a:ea typeface="Meiryo UI" panose="020B0604030504040204" pitchFamily="50" charset="-128"/>
                        </a:rPr>
                        <a:t>　</a:t>
                      </a:r>
                      <a:endParaRPr kumimoji="1" lang="en-US" altLang="ja-JP" sz="1400" i="0" dirty="0">
                        <a:solidFill>
                          <a:schemeClr val="tx1"/>
                        </a:solidFill>
                        <a:latin typeface="Meiryo UI" panose="020B0604030504040204" pitchFamily="50" charset="-128"/>
                        <a:ea typeface="Meiryo UI" panose="020B0604030504040204" pitchFamily="50" charset="-128"/>
                      </a:endParaRPr>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i="0" dirty="0">
                          <a:solidFill>
                            <a:srgbClr val="FF0000"/>
                          </a:solidFill>
                          <a:latin typeface="Meiryo UI" panose="020B0604030504040204" pitchFamily="50" charset="-128"/>
                          <a:ea typeface="Meiryo UI" panose="020B0604030504040204" pitchFamily="50" charset="-128"/>
                        </a:rPr>
                        <a:t>※</a:t>
                      </a:r>
                      <a:r>
                        <a:rPr kumimoji="1" lang="ja-JP" altLang="en-US" sz="1400" i="0" dirty="0">
                          <a:solidFill>
                            <a:srgbClr val="FF0000"/>
                          </a:solidFill>
                          <a:latin typeface="Meiryo UI" panose="020B0604030504040204" pitchFamily="50" charset="-128"/>
                          <a:ea typeface="Meiryo UI" panose="020B0604030504040204" pitchFamily="50" charset="-128"/>
                        </a:rPr>
                        <a:t>地域への実装を予定しているデジタル技術を</a:t>
                      </a:r>
                      <a:br>
                        <a:rPr kumimoji="1" lang="en-US" altLang="ja-JP" sz="1400" i="0" dirty="0">
                          <a:solidFill>
                            <a:srgbClr val="FF0000"/>
                          </a:solidFill>
                          <a:latin typeface="Meiryo UI" panose="020B0604030504040204" pitchFamily="50" charset="-128"/>
                          <a:ea typeface="Meiryo UI" panose="020B0604030504040204" pitchFamily="50" charset="-128"/>
                        </a:rPr>
                      </a:br>
                      <a:r>
                        <a:rPr kumimoji="1" lang="en-US" altLang="ja-JP" sz="1400" i="0" dirty="0">
                          <a:solidFill>
                            <a:srgbClr val="FF0000"/>
                          </a:solidFill>
                          <a:latin typeface="Meiryo UI" panose="020B0604030504040204" pitchFamily="50" charset="-128"/>
                          <a:ea typeface="Meiryo UI" panose="020B0604030504040204" pitchFamily="50" charset="-128"/>
                        </a:rPr>
                        <a:t>   </a:t>
                      </a:r>
                      <a:r>
                        <a:rPr kumimoji="1" lang="ja-JP" altLang="en-US" sz="1400" i="0" dirty="0">
                          <a:solidFill>
                            <a:srgbClr val="FF0000"/>
                          </a:solidFill>
                          <a:latin typeface="Meiryo UI" panose="020B0604030504040204" pitchFamily="50" charset="-128"/>
                          <a:ea typeface="Meiryo UI" panose="020B0604030504040204" pitchFamily="50" charset="-128"/>
                        </a:rPr>
                        <a:t>活用したサービス等について簡潔に記載すること。</a:t>
                      </a: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i="0" dirty="0">
                          <a:solidFill>
                            <a:srgbClr val="FF0000"/>
                          </a:solidFill>
                          <a:latin typeface="Meiryo UI" panose="020B0604030504040204" pitchFamily="50" charset="-128"/>
                          <a:ea typeface="Meiryo UI" panose="020B0604030504040204" pitchFamily="50" charset="-128"/>
                        </a:rPr>
                        <a:t>【XXXXX</a:t>
                      </a:r>
                      <a:r>
                        <a:rPr kumimoji="1" lang="ja-JP" altLang="en-US" sz="1400" i="0" dirty="0">
                          <a:solidFill>
                            <a:srgbClr val="FF0000"/>
                          </a:solidFill>
                          <a:latin typeface="Meiryo UI" panose="020B0604030504040204" pitchFamily="50" charset="-128"/>
                          <a:ea typeface="Meiryo UI" panose="020B0604030504040204" pitchFamily="50" charset="-128"/>
                        </a:rPr>
                        <a:t>サービス</a:t>
                      </a:r>
                      <a:r>
                        <a:rPr kumimoji="1" lang="en-US" altLang="ja-JP" sz="1400" i="0" dirty="0">
                          <a:solidFill>
                            <a:srgbClr val="FF0000"/>
                          </a:solidFill>
                          <a:latin typeface="Meiryo UI" panose="020B0604030504040204" pitchFamily="50" charset="-128"/>
                          <a:ea typeface="Meiryo UI" panose="020B0604030504040204" pitchFamily="50" charset="-128"/>
                        </a:rPr>
                        <a:t>】</a:t>
                      </a:r>
                    </a:p>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400" i="0" dirty="0">
                          <a:solidFill>
                            <a:srgbClr val="FF0000"/>
                          </a:solidFill>
                          <a:latin typeface="Meiryo UI" panose="020B0604030504040204" pitchFamily="50" charset="-128"/>
                          <a:ea typeface="Meiryo UI" panose="020B0604030504040204" pitchFamily="50" charset="-128"/>
                        </a:rPr>
                        <a:t>○○○○</a:t>
                      </a: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400" i="0" dirty="0">
                          <a:solidFill>
                            <a:srgbClr val="FF0000"/>
                          </a:solidFill>
                          <a:latin typeface="Meiryo UI" panose="020B0604030504040204" pitchFamily="50" charset="-128"/>
                          <a:ea typeface="Meiryo UI" panose="020B0604030504040204" pitchFamily="50" charset="-128"/>
                        </a:rPr>
                        <a:t>○○○○</a:t>
                      </a: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en-US" altLang="ja-JP" sz="1400" i="0" dirty="0">
                          <a:solidFill>
                            <a:srgbClr val="FF0000"/>
                          </a:solidFill>
                          <a:latin typeface="Meiryo UI" panose="020B0604030504040204" pitchFamily="50" charset="-128"/>
                          <a:ea typeface="Meiryo UI" panose="020B0604030504040204" pitchFamily="50" charset="-128"/>
                        </a:rPr>
                        <a:t>【XXXXX</a:t>
                      </a:r>
                      <a:r>
                        <a:rPr kumimoji="1" lang="ja-JP" altLang="en-US" sz="1400" i="0" dirty="0">
                          <a:solidFill>
                            <a:srgbClr val="FF0000"/>
                          </a:solidFill>
                          <a:latin typeface="Meiryo UI" panose="020B0604030504040204" pitchFamily="50" charset="-128"/>
                          <a:ea typeface="Meiryo UI" panose="020B0604030504040204" pitchFamily="50" charset="-128"/>
                        </a:rPr>
                        <a:t>システム</a:t>
                      </a:r>
                      <a:r>
                        <a:rPr kumimoji="1" lang="en-US" altLang="ja-JP" sz="1400" i="0" dirty="0">
                          <a:solidFill>
                            <a:srgbClr val="FF0000"/>
                          </a:solidFill>
                          <a:latin typeface="Meiryo UI" panose="020B0604030504040204" pitchFamily="50" charset="-128"/>
                          <a:ea typeface="Meiryo UI" panose="020B0604030504040204" pitchFamily="50" charset="-128"/>
                        </a:rPr>
                        <a:t>】</a:t>
                      </a:r>
                    </a:p>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400" i="0" dirty="0">
                          <a:solidFill>
                            <a:srgbClr val="FF0000"/>
                          </a:solidFill>
                          <a:latin typeface="Meiryo UI" panose="020B0604030504040204" pitchFamily="50" charset="-128"/>
                          <a:ea typeface="Meiryo UI" panose="020B0604030504040204" pitchFamily="50" charset="-128"/>
                        </a:rPr>
                        <a:t>○○○○</a:t>
                      </a:r>
                      <a:endParaRPr kumimoji="1" lang="en-US" altLang="ja-JP" sz="1400" i="0" dirty="0">
                        <a:solidFill>
                          <a:srgbClr val="FF0000"/>
                        </a:solidFill>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400" i="0" dirty="0">
                          <a:solidFill>
                            <a:srgbClr val="FF0000"/>
                          </a:solidFill>
                          <a:latin typeface="Meiryo UI" panose="020B0604030504040204" pitchFamily="50" charset="-128"/>
                          <a:ea typeface="Meiryo UI" panose="020B0604030504040204" pitchFamily="50" charset="-128"/>
                        </a:rPr>
                        <a:t>○○○○</a:t>
                      </a: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tcPr>
                </a:tc>
                <a:tc hMerge="1">
                  <a:txBody>
                    <a:bodyPr/>
                    <a:lstStyle/>
                    <a:p>
                      <a:pPr marL="285750" marR="0" lvl="0" indent="-2857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B w="6350" cap="flat" cmpd="sng" algn="ctr">
                      <a:solidFill>
                        <a:schemeClr val="bg2"/>
                      </a:solidFill>
                      <a:prstDash val="solid"/>
                      <a:round/>
                      <a:headEnd type="none" w="med" len="med"/>
                      <a:tailEnd type="none" w="med" len="med"/>
                    </a:lnB>
                  </a:tcPr>
                </a:tc>
                <a:tc hMerge="1">
                  <a:txBody>
                    <a:bodyPr/>
                    <a:lstStyle/>
                    <a:p>
                      <a:endParaRPr kumimoji="1" lang="ja-JP" altLang="en-US" dirty="0"/>
                    </a:p>
                  </a:txBody>
                  <a:tcPr/>
                </a:tc>
                <a:extLst>
                  <a:ext uri="{0D108BD9-81ED-4DB2-BD59-A6C34878D82A}">
                    <a16:rowId xmlns:a16="http://schemas.microsoft.com/office/drawing/2014/main" val="765232988"/>
                  </a:ext>
                </a:extLst>
              </a:tr>
            </a:tbl>
          </a:graphicData>
        </a:graphic>
      </p:graphicFrame>
      <p:sp>
        <p:nvSpPr>
          <p:cNvPr id="9" name="四角形: 角を丸くする 8">
            <a:extLst>
              <a:ext uri="{FF2B5EF4-FFF2-40B4-BE49-F238E27FC236}">
                <a16:creationId xmlns:a16="http://schemas.microsoft.com/office/drawing/2014/main" id="{9B407A9C-05A7-434C-A8D5-CD63EBCB5C58}"/>
              </a:ext>
            </a:extLst>
          </p:cNvPr>
          <p:cNvSpPr/>
          <p:nvPr/>
        </p:nvSpPr>
        <p:spPr>
          <a:xfrm>
            <a:off x="3707904" y="193889"/>
            <a:ext cx="4813139" cy="288032"/>
          </a:xfrm>
          <a:prstGeom prst="roundRect">
            <a:avLst>
              <a:gd name="adj" fmla="val 32556"/>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9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サービス</a:t>
            </a:r>
            <a:r>
              <a:rPr lang="ja-JP" altLang="en-US" sz="1400" dirty="0">
                <a:solidFill>
                  <a:sysClr val="windowText" lastClr="000000"/>
                </a:solidFill>
                <a:latin typeface="Meiryo UI" panose="020B0604030504040204" pitchFamily="50" charset="-128"/>
                <a:ea typeface="Meiryo UI" panose="020B0604030504040204" pitchFamily="50" charset="-128"/>
              </a:rPr>
              <a:t>が複数ある場合は、サービスごとに</a:t>
            </a:r>
            <a:r>
              <a:rPr kumimoji="1" lang="ja-JP" altLang="en-US"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１枚ずつ作成すること</a:t>
            </a:r>
            <a:endParaRPr kumimoji="1" lang="en-US" altLang="ja-JP" sz="14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3" name="スライド番号プレースホルダー 1">
            <a:extLst>
              <a:ext uri="{FF2B5EF4-FFF2-40B4-BE49-F238E27FC236}">
                <a16:creationId xmlns:a16="http://schemas.microsoft.com/office/drawing/2014/main" id="{78BF5A8C-0142-6CE9-8C49-83BB83E61C52}"/>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4</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A1E60239-0022-476F-86C7-F030B3E51402}"/>
              </a:ext>
            </a:extLst>
          </p:cNvPr>
          <p:cNvSpPr txBox="1"/>
          <p:nvPr/>
        </p:nvSpPr>
        <p:spPr>
          <a:xfrm>
            <a:off x="6283001" y="6405209"/>
            <a:ext cx="2733280" cy="253916"/>
          </a:xfrm>
          <a:prstGeom prst="rect">
            <a:avLst/>
          </a:prstGeom>
          <a:noFill/>
        </p:spPr>
        <p:txBody>
          <a:bodyPr wrap="square" rtlCol="0">
            <a:spAutoFit/>
          </a:bodyPr>
          <a:lstStyle/>
          <a:p>
            <a:r>
              <a:rPr lang="en-US" altLang="ja-JP" sz="1050" dirty="0"/>
              <a:t>【</a:t>
            </a:r>
            <a:r>
              <a:rPr lang="ja-JP" altLang="en-US" sz="1050" dirty="0"/>
              <a:t>本サービス提供元：㈱トラストバンク</a:t>
            </a:r>
            <a:r>
              <a:rPr lang="en-US" altLang="ja-JP" sz="1050" dirty="0"/>
              <a:t>】</a:t>
            </a:r>
            <a:endParaRPr kumimoji="1" lang="ja-JP" altLang="en-US" sz="1050" dirty="0"/>
          </a:p>
        </p:txBody>
      </p:sp>
      <p:pic>
        <p:nvPicPr>
          <p:cNvPr id="5" name="図 4">
            <a:extLst>
              <a:ext uri="{FF2B5EF4-FFF2-40B4-BE49-F238E27FC236}">
                <a16:creationId xmlns:a16="http://schemas.microsoft.com/office/drawing/2014/main" id="{409DA1BD-F6A7-4494-96FD-D8909B2DD3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3232" y="1650159"/>
            <a:ext cx="7414300" cy="4650008"/>
          </a:xfrm>
          <a:prstGeom prst="rect">
            <a:avLst/>
          </a:prstGeom>
          <a:ln>
            <a:noFill/>
          </a:ln>
        </p:spPr>
      </p:pic>
      <p:sp>
        <p:nvSpPr>
          <p:cNvPr id="2" name="四角形: 角を丸くする 1">
            <a:extLst>
              <a:ext uri="{FF2B5EF4-FFF2-40B4-BE49-F238E27FC236}">
                <a16:creationId xmlns:a16="http://schemas.microsoft.com/office/drawing/2014/main" id="{696A36EE-AF97-4357-8568-5CD690E62E64}"/>
              </a:ext>
            </a:extLst>
          </p:cNvPr>
          <p:cNvSpPr/>
          <p:nvPr/>
        </p:nvSpPr>
        <p:spPr>
          <a:xfrm>
            <a:off x="9468544" y="1173282"/>
            <a:ext cx="2981898" cy="953754"/>
          </a:xfrm>
          <a:prstGeom prst="roundRect">
            <a:avLst>
              <a:gd name="adj" fmla="val 13697"/>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lstStyle>
            <a:defPPr>
              <a:defRPr lang="en-US"/>
            </a:defPPr>
            <a:lvl1pPr algn="l" rtl="0" fontAlgn="base">
              <a:spcBef>
                <a:spcPct val="0"/>
              </a:spcBef>
              <a:spcAft>
                <a:spcPct val="0"/>
              </a:spcAft>
              <a:defRPr sz="1900" kern="1200">
                <a:solidFill>
                  <a:schemeClr val="lt1"/>
                </a:solidFill>
                <a:latin typeface="+mn-lt"/>
                <a:ea typeface="+mn-ea"/>
                <a:cs typeface="+mn-cs"/>
              </a:defRPr>
            </a:lvl1pPr>
            <a:lvl2pPr marL="429768" algn="l" rtl="0" fontAlgn="base">
              <a:spcBef>
                <a:spcPct val="0"/>
              </a:spcBef>
              <a:spcAft>
                <a:spcPct val="0"/>
              </a:spcAft>
              <a:defRPr sz="1900" kern="1200">
                <a:solidFill>
                  <a:schemeClr val="lt1"/>
                </a:solidFill>
                <a:latin typeface="+mn-lt"/>
                <a:ea typeface="+mn-ea"/>
                <a:cs typeface="+mn-cs"/>
              </a:defRPr>
            </a:lvl2pPr>
            <a:lvl3pPr marL="859536" algn="l" rtl="0" fontAlgn="base">
              <a:spcBef>
                <a:spcPct val="0"/>
              </a:spcBef>
              <a:spcAft>
                <a:spcPct val="0"/>
              </a:spcAft>
              <a:defRPr sz="1900" kern="1200">
                <a:solidFill>
                  <a:schemeClr val="lt1"/>
                </a:solidFill>
                <a:latin typeface="+mn-lt"/>
                <a:ea typeface="+mn-ea"/>
                <a:cs typeface="+mn-cs"/>
              </a:defRPr>
            </a:lvl3pPr>
            <a:lvl4pPr marL="1289304" algn="l" rtl="0" fontAlgn="base">
              <a:spcBef>
                <a:spcPct val="0"/>
              </a:spcBef>
              <a:spcAft>
                <a:spcPct val="0"/>
              </a:spcAft>
              <a:defRPr sz="1900" kern="1200">
                <a:solidFill>
                  <a:schemeClr val="lt1"/>
                </a:solidFill>
                <a:latin typeface="+mn-lt"/>
                <a:ea typeface="+mn-ea"/>
                <a:cs typeface="+mn-cs"/>
              </a:defRPr>
            </a:lvl4pPr>
            <a:lvl5pPr marL="1719072" algn="l" rtl="0" fontAlgn="base">
              <a:spcBef>
                <a:spcPct val="0"/>
              </a:spcBef>
              <a:spcAft>
                <a:spcPct val="0"/>
              </a:spcAft>
              <a:defRPr sz="1900" kern="1200">
                <a:solidFill>
                  <a:schemeClr val="lt1"/>
                </a:solidFill>
                <a:latin typeface="+mn-lt"/>
                <a:ea typeface="+mn-ea"/>
                <a:cs typeface="+mn-cs"/>
              </a:defRPr>
            </a:lvl5pPr>
            <a:lvl6pPr marL="2148840" algn="l" defTabSz="859536" rtl="0" eaLnBrk="1" latinLnBrk="0" hangingPunct="1">
              <a:defRPr sz="1900" kern="1200">
                <a:solidFill>
                  <a:schemeClr val="lt1"/>
                </a:solidFill>
                <a:latin typeface="+mn-lt"/>
                <a:ea typeface="+mn-ea"/>
                <a:cs typeface="+mn-cs"/>
              </a:defRPr>
            </a:lvl6pPr>
            <a:lvl7pPr marL="2578608" algn="l" defTabSz="859536" rtl="0" eaLnBrk="1" latinLnBrk="0" hangingPunct="1">
              <a:defRPr sz="1900" kern="1200">
                <a:solidFill>
                  <a:schemeClr val="lt1"/>
                </a:solidFill>
                <a:latin typeface="+mn-lt"/>
                <a:ea typeface="+mn-ea"/>
                <a:cs typeface="+mn-cs"/>
              </a:defRPr>
            </a:lvl7pPr>
            <a:lvl8pPr marL="3008376" algn="l" defTabSz="859536" rtl="0" eaLnBrk="1" latinLnBrk="0" hangingPunct="1">
              <a:defRPr sz="1900" kern="1200">
                <a:solidFill>
                  <a:schemeClr val="lt1"/>
                </a:solidFill>
                <a:latin typeface="+mn-lt"/>
                <a:ea typeface="+mn-ea"/>
                <a:cs typeface="+mn-cs"/>
              </a:defRPr>
            </a:lvl8pPr>
            <a:lvl9pPr marL="3438144" algn="l" defTabSz="859536" rtl="0" eaLnBrk="1" latinLnBrk="0" hangingPunct="1">
              <a:defRPr sz="1900" kern="1200">
                <a:solidFill>
                  <a:schemeClr val="lt1"/>
                </a:solidFill>
                <a:latin typeface="+mn-lt"/>
                <a:ea typeface="+mn-ea"/>
                <a:cs typeface="+mn-cs"/>
              </a:defRPr>
            </a:lvl9pPr>
          </a:lstStyle>
          <a:p>
            <a:pPr>
              <a:lnSpc>
                <a:spcPts val="1754"/>
              </a:lnSpc>
            </a:pPr>
            <a:r>
              <a:rPr lang="ja-JP" altLang="en-US" sz="1108" dirty="0">
                <a:solidFill>
                  <a:schemeClr val="tx1"/>
                </a:solidFill>
                <a:latin typeface="Meiryo UI" panose="020B0604030504040204" pitchFamily="50" charset="-128"/>
                <a:ea typeface="Meiryo UI" panose="020B0604030504040204" pitchFamily="50" charset="-128"/>
              </a:rPr>
              <a:t>・想定するサービスイメージをポンチ絵等を活用して記載願います。</a:t>
            </a:r>
            <a:endParaRPr lang="en-US" altLang="ja-JP" sz="1108" dirty="0">
              <a:solidFill>
                <a:schemeClr val="tx1"/>
              </a:solidFill>
              <a:latin typeface="Meiryo UI" panose="020B0604030504040204" pitchFamily="50" charset="-128"/>
              <a:ea typeface="Meiryo UI" panose="020B0604030504040204" pitchFamily="50" charset="-128"/>
            </a:endParaRPr>
          </a:p>
          <a:p>
            <a:pPr>
              <a:lnSpc>
                <a:spcPts val="1754"/>
              </a:lnSpc>
            </a:pPr>
            <a:r>
              <a:rPr lang="ja-JP" altLang="en-US" sz="1108" dirty="0">
                <a:solidFill>
                  <a:schemeClr val="tx1"/>
                </a:solidFill>
                <a:latin typeface="Meiryo UI" panose="020B0604030504040204" pitchFamily="50" charset="-128"/>
                <a:ea typeface="Meiryo UI" panose="020B0604030504040204" pitchFamily="50" charset="-128"/>
              </a:rPr>
              <a:t>・電子申請システムの対象となる手続きの具体例、件数を記載願います。</a:t>
            </a:r>
            <a:endParaRPr lang="en-US" altLang="ja-JP" sz="1108"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20397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7"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サービス内容（政策目的への適合性）</a:t>
            </a:r>
            <a:endParaRPr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1258" name="Text Box 4"/>
          <p:cNvSpPr txBox="1">
            <a:spLocks noChangeArrowheads="1"/>
          </p:cNvSpPr>
          <p:nvPr/>
        </p:nvSpPr>
        <p:spPr>
          <a:xfrm>
            <a:off x="49802" y="620688"/>
            <a:ext cx="7714425"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Meiryo UI" panose="020B0604030504040204" pitchFamily="50" charset="-128"/>
                <a:ea typeface="Meiryo UI" panose="020B0604030504040204" pitchFamily="50" charset="-128"/>
              </a:rPr>
              <a:t>参考とした他の地域等で既に確立されている優良なモデル・サービス</a:t>
            </a: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a typeface="Meiryo UI" panose="020B0604030504040204" pitchFamily="50" charset="-128"/>
            </a:endParaRPr>
          </a:p>
        </p:txBody>
      </p:sp>
      <p:sp>
        <p:nvSpPr>
          <p:cNvPr id="1260" name="正方形/長方形 22"/>
          <p:cNvSpPr/>
          <p:nvPr/>
        </p:nvSpPr>
        <p:spPr>
          <a:xfrm>
            <a:off x="400484" y="1944466"/>
            <a:ext cx="4496798" cy="2378600"/>
          </a:xfrm>
          <a:prstGeom prst="rect">
            <a:avLst/>
          </a:prstGeom>
        </p:spPr>
        <p:txBody>
          <a:bodyPr wrap="square">
            <a:spAutoFit/>
          </a:bodyPr>
          <a:lstStyle/>
          <a:p>
            <a:pPr marL="144000" indent="-144000">
              <a:lnSpc>
                <a:spcPts val="1800"/>
              </a:lnSpc>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利用サービス</a:t>
            </a:r>
            <a:r>
              <a:rPr lang="en-US" altLang="ja-JP" sz="1400" dirty="0">
                <a:latin typeface="Meiryo UI" panose="020B0604030504040204" pitchFamily="50" charset="-128"/>
                <a:ea typeface="Meiryo UI" panose="020B0604030504040204" pitchFamily="50" charset="-128"/>
              </a:rPr>
              <a:t>】</a:t>
            </a:r>
          </a:p>
          <a:p>
            <a:pPr marL="144000" indent="-144000">
              <a:lnSpc>
                <a:spcPts val="1800"/>
              </a:lnSpc>
            </a:pPr>
            <a:r>
              <a:rPr lang="en-US" altLang="ja-JP" sz="1400" dirty="0" err="1">
                <a:latin typeface="Meiryo UI" panose="020B0604030504040204" pitchFamily="50" charset="-128"/>
                <a:ea typeface="Meiryo UI" panose="020B0604030504040204" pitchFamily="50" charset="-128"/>
              </a:rPr>
              <a:t>LoGo</a:t>
            </a:r>
            <a:r>
              <a:rPr lang="ja-JP" altLang="en-US" sz="1400" dirty="0">
                <a:latin typeface="Meiryo UI" panose="020B0604030504040204" pitchFamily="50" charset="-128"/>
                <a:ea typeface="Meiryo UI" panose="020B0604030504040204" pitchFamily="50" charset="-128"/>
              </a:rPr>
              <a:t>フォーム</a:t>
            </a:r>
            <a:endParaRPr lang="en-US" altLang="ja-JP" sz="1400" dirty="0">
              <a:latin typeface="Meiryo UI" panose="020B0604030504040204" pitchFamily="50" charset="-128"/>
              <a:ea typeface="Meiryo UI" panose="020B0604030504040204" pitchFamily="50" charset="-128"/>
            </a:endParaRPr>
          </a:p>
          <a:p>
            <a:pPr marL="144000" indent="-144000">
              <a:lnSpc>
                <a:spcPts val="1800"/>
              </a:lnSpc>
            </a:pPr>
            <a:endParaRPr lang="en-US" altLang="ja-JP" sz="1400" dirty="0">
              <a:latin typeface="Meiryo UI" panose="020B0604030504040204" pitchFamily="50" charset="-128"/>
              <a:ea typeface="Meiryo UI" panose="020B0604030504040204" pitchFamily="50" charset="-128"/>
            </a:endParaRPr>
          </a:p>
          <a:p>
            <a:pPr marL="144000" indent="-144000">
              <a:lnSpc>
                <a:spcPts val="1800"/>
              </a:lnSpc>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システム内容</a:t>
            </a:r>
            <a:r>
              <a:rPr lang="en-US" altLang="ja-JP" sz="1400" dirty="0">
                <a:latin typeface="Meiryo UI" panose="020B0604030504040204" pitchFamily="50" charset="-128"/>
                <a:ea typeface="Meiryo UI" panose="020B0604030504040204" pitchFamily="50" charset="-128"/>
              </a:rPr>
              <a:t>】</a:t>
            </a:r>
          </a:p>
          <a:p>
            <a:pPr marL="144000" indent="-144000">
              <a:lnSpc>
                <a:spcPts val="1800"/>
              </a:lnSpc>
            </a:pPr>
            <a:r>
              <a:rPr lang="ja-JP" altLang="en-US" sz="1400" dirty="0">
                <a:latin typeface="Meiryo UI" panose="020B0604030504040204" pitchFamily="50" charset="-128"/>
                <a:ea typeface="Meiryo UI" panose="020B0604030504040204" pitchFamily="50" charset="-128"/>
              </a:rPr>
              <a:t>来庁せずともスマートフォンなどからオンラインで申請等を行う</a:t>
            </a:r>
            <a:r>
              <a:rPr lang="ja-JP" altLang="en-US" sz="1400" dirty="0" err="1">
                <a:latin typeface="Meiryo UI" panose="020B0604030504040204" pitchFamily="50" charset="-128"/>
                <a:ea typeface="Meiryo UI" panose="020B0604030504040204" pitchFamily="50" charset="-128"/>
              </a:rPr>
              <a:t>こ</a:t>
            </a:r>
            <a:endParaRPr lang="en-US" altLang="ja-JP" sz="1400" dirty="0">
              <a:latin typeface="Meiryo UI" panose="020B0604030504040204" pitchFamily="50" charset="-128"/>
              <a:ea typeface="Meiryo UI" panose="020B0604030504040204" pitchFamily="50" charset="-128"/>
            </a:endParaRPr>
          </a:p>
          <a:p>
            <a:pPr marL="144000" indent="-144000">
              <a:lnSpc>
                <a:spcPts val="1800"/>
              </a:lnSpc>
            </a:pPr>
            <a:r>
              <a:rPr lang="ja-JP" altLang="en-US" sz="1400" dirty="0">
                <a:latin typeface="Meiryo UI" panose="020B0604030504040204" pitchFamily="50" charset="-128"/>
                <a:ea typeface="Meiryo UI" panose="020B0604030504040204" pitchFamily="50" charset="-128"/>
              </a:rPr>
              <a:t>とができ、全ての手続を</a:t>
            </a:r>
            <a:r>
              <a:rPr lang="en-US" altLang="ja-JP" sz="1400" dirty="0" err="1">
                <a:latin typeface="Meiryo UI" panose="020B0604030504040204" pitchFamily="50" charset="-128"/>
                <a:ea typeface="Meiryo UI" panose="020B0604030504040204" pitchFamily="50" charset="-128"/>
              </a:rPr>
              <a:t>LoGo</a:t>
            </a:r>
            <a:r>
              <a:rPr lang="ja-JP" altLang="en-US" sz="1400" dirty="0">
                <a:latin typeface="Meiryo UI" panose="020B0604030504040204" pitchFamily="50" charset="-128"/>
                <a:ea typeface="Meiryo UI" panose="020B0604030504040204" pitchFamily="50" charset="-128"/>
              </a:rPr>
              <a:t>フォームに掲載し、ぴったりサー</a:t>
            </a:r>
            <a:endParaRPr lang="en-US" altLang="ja-JP" sz="1400" dirty="0">
              <a:latin typeface="Meiryo UI" panose="020B0604030504040204" pitchFamily="50" charset="-128"/>
              <a:ea typeface="Meiryo UI" panose="020B0604030504040204" pitchFamily="50" charset="-128"/>
            </a:endParaRPr>
          </a:p>
          <a:p>
            <a:pPr marL="144000" indent="-144000">
              <a:lnSpc>
                <a:spcPts val="1800"/>
              </a:lnSpc>
            </a:pPr>
            <a:r>
              <a:rPr lang="ja-JP" altLang="en-US" sz="1400" dirty="0">
                <a:latin typeface="Meiryo UI" panose="020B0604030504040204" pitchFamily="50" charset="-128"/>
                <a:ea typeface="Meiryo UI" panose="020B0604030504040204" pitchFamily="50" charset="-128"/>
              </a:rPr>
              <a:t>ビスの手続は同サービスのリンク先において手続をし、それ以</a:t>
            </a:r>
            <a:endParaRPr lang="en-US" altLang="ja-JP" sz="1400" dirty="0">
              <a:latin typeface="Meiryo UI" panose="020B0604030504040204" pitchFamily="50" charset="-128"/>
              <a:ea typeface="Meiryo UI" panose="020B0604030504040204" pitchFamily="50" charset="-128"/>
            </a:endParaRPr>
          </a:p>
          <a:p>
            <a:pPr marL="144000" indent="-144000">
              <a:lnSpc>
                <a:spcPts val="1800"/>
              </a:lnSpc>
            </a:pPr>
            <a:r>
              <a:rPr lang="ja-JP" altLang="en-US" sz="1400" dirty="0">
                <a:latin typeface="Meiryo UI" panose="020B0604030504040204" pitchFamily="50" charset="-128"/>
                <a:ea typeface="Meiryo UI" panose="020B0604030504040204" pitchFamily="50" charset="-128"/>
              </a:rPr>
              <a:t>外の手続については、</a:t>
            </a:r>
            <a:r>
              <a:rPr lang="en-US" altLang="ja-JP" sz="1400" dirty="0" err="1">
                <a:latin typeface="Meiryo UI" panose="020B0604030504040204" pitchFamily="50" charset="-128"/>
                <a:ea typeface="Meiryo UI" panose="020B0604030504040204" pitchFamily="50" charset="-128"/>
              </a:rPr>
              <a:t>LoGo</a:t>
            </a:r>
            <a:r>
              <a:rPr lang="ja-JP" altLang="en-US" sz="1400" dirty="0">
                <a:latin typeface="Meiryo UI" panose="020B0604030504040204" pitchFamily="50" charset="-128"/>
                <a:ea typeface="Meiryo UI" panose="020B0604030504040204" pitchFamily="50" charset="-128"/>
              </a:rPr>
              <a:t>フォームから手続を行う。</a:t>
            </a:r>
            <a:endParaRPr lang="en-US" altLang="ja-JP" sz="1400" dirty="0">
              <a:latin typeface="Meiryo UI" panose="020B0604030504040204" pitchFamily="50" charset="-128"/>
              <a:ea typeface="Meiryo UI" panose="020B0604030504040204" pitchFamily="50" charset="-128"/>
            </a:endParaRPr>
          </a:p>
          <a:p>
            <a:pPr marL="144000" indent="-144000">
              <a:lnSpc>
                <a:spcPts val="1800"/>
              </a:lnSpc>
            </a:pPr>
            <a:r>
              <a:rPr lang="ja-JP" altLang="en-US" sz="1400" dirty="0">
                <a:latin typeface="Meiryo UI" panose="020B0604030504040204" pitchFamily="50" charset="-128"/>
                <a:ea typeface="Meiryo UI" panose="020B0604030504040204" pitchFamily="50" charset="-128"/>
              </a:rPr>
              <a:t>なお、</a:t>
            </a:r>
            <a:r>
              <a:rPr lang="en-US" altLang="ja-JP" sz="1400" dirty="0" err="1">
                <a:latin typeface="Meiryo UI" panose="020B0604030504040204" pitchFamily="50" charset="-128"/>
                <a:ea typeface="Meiryo UI" panose="020B0604030504040204" pitchFamily="50" charset="-128"/>
              </a:rPr>
              <a:t>LoGo</a:t>
            </a:r>
            <a:r>
              <a:rPr lang="ja-JP" altLang="en-US" sz="1400" dirty="0">
                <a:latin typeface="Meiryo UI" panose="020B0604030504040204" pitchFamily="50" charset="-128"/>
                <a:ea typeface="Meiryo UI" panose="020B0604030504040204" pitchFamily="50" charset="-128"/>
              </a:rPr>
              <a:t>フォームからの申請において、本人確認が必要</a:t>
            </a:r>
            <a:endParaRPr lang="en-US" altLang="ja-JP" sz="1400" dirty="0">
              <a:latin typeface="Meiryo UI" panose="020B0604030504040204" pitchFamily="50" charset="-128"/>
              <a:ea typeface="Meiryo UI" panose="020B0604030504040204" pitchFamily="50" charset="-128"/>
            </a:endParaRPr>
          </a:p>
          <a:p>
            <a:pPr marL="144000" indent="-144000">
              <a:lnSpc>
                <a:spcPts val="1800"/>
              </a:lnSpc>
            </a:pPr>
            <a:r>
              <a:rPr lang="ja-JP" altLang="en-US" sz="1400" dirty="0">
                <a:latin typeface="Meiryo UI" panose="020B0604030504040204" pitchFamily="50" charset="-128"/>
                <a:ea typeface="Meiryo UI" panose="020B0604030504040204" pitchFamily="50" charset="-128"/>
              </a:rPr>
              <a:t>な場合は、</a:t>
            </a:r>
            <a:r>
              <a:rPr lang="ja-JP" altLang="en-US" sz="1400" dirty="0" err="1">
                <a:latin typeface="Meiryo UI" panose="020B0604030504040204" pitchFamily="50" charset="-128"/>
                <a:ea typeface="Meiryo UI" panose="020B0604030504040204" pitchFamily="50" charset="-128"/>
              </a:rPr>
              <a:t>ｘ</a:t>
            </a:r>
            <a:r>
              <a:rPr lang="en-US" altLang="ja-JP" sz="1400" dirty="0">
                <a:latin typeface="Meiryo UI" panose="020B0604030504040204" pitchFamily="50" charset="-128"/>
                <a:ea typeface="Meiryo UI" panose="020B0604030504040204" pitchFamily="50" charset="-128"/>
              </a:rPr>
              <a:t>ID</a:t>
            </a:r>
            <a:r>
              <a:rPr lang="ja-JP" altLang="en-US" sz="1400" dirty="0">
                <a:latin typeface="Meiryo UI" panose="020B0604030504040204" pitchFamily="50" charset="-128"/>
                <a:ea typeface="Meiryo UI" panose="020B0604030504040204" pitchFamily="50" charset="-128"/>
              </a:rPr>
              <a:t>株式会社が提供するアプリを活用している。</a:t>
            </a:r>
            <a:endParaRPr lang="en-US" altLang="ja-JP" sz="1400" dirty="0">
              <a:latin typeface="Meiryo UI" panose="020B0604030504040204" pitchFamily="50" charset="-128"/>
              <a:ea typeface="Meiryo UI" panose="020B0604030504040204" pitchFamily="50" charset="-128"/>
            </a:endParaRPr>
          </a:p>
        </p:txBody>
      </p:sp>
      <p:sp>
        <p:nvSpPr>
          <p:cNvPr id="3" name="Rectangle 66">
            <a:extLst>
              <a:ext uri="{FF2B5EF4-FFF2-40B4-BE49-F238E27FC236}">
                <a16:creationId xmlns:a16="http://schemas.microsoft.com/office/drawing/2014/main" id="{DE747678-F933-813C-C0D5-21DA088F79A6}"/>
              </a:ext>
            </a:extLst>
          </p:cNvPr>
          <p:cNvSpPr>
            <a:spLocks noChangeArrowheads="1"/>
          </p:cNvSpPr>
          <p:nvPr/>
        </p:nvSpPr>
        <p:spPr>
          <a:xfrm>
            <a:off x="259081" y="1052736"/>
            <a:ext cx="8625838" cy="5740083"/>
          </a:xfrm>
          <a:prstGeom prst="rect">
            <a:avLst/>
          </a:prstGeom>
          <a:noFill/>
          <a:ln w="1270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dirty="0">
              <a:solidFill>
                <a:srgbClr val="0070C0"/>
              </a:solidFill>
              <a:latin typeface="Meiryo UI" panose="020B0604030504040204" pitchFamily="50" charset="-128"/>
              <a:ea typeface="Meiryo UI" panose="020B0604030504040204" pitchFamily="50" charset="-128"/>
            </a:endParaRPr>
          </a:p>
        </p:txBody>
      </p:sp>
      <p:sp>
        <p:nvSpPr>
          <p:cNvPr id="5" name="正方形/長方形 22">
            <a:extLst>
              <a:ext uri="{FF2B5EF4-FFF2-40B4-BE49-F238E27FC236}">
                <a16:creationId xmlns:a16="http://schemas.microsoft.com/office/drawing/2014/main" id="{9F197D02-6FBD-00B8-28D0-0DE4887673AE}"/>
              </a:ext>
            </a:extLst>
          </p:cNvPr>
          <p:cNvSpPr/>
          <p:nvPr/>
        </p:nvSpPr>
        <p:spPr>
          <a:xfrm>
            <a:off x="436559" y="1419562"/>
            <a:ext cx="8418759" cy="301108"/>
          </a:xfrm>
          <a:prstGeom prst="rect">
            <a:avLst/>
          </a:prstGeom>
        </p:spPr>
        <p:txBody>
          <a:bodyPr wrap="square">
            <a:spAutoFit/>
          </a:bodyPr>
          <a:lstStyle/>
          <a:p>
            <a:pPr>
              <a:lnSpc>
                <a:spcPts val="1800"/>
              </a:lnSpc>
            </a:pPr>
            <a:r>
              <a:rPr lang="ja-JP" altLang="en-US" sz="1400" dirty="0">
                <a:solidFill>
                  <a:srgbClr val="FFC000"/>
                </a:solidFill>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千葉県　袖ケ浦市</a:t>
            </a:r>
            <a:endParaRPr lang="en-US" altLang="ja-JP" sz="1400" dirty="0">
              <a:latin typeface="Meiryo UI" panose="020B0604030504040204" pitchFamily="50" charset="-128"/>
              <a:ea typeface="Meiryo UI" panose="020B0604030504040204" pitchFamily="50" charset="-128"/>
            </a:endParaRPr>
          </a:p>
        </p:txBody>
      </p:sp>
      <p:sp>
        <p:nvSpPr>
          <p:cNvPr id="6" name="正方形/長方形 22">
            <a:extLst>
              <a:ext uri="{FF2B5EF4-FFF2-40B4-BE49-F238E27FC236}">
                <a16:creationId xmlns:a16="http://schemas.microsoft.com/office/drawing/2014/main" id="{511D1BE7-755C-CBBA-6ECD-07B3F0FF64CF}"/>
              </a:ext>
            </a:extLst>
          </p:cNvPr>
          <p:cNvSpPr/>
          <p:nvPr/>
        </p:nvSpPr>
        <p:spPr>
          <a:xfrm>
            <a:off x="388642" y="4578683"/>
            <a:ext cx="4968552" cy="301108"/>
          </a:xfrm>
          <a:prstGeom prst="rect">
            <a:avLst/>
          </a:prstGeom>
        </p:spPr>
        <p:txBody>
          <a:bodyPr wrap="square">
            <a:spAutoFit/>
          </a:bodyPr>
          <a:lstStyle/>
          <a:p>
            <a:pPr>
              <a:lnSpc>
                <a:spcPts val="1800"/>
              </a:lnSpc>
            </a:pPr>
            <a:r>
              <a:rPr lang="ja-JP" altLang="en-US" sz="1400" b="1" dirty="0">
                <a:solidFill>
                  <a:srgbClr val="FFC000"/>
                </a:solidFill>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参考</a:t>
            </a:r>
            <a:r>
              <a:rPr lang="en-US" altLang="ja-JP" sz="1400" dirty="0">
                <a:latin typeface="Meiryo UI" panose="020B0604030504040204" pitchFamily="50" charset="-128"/>
                <a:ea typeface="Meiryo UI" panose="020B0604030504040204" pitchFamily="50" charset="-128"/>
              </a:rPr>
              <a:t>URL</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https://logoform.jp/procedure/tSXa/305</a:t>
            </a:r>
          </a:p>
        </p:txBody>
      </p:sp>
      <p:sp>
        <p:nvSpPr>
          <p:cNvPr id="7" name="スライド番号プレースホルダー 1">
            <a:extLst>
              <a:ext uri="{FF2B5EF4-FFF2-40B4-BE49-F238E27FC236}">
                <a16:creationId xmlns:a16="http://schemas.microsoft.com/office/drawing/2014/main" id="{0ADAB03C-653C-BF4E-647F-2C762AB312B6}"/>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5</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pic>
        <p:nvPicPr>
          <p:cNvPr id="10" name="図 9">
            <a:extLst>
              <a:ext uri="{FF2B5EF4-FFF2-40B4-BE49-F238E27FC236}">
                <a16:creationId xmlns:a16="http://schemas.microsoft.com/office/drawing/2014/main" id="{C91D50AC-3F1C-49FA-A23D-15F600C8C2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77693" y="2439410"/>
            <a:ext cx="3448052" cy="3187028"/>
          </a:xfrm>
          <a:prstGeom prst="rect">
            <a:avLst/>
          </a:prstGeom>
        </p:spPr>
      </p:pic>
    </p:spTree>
    <p:extLst>
      <p:ext uri="{BB962C8B-B14F-4D97-AF65-F5344CB8AC3E}">
        <p14:creationId xmlns:p14="http://schemas.microsoft.com/office/powerpoint/2010/main" val="914663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67">
            <a:extLst>
              <a:ext uri="{FF2B5EF4-FFF2-40B4-BE49-F238E27FC236}">
                <a16:creationId xmlns:a16="http://schemas.microsoft.com/office/drawing/2014/main" id="{FFD9E7D1-E16A-4713-A0C4-86527B1ECA68}"/>
              </a:ext>
            </a:extLst>
          </p:cNvPr>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サービス内容（政策目的への適合性）：アウトプット指標（活動指標）</a:t>
            </a:r>
            <a:endParaRPr kumimoji="1" lang="ja-JP" altLang="en-US" sz="14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1263" name="Text Box 4"/>
          <p:cNvSpPr txBox="1">
            <a:spLocks noChangeArrowheads="1"/>
          </p:cNvSpPr>
          <p:nvPr/>
        </p:nvSpPr>
        <p:spPr>
          <a:xfrm>
            <a:off x="66892" y="627600"/>
            <a:ext cx="7961492" cy="338554"/>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事業の成果を複数年にわたって計測するための</a:t>
            </a:r>
            <a:r>
              <a:rPr kumimoji="1" lang="en-US" altLang="ja-JP"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KPI</a:t>
            </a: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（３カ年分）</a:t>
            </a:r>
            <a:r>
              <a:rPr kumimoji="1" lang="en-US" altLang="ja-JP" sz="14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14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つ以上</a:t>
            </a:r>
            <a:endParaRPr kumimoji="1" lang="ja-JP" altLang="en-US" sz="16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13" name="表 12">
            <a:extLst>
              <a:ext uri="{FF2B5EF4-FFF2-40B4-BE49-F238E27FC236}">
                <a16:creationId xmlns:a16="http://schemas.microsoft.com/office/drawing/2014/main" id="{1F0547A2-930D-4CB1-9525-60AA24F1EEE1}"/>
              </a:ext>
            </a:extLst>
          </p:cNvPr>
          <p:cNvGraphicFramePr>
            <a:graphicFrameLocks noGrp="1"/>
          </p:cNvGraphicFramePr>
          <p:nvPr>
            <p:extLst>
              <p:ext uri="{D42A27DB-BD31-4B8C-83A1-F6EECF244321}">
                <p14:modId xmlns:p14="http://schemas.microsoft.com/office/powerpoint/2010/main" val="3258903249"/>
              </p:ext>
            </p:extLst>
          </p:nvPr>
        </p:nvGraphicFramePr>
        <p:xfrm>
          <a:off x="259675" y="1340768"/>
          <a:ext cx="8568951" cy="1495997"/>
        </p:xfrm>
        <a:graphic>
          <a:graphicData uri="http://schemas.openxmlformats.org/drawingml/2006/table">
            <a:tbl>
              <a:tblPr/>
              <a:tblGrid>
                <a:gridCol w="734482">
                  <a:extLst>
                    <a:ext uri="{9D8B030D-6E8A-4147-A177-3AD203B41FA5}">
                      <a16:colId xmlns:a16="http://schemas.microsoft.com/office/drawing/2014/main" val="3863561166"/>
                    </a:ext>
                  </a:extLst>
                </a:gridCol>
                <a:gridCol w="1224136">
                  <a:extLst>
                    <a:ext uri="{9D8B030D-6E8A-4147-A177-3AD203B41FA5}">
                      <a16:colId xmlns:a16="http://schemas.microsoft.com/office/drawing/2014/main" val="377722935"/>
                    </a:ext>
                  </a:extLst>
                </a:gridCol>
                <a:gridCol w="979308">
                  <a:extLst>
                    <a:ext uri="{9D8B030D-6E8A-4147-A177-3AD203B41FA5}">
                      <a16:colId xmlns:a16="http://schemas.microsoft.com/office/drawing/2014/main" val="2390853002"/>
                    </a:ext>
                  </a:extLst>
                </a:gridCol>
                <a:gridCol w="1713789">
                  <a:extLst>
                    <a:ext uri="{9D8B030D-6E8A-4147-A177-3AD203B41FA5}">
                      <a16:colId xmlns:a16="http://schemas.microsoft.com/office/drawing/2014/main" val="321375714"/>
                    </a:ext>
                  </a:extLst>
                </a:gridCol>
                <a:gridCol w="734482">
                  <a:extLst>
                    <a:ext uri="{9D8B030D-6E8A-4147-A177-3AD203B41FA5}">
                      <a16:colId xmlns:a16="http://schemas.microsoft.com/office/drawing/2014/main" val="3300487373"/>
                    </a:ext>
                  </a:extLst>
                </a:gridCol>
                <a:gridCol w="489654">
                  <a:extLst>
                    <a:ext uri="{9D8B030D-6E8A-4147-A177-3AD203B41FA5}">
                      <a16:colId xmlns:a16="http://schemas.microsoft.com/office/drawing/2014/main" val="1936719706"/>
                    </a:ext>
                  </a:extLst>
                </a:gridCol>
                <a:gridCol w="734482">
                  <a:extLst>
                    <a:ext uri="{9D8B030D-6E8A-4147-A177-3AD203B41FA5}">
                      <a16:colId xmlns:a16="http://schemas.microsoft.com/office/drawing/2014/main" val="800947187"/>
                    </a:ext>
                  </a:extLst>
                </a:gridCol>
                <a:gridCol w="734482">
                  <a:extLst>
                    <a:ext uri="{9D8B030D-6E8A-4147-A177-3AD203B41FA5}">
                      <a16:colId xmlns:a16="http://schemas.microsoft.com/office/drawing/2014/main" val="948201355"/>
                    </a:ext>
                  </a:extLst>
                </a:gridCol>
                <a:gridCol w="1224136">
                  <a:extLst>
                    <a:ext uri="{9D8B030D-6E8A-4147-A177-3AD203B41FA5}">
                      <a16:colId xmlns:a16="http://schemas.microsoft.com/office/drawing/2014/main" val="2840528266"/>
                    </a:ext>
                  </a:extLst>
                </a:gridCol>
              </a:tblGrid>
              <a:tr h="151182">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KPI①</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3">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オンライン化手続数</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種別</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アウトプット</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単位</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手続数</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3359724560"/>
                  </a:ext>
                </a:extLst>
              </a:tr>
              <a:tr h="407775">
                <a:tc gridSpan="2">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KPI</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の概要、測定方法</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algn="l" fontAlgn="t"/>
                      <a:r>
                        <a:rPr lang="en-US" altLang="ja-JP" sz="1100" b="0" i="0" u="none" strike="noStrike" dirty="0" err="1">
                          <a:solidFill>
                            <a:schemeClr val="tx1"/>
                          </a:solidFill>
                          <a:effectLst/>
                          <a:latin typeface="Meiryo UI" panose="020B0604030504040204" pitchFamily="50" charset="-128"/>
                          <a:ea typeface="Meiryo UI" panose="020B0604030504040204" pitchFamily="50" charset="-128"/>
                        </a:rPr>
                        <a:t>LoGo</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フォーム内で作成・公開したオンラインでの申請や届出など、住民・事業者から市へ申請する手続き数とする。</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en-US" altLang="ja-JP" sz="1100" b="0" i="0" u="none" strike="noStrike" dirty="0" err="1">
                          <a:solidFill>
                            <a:schemeClr val="tx1"/>
                          </a:solidFill>
                          <a:effectLst/>
                          <a:latin typeface="Meiryo UI" panose="020B0604030504040204" pitchFamily="50" charset="-128"/>
                          <a:ea typeface="Meiryo UI" panose="020B0604030504040204" pitchFamily="50" charset="-128"/>
                        </a:rPr>
                        <a:t>LoGo</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フォーム管理画面内にて確認し計測する。</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44378110"/>
                  </a:ext>
                </a:extLst>
              </a:tr>
              <a:tr h="407775">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事業成果等の計測に</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適する理由</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オンライン化手続数の増加により、様々な場面や幅広い年齢層に対してリーチすることとなり、ひいては、「行かない」「書かない」市役所の実現につながるため、本事業の成果測定に適している。</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04474576"/>
                  </a:ext>
                </a:extLst>
              </a:tr>
              <a:tr h="199356">
                <a:tc gridSpan="3">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2025</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2026</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126085"/>
                  </a:ext>
                </a:extLst>
              </a:tr>
              <a:tr h="305831">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50</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70</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100</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05122740"/>
                  </a:ext>
                </a:extLst>
              </a:tr>
            </a:tbl>
          </a:graphicData>
        </a:graphic>
      </p:graphicFrame>
      <p:sp>
        <p:nvSpPr>
          <p:cNvPr id="4" name="スライド番号プレースホルダー 1">
            <a:extLst>
              <a:ext uri="{FF2B5EF4-FFF2-40B4-BE49-F238E27FC236}">
                <a16:creationId xmlns:a16="http://schemas.microsoft.com/office/drawing/2014/main" id="{9554EC74-2CA4-D2B6-7998-ECB981BDB79C}"/>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6</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D83F1A6B-0A3F-2477-96D8-15D59715308A}"/>
              </a:ext>
            </a:extLst>
          </p:cNvPr>
          <p:cNvSpPr/>
          <p:nvPr/>
        </p:nvSpPr>
        <p:spPr>
          <a:xfrm>
            <a:off x="9324528" y="1422439"/>
            <a:ext cx="3600400" cy="666327"/>
          </a:xfrm>
          <a:prstGeom prst="roundRect">
            <a:avLst>
              <a:gd name="adj" fmla="val 13697"/>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lstStyle>
            <a:defPPr>
              <a:defRPr lang="en-US"/>
            </a:defPPr>
            <a:lvl1pPr algn="l" rtl="0" fontAlgn="base">
              <a:spcBef>
                <a:spcPct val="0"/>
              </a:spcBef>
              <a:spcAft>
                <a:spcPct val="0"/>
              </a:spcAft>
              <a:defRPr sz="1900" kern="1200">
                <a:solidFill>
                  <a:schemeClr val="lt1"/>
                </a:solidFill>
                <a:latin typeface="+mn-lt"/>
                <a:ea typeface="+mn-ea"/>
                <a:cs typeface="+mn-cs"/>
              </a:defRPr>
            </a:lvl1pPr>
            <a:lvl2pPr marL="429768" algn="l" rtl="0" fontAlgn="base">
              <a:spcBef>
                <a:spcPct val="0"/>
              </a:spcBef>
              <a:spcAft>
                <a:spcPct val="0"/>
              </a:spcAft>
              <a:defRPr sz="1900" kern="1200">
                <a:solidFill>
                  <a:schemeClr val="lt1"/>
                </a:solidFill>
                <a:latin typeface="+mn-lt"/>
                <a:ea typeface="+mn-ea"/>
                <a:cs typeface="+mn-cs"/>
              </a:defRPr>
            </a:lvl2pPr>
            <a:lvl3pPr marL="859536" algn="l" rtl="0" fontAlgn="base">
              <a:spcBef>
                <a:spcPct val="0"/>
              </a:spcBef>
              <a:spcAft>
                <a:spcPct val="0"/>
              </a:spcAft>
              <a:defRPr sz="1900" kern="1200">
                <a:solidFill>
                  <a:schemeClr val="lt1"/>
                </a:solidFill>
                <a:latin typeface="+mn-lt"/>
                <a:ea typeface="+mn-ea"/>
                <a:cs typeface="+mn-cs"/>
              </a:defRPr>
            </a:lvl3pPr>
            <a:lvl4pPr marL="1289304" algn="l" rtl="0" fontAlgn="base">
              <a:spcBef>
                <a:spcPct val="0"/>
              </a:spcBef>
              <a:spcAft>
                <a:spcPct val="0"/>
              </a:spcAft>
              <a:defRPr sz="1900" kern="1200">
                <a:solidFill>
                  <a:schemeClr val="lt1"/>
                </a:solidFill>
                <a:latin typeface="+mn-lt"/>
                <a:ea typeface="+mn-ea"/>
                <a:cs typeface="+mn-cs"/>
              </a:defRPr>
            </a:lvl4pPr>
            <a:lvl5pPr marL="1719072" algn="l" rtl="0" fontAlgn="base">
              <a:spcBef>
                <a:spcPct val="0"/>
              </a:spcBef>
              <a:spcAft>
                <a:spcPct val="0"/>
              </a:spcAft>
              <a:defRPr sz="1900" kern="1200">
                <a:solidFill>
                  <a:schemeClr val="lt1"/>
                </a:solidFill>
                <a:latin typeface="+mn-lt"/>
                <a:ea typeface="+mn-ea"/>
                <a:cs typeface="+mn-cs"/>
              </a:defRPr>
            </a:lvl5pPr>
            <a:lvl6pPr marL="2148840" algn="l" defTabSz="859536" rtl="0" eaLnBrk="1" latinLnBrk="0" hangingPunct="1">
              <a:defRPr sz="1900" kern="1200">
                <a:solidFill>
                  <a:schemeClr val="lt1"/>
                </a:solidFill>
                <a:latin typeface="+mn-lt"/>
                <a:ea typeface="+mn-ea"/>
                <a:cs typeface="+mn-cs"/>
              </a:defRPr>
            </a:lvl6pPr>
            <a:lvl7pPr marL="2578608" algn="l" defTabSz="859536" rtl="0" eaLnBrk="1" latinLnBrk="0" hangingPunct="1">
              <a:defRPr sz="1900" kern="1200">
                <a:solidFill>
                  <a:schemeClr val="lt1"/>
                </a:solidFill>
                <a:latin typeface="+mn-lt"/>
                <a:ea typeface="+mn-ea"/>
                <a:cs typeface="+mn-cs"/>
              </a:defRPr>
            </a:lvl7pPr>
            <a:lvl8pPr marL="3008376" algn="l" defTabSz="859536" rtl="0" eaLnBrk="1" latinLnBrk="0" hangingPunct="1">
              <a:defRPr sz="1900" kern="1200">
                <a:solidFill>
                  <a:schemeClr val="lt1"/>
                </a:solidFill>
                <a:latin typeface="+mn-lt"/>
                <a:ea typeface="+mn-ea"/>
                <a:cs typeface="+mn-cs"/>
              </a:defRPr>
            </a:lvl8pPr>
            <a:lvl9pPr marL="3438144" algn="l" defTabSz="859536" rtl="0" eaLnBrk="1" latinLnBrk="0" hangingPunct="1">
              <a:defRPr sz="1900" kern="1200">
                <a:solidFill>
                  <a:schemeClr val="lt1"/>
                </a:solidFill>
                <a:latin typeface="+mn-lt"/>
                <a:ea typeface="+mn-ea"/>
                <a:cs typeface="+mn-cs"/>
              </a:defRPr>
            </a:lvl9pPr>
          </a:lstStyle>
          <a:p>
            <a:pPr>
              <a:lnSpc>
                <a:spcPts val="1754"/>
              </a:lnSpc>
            </a:pPr>
            <a:r>
              <a:rPr lang="en-US" altLang="ja-JP" sz="1108" dirty="0">
                <a:solidFill>
                  <a:sysClr val="windowText" lastClr="000000"/>
                </a:solidFill>
                <a:latin typeface="Meiryo UI" panose="020B0604030504040204" pitchFamily="50" charset="-128"/>
                <a:ea typeface="Meiryo UI" panose="020B0604030504040204" pitchFamily="50" charset="-128"/>
              </a:rPr>
              <a:t>※</a:t>
            </a:r>
            <a:r>
              <a:rPr lang="ja-JP" altLang="en-US" sz="1108" dirty="0">
                <a:solidFill>
                  <a:sysClr val="windowText" lastClr="000000"/>
                </a:solidFill>
                <a:latin typeface="Meiryo UI" panose="020B0604030504040204" pitchFamily="50" charset="-128"/>
                <a:ea typeface="Meiryo UI" panose="020B0604030504040204" pitchFamily="50" charset="-128"/>
              </a:rPr>
              <a:t>印の注意書きは削除してください。（これ以降のページも同様）</a:t>
            </a:r>
            <a:endParaRPr lang="en-US" altLang="ja-JP" sz="1108" dirty="0">
              <a:solidFill>
                <a:sysClr val="windowText" lastClr="000000"/>
              </a:solidFill>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F75AAF2D-2E99-907A-515E-5FFC57E5D6DF}"/>
              </a:ext>
            </a:extLst>
          </p:cNvPr>
          <p:cNvSpPr/>
          <p:nvPr/>
        </p:nvSpPr>
        <p:spPr>
          <a:xfrm>
            <a:off x="9324528" y="3095836"/>
            <a:ext cx="3600400" cy="666327"/>
          </a:xfrm>
          <a:prstGeom prst="roundRect">
            <a:avLst>
              <a:gd name="adj" fmla="val 13697"/>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lstStyle>
            <a:defPPr>
              <a:defRPr lang="en-US"/>
            </a:defPPr>
            <a:lvl1pPr algn="l" rtl="0" fontAlgn="base">
              <a:spcBef>
                <a:spcPct val="0"/>
              </a:spcBef>
              <a:spcAft>
                <a:spcPct val="0"/>
              </a:spcAft>
              <a:defRPr sz="1900" kern="1200">
                <a:solidFill>
                  <a:schemeClr val="lt1"/>
                </a:solidFill>
                <a:latin typeface="+mn-lt"/>
                <a:ea typeface="+mn-ea"/>
                <a:cs typeface="+mn-cs"/>
              </a:defRPr>
            </a:lvl1pPr>
            <a:lvl2pPr marL="429768" algn="l" rtl="0" fontAlgn="base">
              <a:spcBef>
                <a:spcPct val="0"/>
              </a:spcBef>
              <a:spcAft>
                <a:spcPct val="0"/>
              </a:spcAft>
              <a:defRPr sz="1900" kern="1200">
                <a:solidFill>
                  <a:schemeClr val="lt1"/>
                </a:solidFill>
                <a:latin typeface="+mn-lt"/>
                <a:ea typeface="+mn-ea"/>
                <a:cs typeface="+mn-cs"/>
              </a:defRPr>
            </a:lvl2pPr>
            <a:lvl3pPr marL="859536" algn="l" rtl="0" fontAlgn="base">
              <a:spcBef>
                <a:spcPct val="0"/>
              </a:spcBef>
              <a:spcAft>
                <a:spcPct val="0"/>
              </a:spcAft>
              <a:defRPr sz="1900" kern="1200">
                <a:solidFill>
                  <a:schemeClr val="lt1"/>
                </a:solidFill>
                <a:latin typeface="+mn-lt"/>
                <a:ea typeface="+mn-ea"/>
                <a:cs typeface="+mn-cs"/>
              </a:defRPr>
            </a:lvl3pPr>
            <a:lvl4pPr marL="1289304" algn="l" rtl="0" fontAlgn="base">
              <a:spcBef>
                <a:spcPct val="0"/>
              </a:spcBef>
              <a:spcAft>
                <a:spcPct val="0"/>
              </a:spcAft>
              <a:defRPr sz="1900" kern="1200">
                <a:solidFill>
                  <a:schemeClr val="lt1"/>
                </a:solidFill>
                <a:latin typeface="+mn-lt"/>
                <a:ea typeface="+mn-ea"/>
                <a:cs typeface="+mn-cs"/>
              </a:defRPr>
            </a:lvl4pPr>
            <a:lvl5pPr marL="1719072" algn="l" rtl="0" fontAlgn="base">
              <a:spcBef>
                <a:spcPct val="0"/>
              </a:spcBef>
              <a:spcAft>
                <a:spcPct val="0"/>
              </a:spcAft>
              <a:defRPr sz="1900" kern="1200">
                <a:solidFill>
                  <a:schemeClr val="lt1"/>
                </a:solidFill>
                <a:latin typeface="+mn-lt"/>
                <a:ea typeface="+mn-ea"/>
                <a:cs typeface="+mn-cs"/>
              </a:defRPr>
            </a:lvl5pPr>
            <a:lvl6pPr marL="2148840" algn="l" defTabSz="859536" rtl="0" eaLnBrk="1" latinLnBrk="0" hangingPunct="1">
              <a:defRPr sz="1900" kern="1200">
                <a:solidFill>
                  <a:schemeClr val="lt1"/>
                </a:solidFill>
                <a:latin typeface="+mn-lt"/>
                <a:ea typeface="+mn-ea"/>
                <a:cs typeface="+mn-cs"/>
              </a:defRPr>
            </a:lvl6pPr>
            <a:lvl7pPr marL="2578608" algn="l" defTabSz="859536" rtl="0" eaLnBrk="1" latinLnBrk="0" hangingPunct="1">
              <a:defRPr sz="1900" kern="1200">
                <a:solidFill>
                  <a:schemeClr val="lt1"/>
                </a:solidFill>
                <a:latin typeface="+mn-lt"/>
                <a:ea typeface="+mn-ea"/>
                <a:cs typeface="+mn-cs"/>
              </a:defRPr>
            </a:lvl7pPr>
            <a:lvl8pPr marL="3008376" algn="l" defTabSz="859536" rtl="0" eaLnBrk="1" latinLnBrk="0" hangingPunct="1">
              <a:defRPr sz="1900" kern="1200">
                <a:solidFill>
                  <a:schemeClr val="lt1"/>
                </a:solidFill>
                <a:latin typeface="+mn-lt"/>
                <a:ea typeface="+mn-ea"/>
                <a:cs typeface="+mn-cs"/>
              </a:defRPr>
            </a:lvl8pPr>
            <a:lvl9pPr marL="3438144" algn="l" defTabSz="859536" rtl="0" eaLnBrk="1" latinLnBrk="0" hangingPunct="1">
              <a:defRPr sz="1900" kern="1200">
                <a:solidFill>
                  <a:schemeClr val="lt1"/>
                </a:solidFill>
                <a:latin typeface="+mn-lt"/>
                <a:ea typeface="+mn-ea"/>
                <a:cs typeface="+mn-cs"/>
              </a:defRPr>
            </a:lvl9pPr>
          </a:lstStyle>
          <a:p>
            <a:pPr>
              <a:lnSpc>
                <a:spcPts val="1754"/>
              </a:lnSpc>
            </a:pPr>
            <a:r>
              <a:rPr lang="ja-JP" altLang="en-US" sz="1108" dirty="0">
                <a:solidFill>
                  <a:schemeClr val="tx1"/>
                </a:solidFill>
                <a:latin typeface="Meiryo UI" panose="020B0604030504040204" pitchFamily="50" charset="-128"/>
                <a:ea typeface="Meiryo UI" panose="020B0604030504040204" pitchFamily="50" charset="-128"/>
              </a:rPr>
              <a:t>アウトカムとして、</a:t>
            </a:r>
            <a:r>
              <a:rPr lang="en-US" altLang="ja-JP" sz="1108" dirty="0" err="1">
                <a:solidFill>
                  <a:schemeClr val="tx1"/>
                </a:solidFill>
                <a:latin typeface="Meiryo UI" panose="020B0604030504040204" pitchFamily="50" charset="-128"/>
                <a:ea typeface="Meiryo UI" panose="020B0604030504040204" pitchFamily="50" charset="-128"/>
              </a:rPr>
              <a:t>LoGo</a:t>
            </a:r>
            <a:r>
              <a:rPr lang="ja-JP" altLang="en-US" sz="1108" dirty="0">
                <a:solidFill>
                  <a:schemeClr val="tx1"/>
                </a:solidFill>
                <a:latin typeface="Meiryo UI" panose="020B0604030504040204" pitchFamily="50" charset="-128"/>
                <a:ea typeface="Meiryo UI" panose="020B0604030504040204" pitchFamily="50" charset="-128"/>
              </a:rPr>
              <a:t>フォームを利用した申請数を計測する指標を設定願います。</a:t>
            </a:r>
            <a:endParaRPr lang="en-US" altLang="ja-JP" sz="1108"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53510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67">
            <a:extLst>
              <a:ext uri="{FF2B5EF4-FFF2-40B4-BE49-F238E27FC236}">
                <a16:creationId xmlns:a16="http://schemas.microsoft.com/office/drawing/2014/main" id="{FFD9E7D1-E16A-4713-A0C4-86527B1ECA68}"/>
              </a:ext>
            </a:extLst>
          </p:cNvPr>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サービス内容（政策目的への適合性）：アウトカム指標（成果指標）</a:t>
            </a:r>
            <a:endParaRPr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1263" name="Text Box 4"/>
          <p:cNvSpPr txBox="1">
            <a:spLocks noChangeArrowheads="1"/>
          </p:cNvSpPr>
          <p:nvPr/>
        </p:nvSpPr>
        <p:spPr>
          <a:xfrm>
            <a:off x="66892" y="627600"/>
            <a:ext cx="7961492" cy="338554"/>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事業の成果を複数年にわたって計測するための</a:t>
            </a:r>
            <a:r>
              <a:rPr kumimoji="1" lang="en-US" altLang="ja-JP"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KPI</a:t>
            </a:r>
            <a:r>
              <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（３カ年分）</a:t>
            </a:r>
            <a:r>
              <a:rPr kumimoji="1" lang="en-US" altLang="ja-JP" sz="14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14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つ以上</a:t>
            </a:r>
            <a:endParaRPr kumimoji="1" lang="ja-JP" altLang="en-US" sz="160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13" name="表 12">
            <a:extLst>
              <a:ext uri="{FF2B5EF4-FFF2-40B4-BE49-F238E27FC236}">
                <a16:creationId xmlns:a16="http://schemas.microsoft.com/office/drawing/2014/main" id="{1F0547A2-930D-4CB1-9525-60AA24F1EEE1}"/>
              </a:ext>
            </a:extLst>
          </p:cNvPr>
          <p:cNvGraphicFramePr>
            <a:graphicFrameLocks noGrp="1"/>
          </p:cNvGraphicFramePr>
          <p:nvPr>
            <p:extLst>
              <p:ext uri="{D42A27DB-BD31-4B8C-83A1-F6EECF244321}">
                <p14:modId xmlns:p14="http://schemas.microsoft.com/office/powerpoint/2010/main" val="3340184448"/>
              </p:ext>
            </p:extLst>
          </p:nvPr>
        </p:nvGraphicFramePr>
        <p:xfrm>
          <a:off x="259675" y="1292594"/>
          <a:ext cx="8568951" cy="1520093"/>
        </p:xfrm>
        <a:graphic>
          <a:graphicData uri="http://schemas.openxmlformats.org/drawingml/2006/table">
            <a:tbl>
              <a:tblPr/>
              <a:tblGrid>
                <a:gridCol w="734482">
                  <a:extLst>
                    <a:ext uri="{9D8B030D-6E8A-4147-A177-3AD203B41FA5}">
                      <a16:colId xmlns:a16="http://schemas.microsoft.com/office/drawing/2014/main" val="3863561166"/>
                    </a:ext>
                  </a:extLst>
                </a:gridCol>
                <a:gridCol w="1224136">
                  <a:extLst>
                    <a:ext uri="{9D8B030D-6E8A-4147-A177-3AD203B41FA5}">
                      <a16:colId xmlns:a16="http://schemas.microsoft.com/office/drawing/2014/main" val="377722935"/>
                    </a:ext>
                  </a:extLst>
                </a:gridCol>
                <a:gridCol w="979308">
                  <a:extLst>
                    <a:ext uri="{9D8B030D-6E8A-4147-A177-3AD203B41FA5}">
                      <a16:colId xmlns:a16="http://schemas.microsoft.com/office/drawing/2014/main" val="2390853002"/>
                    </a:ext>
                  </a:extLst>
                </a:gridCol>
                <a:gridCol w="1713789">
                  <a:extLst>
                    <a:ext uri="{9D8B030D-6E8A-4147-A177-3AD203B41FA5}">
                      <a16:colId xmlns:a16="http://schemas.microsoft.com/office/drawing/2014/main" val="321375714"/>
                    </a:ext>
                  </a:extLst>
                </a:gridCol>
                <a:gridCol w="734482">
                  <a:extLst>
                    <a:ext uri="{9D8B030D-6E8A-4147-A177-3AD203B41FA5}">
                      <a16:colId xmlns:a16="http://schemas.microsoft.com/office/drawing/2014/main" val="3300487373"/>
                    </a:ext>
                  </a:extLst>
                </a:gridCol>
                <a:gridCol w="489654">
                  <a:extLst>
                    <a:ext uri="{9D8B030D-6E8A-4147-A177-3AD203B41FA5}">
                      <a16:colId xmlns:a16="http://schemas.microsoft.com/office/drawing/2014/main" val="1936719706"/>
                    </a:ext>
                  </a:extLst>
                </a:gridCol>
                <a:gridCol w="734482">
                  <a:extLst>
                    <a:ext uri="{9D8B030D-6E8A-4147-A177-3AD203B41FA5}">
                      <a16:colId xmlns:a16="http://schemas.microsoft.com/office/drawing/2014/main" val="800947187"/>
                    </a:ext>
                  </a:extLst>
                </a:gridCol>
                <a:gridCol w="734482">
                  <a:extLst>
                    <a:ext uri="{9D8B030D-6E8A-4147-A177-3AD203B41FA5}">
                      <a16:colId xmlns:a16="http://schemas.microsoft.com/office/drawing/2014/main" val="948201355"/>
                    </a:ext>
                  </a:extLst>
                </a:gridCol>
                <a:gridCol w="1224136">
                  <a:extLst>
                    <a:ext uri="{9D8B030D-6E8A-4147-A177-3AD203B41FA5}">
                      <a16:colId xmlns:a16="http://schemas.microsoft.com/office/drawing/2014/main" val="2840528266"/>
                    </a:ext>
                  </a:extLst>
                </a:gridCol>
              </a:tblGrid>
              <a:tr h="199356">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KPI</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❶</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3">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行政手続きオンライン化による利用者満足度</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種別</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アウトカム</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単位</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パーセント</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3359724560"/>
                  </a:ext>
                </a:extLst>
              </a:tr>
              <a:tr h="407775">
                <a:tc gridSpan="2">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KPI</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の概要、測定方法</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オンライン申請を行った市民等を対象として、利用に係る満足度調査を実施する。</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オンライン申請時に</a:t>
                      </a:r>
                      <a:r>
                        <a:rPr lang="en-US" altLang="ja-JP" sz="1100" b="0" i="0" u="none" strike="noStrike" dirty="0" err="1">
                          <a:solidFill>
                            <a:schemeClr val="tx1"/>
                          </a:solidFill>
                          <a:effectLst/>
                          <a:latin typeface="Meiryo UI" panose="020B0604030504040204" pitchFamily="50" charset="-128"/>
                          <a:ea typeface="Meiryo UI" panose="020B0604030504040204" pitchFamily="50" charset="-128"/>
                        </a:rPr>
                        <a:t>LoGo</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フォームでアンケート依頼を行い、満足度を測定する。</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44378110"/>
                  </a:ext>
                </a:extLst>
              </a:tr>
              <a:tr h="407775">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事業成果等の計測に</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適する理由</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オンライン申請した市民等の満足度を調査することで、申請時の課題やニーズを知ることができるため、本事業の効果測定に適している。</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04474576"/>
                  </a:ext>
                </a:extLst>
              </a:tr>
              <a:tr h="199356">
                <a:tc gridSpan="3">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2025</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2026</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126085"/>
                  </a:ext>
                </a:extLst>
              </a:tr>
              <a:tr h="305831">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60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％以上</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dirty="0"/>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70%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以上</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80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％以上</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05122740"/>
                  </a:ext>
                </a:extLst>
              </a:tr>
            </a:tbl>
          </a:graphicData>
        </a:graphic>
      </p:graphicFrame>
      <p:sp>
        <p:nvSpPr>
          <p:cNvPr id="4" name="スライド番号プレースホルダー 1">
            <a:extLst>
              <a:ext uri="{FF2B5EF4-FFF2-40B4-BE49-F238E27FC236}">
                <a16:creationId xmlns:a16="http://schemas.microsoft.com/office/drawing/2014/main" id="{F481186E-2A3B-43AD-68B1-EF3B30036616}"/>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7</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graphicFrame>
        <p:nvGraphicFramePr>
          <p:cNvPr id="14" name="表 13">
            <a:extLst>
              <a:ext uri="{FF2B5EF4-FFF2-40B4-BE49-F238E27FC236}">
                <a16:creationId xmlns:a16="http://schemas.microsoft.com/office/drawing/2014/main" id="{68F83DD9-328D-46BE-A179-6AAF7C56BB3C}"/>
              </a:ext>
            </a:extLst>
          </p:cNvPr>
          <p:cNvGraphicFramePr>
            <a:graphicFrameLocks noGrp="1"/>
          </p:cNvGraphicFramePr>
          <p:nvPr>
            <p:extLst>
              <p:ext uri="{D42A27DB-BD31-4B8C-83A1-F6EECF244321}">
                <p14:modId xmlns:p14="http://schemas.microsoft.com/office/powerpoint/2010/main" val="2472166063"/>
              </p:ext>
            </p:extLst>
          </p:nvPr>
        </p:nvGraphicFramePr>
        <p:xfrm>
          <a:off x="259674" y="2924944"/>
          <a:ext cx="8568951" cy="1622858"/>
        </p:xfrm>
        <a:graphic>
          <a:graphicData uri="http://schemas.openxmlformats.org/drawingml/2006/table">
            <a:tbl>
              <a:tblPr/>
              <a:tblGrid>
                <a:gridCol w="734482">
                  <a:extLst>
                    <a:ext uri="{9D8B030D-6E8A-4147-A177-3AD203B41FA5}">
                      <a16:colId xmlns:a16="http://schemas.microsoft.com/office/drawing/2014/main" val="3863561166"/>
                    </a:ext>
                  </a:extLst>
                </a:gridCol>
                <a:gridCol w="1224136">
                  <a:extLst>
                    <a:ext uri="{9D8B030D-6E8A-4147-A177-3AD203B41FA5}">
                      <a16:colId xmlns:a16="http://schemas.microsoft.com/office/drawing/2014/main" val="377722935"/>
                    </a:ext>
                  </a:extLst>
                </a:gridCol>
                <a:gridCol w="979308">
                  <a:extLst>
                    <a:ext uri="{9D8B030D-6E8A-4147-A177-3AD203B41FA5}">
                      <a16:colId xmlns:a16="http://schemas.microsoft.com/office/drawing/2014/main" val="2390853002"/>
                    </a:ext>
                  </a:extLst>
                </a:gridCol>
                <a:gridCol w="1713789">
                  <a:extLst>
                    <a:ext uri="{9D8B030D-6E8A-4147-A177-3AD203B41FA5}">
                      <a16:colId xmlns:a16="http://schemas.microsoft.com/office/drawing/2014/main" val="321375714"/>
                    </a:ext>
                  </a:extLst>
                </a:gridCol>
                <a:gridCol w="734482">
                  <a:extLst>
                    <a:ext uri="{9D8B030D-6E8A-4147-A177-3AD203B41FA5}">
                      <a16:colId xmlns:a16="http://schemas.microsoft.com/office/drawing/2014/main" val="3300487373"/>
                    </a:ext>
                  </a:extLst>
                </a:gridCol>
                <a:gridCol w="489654">
                  <a:extLst>
                    <a:ext uri="{9D8B030D-6E8A-4147-A177-3AD203B41FA5}">
                      <a16:colId xmlns:a16="http://schemas.microsoft.com/office/drawing/2014/main" val="1936719706"/>
                    </a:ext>
                  </a:extLst>
                </a:gridCol>
                <a:gridCol w="734482">
                  <a:extLst>
                    <a:ext uri="{9D8B030D-6E8A-4147-A177-3AD203B41FA5}">
                      <a16:colId xmlns:a16="http://schemas.microsoft.com/office/drawing/2014/main" val="800947187"/>
                    </a:ext>
                  </a:extLst>
                </a:gridCol>
                <a:gridCol w="734482">
                  <a:extLst>
                    <a:ext uri="{9D8B030D-6E8A-4147-A177-3AD203B41FA5}">
                      <a16:colId xmlns:a16="http://schemas.microsoft.com/office/drawing/2014/main" val="948201355"/>
                    </a:ext>
                  </a:extLst>
                </a:gridCol>
                <a:gridCol w="1224136">
                  <a:extLst>
                    <a:ext uri="{9D8B030D-6E8A-4147-A177-3AD203B41FA5}">
                      <a16:colId xmlns:a16="http://schemas.microsoft.com/office/drawing/2014/main" val="2840528266"/>
                    </a:ext>
                  </a:extLst>
                </a:gridCol>
              </a:tblGrid>
              <a:tr h="199356">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KPI</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❷</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3">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オンライン化手続申請件数</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種別</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gridSpan="2">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アウトカム</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単位</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a:txBody>
                    <a:bodyPr/>
                    <a:lstStyle/>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申請件数</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3359724560"/>
                  </a:ext>
                </a:extLst>
              </a:tr>
              <a:tr h="407775">
                <a:tc gridSpan="2">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KPI</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の概要、測定方法</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algn="l" fontAlgn="t"/>
                      <a:r>
                        <a:rPr lang="en-US" altLang="ja-JP" sz="1100" b="0" i="0" u="none" strike="noStrike" dirty="0" err="1">
                          <a:solidFill>
                            <a:schemeClr val="tx1"/>
                          </a:solidFill>
                          <a:effectLst/>
                          <a:latin typeface="Meiryo UI" panose="020B0604030504040204" pitchFamily="50" charset="-128"/>
                          <a:ea typeface="Meiryo UI" panose="020B0604030504040204" pitchFamily="50" charset="-128"/>
                        </a:rPr>
                        <a:t>LoGo</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フォーム内で作成・公開したオンラインでの申請や届出など、住民・事業者から市へ申請する手続きに係る申請等の件数とする。</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en-US" altLang="ja-JP" sz="1100" b="0" i="0" u="none" strike="noStrike" dirty="0" err="1">
                          <a:solidFill>
                            <a:schemeClr val="tx1"/>
                          </a:solidFill>
                          <a:effectLst/>
                          <a:latin typeface="Meiryo UI" panose="020B0604030504040204" pitchFamily="50" charset="-128"/>
                          <a:ea typeface="Meiryo UI" panose="020B0604030504040204" pitchFamily="50" charset="-128"/>
                        </a:rPr>
                        <a:t>LoGo</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フォーム管理画面内にて確認し計測する。</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44378110"/>
                  </a:ext>
                </a:extLst>
              </a:tr>
              <a:tr h="407775">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事業成果等の計測に</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適する理由</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gridSpan="7">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US" altLang="ja-JP" sz="1100" dirty="0" err="1">
                          <a:solidFill>
                            <a:schemeClr val="tx1"/>
                          </a:solidFill>
                          <a:latin typeface="Meiryo UI" panose="020B0604030504040204" pitchFamily="50" charset="-128"/>
                          <a:ea typeface="Meiryo UI" panose="020B0604030504040204" pitchFamily="50" charset="-128"/>
                        </a:rPr>
                        <a:t>LoGo</a:t>
                      </a:r>
                      <a:r>
                        <a:rPr lang="ja-JP" altLang="en-US" sz="1100" dirty="0">
                          <a:solidFill>
                            <a:schemeClr val="tx1"/>
                          </a:solidFill>
                          <a:latin typeface="Meiryo UI" panose="020B0604030504040204" pitchFamily="50" charset="-128"/>
                          <a:ea typeface="Meiryo UI" panose="020B0604030504040204" pitchFamily="50" charset="-128"/>
                        </a:rPr>
                        <a:t>フォームを利用したオンライン申請数を計測することで、利用者数等を把握することができるため、本事業の効果測定に適している。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04474576"/>
                  </a:ext>
                </a:extLst>
              </a:tr>
              <a:tr h="199356">
                <a:tc gridSpan="3">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2024</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2025</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2026</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年度末</a:t>
                      </a: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D9E1F2"/>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126085"/>
                  </a:ext>
                </a:extLst>
              </a:tr>
              <a:tr h="305831">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12,000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件</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dirty="0"/>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18,000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件</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25,000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件</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05122740"/>
                  </a:ext>
                </a:extLst>
              </a:tr>
            </a:tbl>
          </a:graphicData>
        </a:graphic>
      </p:graphicFrame>
    </p:spTree>
    <p:extLst>
      <p:ext uri="{BB962C8B-B14F-4D97-AF65-F5344CB8AC3E}">
        <p14:creationId xmlns:p14="http://schemas.microsoft.com/office/powerpoint/2010/main" val="2146273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 name="Rectangle 66"/>
          <p:cNvSpPr>
            <a:spLocks noChangeArrowheads="1"/>
          </p:cNvSpPr>
          <p:nvPr/>
        </p:nvSpPr>
        <p:spPr>
          <a:xfrm>
            <a:off x="179512" y="983358"/>
            <a:ext cx="8769854" cy="481472"/>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solidFill>
                <a:srgbClr val="0070C0"/>
              </a:solidFill>
              <a:latin typeface="Meiryo UI" panose="020B0604030504040204" pitchFamily="50" charset="-128"/>
              <a:ea typeface="Meiryo UI" panose="020B0604030504040204" pitchFamily="50" charset="-128"/>
            </a:endParaRPr>
          </a:p>
        </p:txBody>
      </p:sp>
      <p:sp>
        <p:nvSpPr>
          <p:cNvPr id="1257"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サービス内容（政策目的への適合性）</a:t>
            </a:r>
            <a:endParaRPr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1258" name="Text Box 4"/>
          <p:cNvSpPr txBox="1">
            <a:spLocks noChangeArrowheads="1"/>
          </p:cNvSpPr>
          <p:nvPr/>
        </p:nvSpPr>
        <p:spPr>
          <a:xfrm>
            <a:off x="49802" y="602846"/>
            <a:ext cx="7714425" cy="3385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Meiryo UI" panose="020B0604030504040204" pitchFamily="50" charset="-128"/>
                <a:ea typeface="Meiryo UI" panose="020B0604030504040204" pitchFamily="50" charset="-128"/>
              </a:rPr>
              <a:t>デジタル原則（構造改革のための基本原則）の遵守</a:t>
            </a: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395536" y="1052736"/>
            <a:ext cx="8352928" cy="338554"/>
          </a:xfrm>
          <a:prstGeom prst="rect">
            <a:avLst/>
          </a:prstGeom>
          <a:noFill/>
        </p:spPr>
        <p:txBody>
          <a:bodyPr wrap="square" rtlCol="0">
            <a:spAutoFit/>
          </a:bodyPr>
          <a:lstStyle/>
          <a:p>
            <a:r>
              <a:rPr lang="ja-JP" altLang="en-US" sz="1600" i="1" kern="1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申請事業の実施にあたっては、デジタル原則（構造改革のための基本原則）を遵守して取り組む</a:t>
            </a:r>
          </a:p>
        </p:txBody>
      </p:sp>
      <p:graphicFrame>
        <p:nvGraphicFramePr>
          <p:cNvPr id="13" name="表 6">
            <a:extLst>
              <a:ext uri="{FF2B5EF4-FFF2-40B4-BE49-F238E27FC236}">
                <a16:creationId xmlns:a16="http://schemas.microsoft.com/office/drawing/2014/main" id="{310D9627-AF55-467F-8EF3-8ED32951FBFE}"/>
              </a:ext>
            </a:extLst>
          </p:cNvPr>
          <p:cNvGraphicFramePr>
            <a:graphicFrameLocks noGrp="1"/>
          </p:cNvGraphicFramePr>
          <p:nvPr>
            <p:extLst>
              <p:ext uri="{D42A27DB-BD31-4B8C-83A1-F6EECF244321}">
                <p14:modId xmlns:p14="http://schemas.microsoft.com/office/powerpoint/2010/main" val="1879205122"/>
              </p:ext>
            </p:extLst>
          </p:nvPr>
        </p:nvGraphicFramePr>
        <p:xfrm>
          <a:off x="184817" y="1891160"/>
          <a:ext cx="8769854" cy="4418160"/>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1080278781"/>
                    </a:ext>
                  </a:extLst>
                </a:gridCol>
                <a:gridCol w="2016224">
                  <a:extLst>
                    <a:ext uri="{9D8B030D-6E8A-4147-A177-3AD203B41FA5}">
                      <a16:colId xmlns:a16="http://schemas.microsoft.com/office/drawing/2014/main" val="3315598308"/>
                    </a:ext>
                  </a:extLst>
                </a:gridCol>
                <a:gridCol w="4881422">
                  <a:extLst>
                    <a:ext uri="{9D8B030D-6E8A-4147-A177-3AD203B41FA5}">
                      <a16:colId xmlns:a16="http://schemas.microsoft.com/office/drawing/2014/main" val="1253464678"/>
                    </a:ext>
                  </a:extLst>
                </a:gridCol>
              </a:tblGrid>
              <a:tr h="180000">
                <a:tc>
                  <a:txBody>
                    <a:bodyPr/>
                    <a:lstStyle/>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第７層</a:t>
                      </a:r>
                      <a:endParaRPr kumimoji="1" lang="en-US" altLang="ja-JP" sz="1100" b="0" kern="1200" dirty="0">
                        <a:solidFill>
                          <a:schemeClr val="tx1"/>
                        </a:solidFill>
                        <a:latin typeface="Meiryo UI" panose="020B0604030504040204" pitchFamily="50" charset="-128"/>
                        <a:ea typeface="Meiryo UI" panose="020B0604030504040204" pitchFamily="50" charset="-128"/>
                        <a:cs typeface="+mn-cs"/>
                      </a:endParaRPr>
                    </a:p>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新たな価値の創出</a:t>
                      </a:r>
                      <a:endParaRPr kumimoji="1" lang="ja-JP" sz="11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gridSpan="2">
                  <a:txBody>
                    <a:bodyPr/>
                    <a:lstStyle/>
                    <a:p>
                      <a:pPr algn="l"/>
                      <a:r>
                        <a:rPr kumimoji="1" lang="ja-JP" altLang="en-US" sz="1100" b="0" dirty="0">
                          <a:solidFill>
                            <a:schemeClr val="tx1"/>
                          </a:solidFill>
                          <a:latin typeface="Meiryo UI" panose="020B0604030504040204" pitchFamily="50" charset="-128"/>
                          <a:ea typeface="Meiryo UI" panose="020B0604030504040204" pitchFamily="50" charset="-128"/>
                        </a:rPr>
                        <a:t>改革を通じて実現すべき価値</a:t>
                      </a:r>
                    </a:p>
                    <a:p>
                      <a:pPr algn="l"/>
                      <a:r>
                        <a:rPr kumimoji="1" lang="ja-JP" altLang="en-US" sz="1100" b="0" dirty="0">
                          <a:solidFill>
                            <a:schemeClr val="tx1"/>
                          </a:solidFill>
                          <a:latin typeface="Meiryo UI" panose="020B0604030504040204" pitchFamily="50" charset="-128"/>
                          <a:ea typeface="Meiryo UI" panose="020B0604030504040204" pitchFamily="50" charset="-128"/>
                        </a:rPr>
                        <a:t>（デジタル社会を形成するための基本原則：①オープン・透明 ②公平・倫理 ③安全・安心 ④継続・安定・強靱 ⑤社会課題の解決 ⑥迅速・柔軟 ⑦包摂・多様性 ⑧浸透 ⑨新たな価値の創造 ⑩飛躍・国際貢献）</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hMerge="1">
                  <a:txBody>
                    <a:bodyPr/>
                    <a:lstStyle/>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第７層</a:t>
                      </a:r>
                      <a:endParaRPr kumimoji="1" lang="en-US" altLang="ja-JP" sz="1100" b="0" kern="1200" dirty="0">
                        <a:solidFill>
                          <a:schemeClr val="tx1"/>
                        </a:solidFill>
                        <a:latin typeface="Meiryo UI" panose="020B0604030504040204" pitchFamily="50" charset="-128"/>
                        <a:ea typeface="Meiryo UI" panose="020B0604030504040204" pitchFamily="50" charset="-128"/>
                        <a:cs typeface="+mn-cs"/>
                      </a:endParaRPr>
                    </a:p>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新たな価値の創出</a:t>
                      </a:r>
                      <a:endParaRPr kumimoji="1" lang="ja-JP" sz="11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tc>
                <a:extLst>
                  <a:ext uri="{0D108BD9-81ED-4DB2-BD59-A6C34878D82A}">
                    <a16:rowId xmlns:a16="http://schemas.microsoft.com/office/drawing/2014/main" val="130424072"/>
                  </a:ext>
                </a:extLst>
              </a:tr>
              <a:tr h="180000">
                <a:tc>
                  <a:txBody>
                    <a:bodyPr/>
                    <a:lstStyle/>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アーキテクチャ</a:t>
                      </a:r>
                    </a:p>
                  </a:txBody>
                  <a:tcPr marL="54002" marR="54002"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gridSpan="2">
                  <a:txBody>
                    <a:bodyPr/>
                    <a:lstStyle/>
                    <a:p>
                      <a:pPr algn="ctr">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構造改革のためのデジタル原則</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hMerge="1">
                  <a:txBody>
                    <a:bodyPr/>
                    <a:lstStyle/>
                    <a:p>
                      <a:pPr algn="l">
                        <a:spcAft>
                          <a:spcPts val="0"/>
                        </a:spcAft>
                      </a:pPr>
                      <a:endParaRPr kumimoji="1" lang="ja-JP" altLang="ja-JP" sz="1100" b="0" kern="1200" dirty="0">
                        <a:solidFill>
                          <a:schemeClr val="tx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967744317"/>
                  </a:ext>
                </a:extLst>
              </a:tr>
              <a:tr h="792000">
                <a:tc>
                  <a:txBody>
                    <a:bodyPr/>
                    <a:lstStyle/>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第６層 </a:t>
                      </a:r>
                      <a:endParaRPr kumimoji="1" lang="en-US" altLang="ja-JP" sz="1100" b="0" kern="1200" dirty="0">
                        <a:solidFill>
                          <a:schemeClr val="tx1"/>
                        </a:solidFill>
                        <a:latin typeface="Meiryo UI" panose="020B0604030504040204" pitchFamily="50" charset="-128"/>
                        <a:ea typeface="Meiryo UI" panose="020B0604030504040204" pitchFamily="50" charset="-128"/>
                        <a:cs typeface="+mn-cs"/>
                      </a:endParaRPr>
                    </a:p>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業務改革・</a:t>
                      </a:r>
                    </a:p>
                    <a:p>
                      <a:pPr algn="ctr">
                        <a:spcAft>
                          <a:spcPts val="0"/>
                        </a:spcAft>
                      </a:pPr>
                      <a:r>
                        <a:rPr kumimoji="1" lang="en-US" altLang="ja-JP" sz="1100" b="0" kern="1200" dirty="0">
                          <a:solidFill>
                            <a:schemeClr val="tx1"/>
                          </a:solidFill>
                          <a:latin typeface="Meiryo UI" panose="020B0604030504040204" pitchFamily="50" charset="-128"/>
                          <a:ea typeface="Meiryo UI" panose="020B0604030504040204" pitchFamily="50" charset="-128"/>
                          <a:cs typeface="+mn-cs"/>
                        </a:rPr>
                        <a:t>BPR</a:t>
                      </a: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／組織</a:t>
                      </a:r>
                    </a:p>
                  </a:txBody>
                  <a:tcPr marL="54002" marR="54002"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a:txBody>
                    <a:bodyPr/>
                    <a:lstStyle/>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原則①</a:t>
                      </a:r>
                    </a:p>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デジタル完結・自動化原則</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a:txBody>
                    <a:bodyPr/>
                    <a:lstStyle/>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書面、目視、常駐、実地参加等を義務付ける手続・業務について、デジタル処理での完結、機械での自動化を基本とし、行政内部も含めエンドツーエンドでのデジタル対応を実現すること。国・地方公共団体を挙げてデジタルシフトへの組織文化作りと</a:t>
                      </a:r>
                    </a:p>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具体的対応を進めること。</a:t>
                      </a:r>
                      <a:endParaRPr kumimoji="1" lang="ja-JP" altLang="ja-JP" sz="1100" b="0" kern="1200" dirty="0">
                        <a:solidFill>
                          <a:schemeClr val="tx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678321816"/>
                  </a:ext>
                </a:extLst>
              </a:tr>
              <a:tr h="792000">
                <a:tc>
                  <a:txBody>
                    <a:bodyPr/>
                    <a:lstStyle/>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第５層</a:t>
                      </a:r>
                      <a:endParaRPr kumimoji="1" lang="en-US" altLang="ja-JP" sz="1100" b="0" kern="1200" dirty="0">
                        <a:solidFill>
                          <a:schemeClr val="tx1"/>
                        </a:solidFill>
                        <a:latin typeface="Meiryo UI" panose="020B0604030504040204" pitchFamily="50" charset="-128"/>
                        <a:ea typeface="Meiryo UI" panose="020B0604030504040204" pitchFamily="50" charset="-128"/>
                        <a:cs typeface="+mn-cs"/>
                      </a:endParaRPr>
                    </a:p>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ルール</a:t>
                      </a:r>
                      <a:endParaRPr kumimoji="1" lang="ja-JP" sz="11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a:txBody>
                    <a:bodyPr/>
                    <a:lstStyle/>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原則②</a:t>
                      </a:r>
                    </a:p>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アジャイルガバナンス原則</a:t>
                      </a:r>
                    </a:p>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（機動的で柔軟なガバナンス）</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a:txBody>
                    <a:bodyPr/>
                    <a:lstStyle/>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一律かつ硬直的な事前規制ではなく、リスクベースで性能等を規定して達成に向けた民間の創意工夫を尊重するとともに、データに基づく</a:t>
                      </a:r>
                      <a:r>
                        <a:rPr kumimoji="1" lang="en-US" altLang="ja-JP" sz="1100" b="0" kern="1200" dirty="0">
                          <a:solidFill>
                            <a:schemeClr val="tx1"/>
                          </a:solidFill>
                          <a:latin typeface="Meiryo UI" panose="020B0604030504040204" pitchFamily="50" charset="-128"/>
                          <a:ea typeface="Meiryo UI" panose="020B0604030504040204" pitchFamily="50" charset="-128"/>
                          <a:cs typeface="+mn-cs"/>
                        </a:rPr>
                        <a:t>EBPM</a:t>
                      </a: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を徹底し、機動的・柔軟で継続的な改善を可能とすること。データを活用して政策の点検と見直しをスピーディに繰り返す、機動的な政策形成を可能とすること。</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183082731"/>
                  </a:ext>
                </a:extLst>
              </a:tr>
              <a:tr h="576000">
                <a:tc>
                  <a:txBody>
                    <a:bodyPr/>
                    <a:lstStyle/>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第４層</a:t>
                      </a:r>
                      <a:endParaRPr kumimoji="1" lang="en-US" altLang="ja-JP" sz="1100" b="0" kern="1200" dirty="0">
                        <a:solidFill>
                          <a:schemeClr val="tx1"/>
                        </a:solidFill>
                        <a:latin typeface="Meiryo UI" panose="020B0604030504040204" pitchFamily="50" charset="-128"/>
                        <a:ea typeface="Meiryo UI" panose="020B0604030504040204" pitchFamily="50" charset="-128"/>
                        <a:cs typeface="+mn-cs"/>
                      </a:endParaRPr>
                    </a:p>
                    <a:p>
                      <a:pPr algn="ctr">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利活用環境</a:t>
                      </a:r>
                      <a:endParaRPr kumimoji="1" lang="ja-JP" sz="11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a:txBody>
                    <a:bodyPr/>
                    <a:lstStyle/>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原則③</a:t>
                      </a:r>
                    </a:p>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官民連携原則</a:t>
                      </a:r>
                    </a:p>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100" b="0" kern="1200" dirty="0" err="1">
                          <a:solidFill>
                            <a:schemeClr val="tx1"/>
                          </a:solidFill>
                          <a:latin typeface="Meiryo UI" panose="020B0604030504040204" pitchFamily="50" charset="-128"/>
                          <a:ea typeface="Meiryo UI" panose="020B0604030504040204" pitchFamily="50" charset="-128"/>
                          <a:cs typeface="+mn-cs"/>
                        </a:rPr>
                        <a:t>GtoBtoC</a:t>
                      </a: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モデル）</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a:txBody>
                    <a:bodyPr/>
                    <a:lstStyle/>
                    <a:p>
                      <a:pPr algn="l">
                        <a:spcAft>
                          <a:spcPts val="0"/>
                        </a:spcAft>
                      </a:pP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公共サービスを提供する際に民間企業の</a:t>
                      </a:r>
                      <a:r>
                        <a:rPr kumimoji="1" lang="en-US" altLang="ja-JP" sz="1100" b="0" kern="1200" dirty="0">
                          <a:solidFill>
                            <a:schemeClr val="tx1"/>
                          </a:solidFill>
                          <a:latin typeface="Meiryo UI" panose="020B0604030504040204" pitchFamily="50" charset="-128"/>
                          <a:ea typeface="Meiryo UI" panose="020B0604030504040204" pitchFamily="50" charset="-128"/>
                          <a:cs typeface="+mn-cs"/>
                        </a:rPr>
                        <a:t>UI</a:t>
                      </a: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100" b="0" kern="1200" dirty="0">
                          <a:solidFill>
                            <a:schemeClr val="tx1"/>
                          </a:solidFill>
                          <a:latin typeface="Meiryo UI" panose="020B0604030504040204" pitchFamily="50" charset="-128"/>
                          <a:ea typeface="Meiryo UI" panose="020B0604030504040204" pitchFamily="50" charset="-128"/>
                          <a:cs typeface="+mn-cs"/>
                        </a:rPr>
                        <a:t>UX</a:t>
                      </a:r>
                      <a:r>
                        <a:rPr kumimoji="1" lang="ja-JP" altLang="en-US" sz="1100" b="0" kern="1200" dirty="0">
                          <a:solidFill>
                            <a:schemeClr val="tx1"/>
                          </a:solidFill>
                          <a:latin typeface="Meiryo UI" panose="020B0604030504040204" pitchFamily="50" charset="-128"/>
                          <a:ea typeface="Meiryo UI" panose="020B0604030504040204" pitchFamily="50" charset="-128"/>
                          <a:cs typeface="+mn-cs"/>
                        </a:rPr>
                        <a:t>を活用するなど、ユーザー目線で、ベンチャーなど民間の力を最大化する新たな官民連携を可能とすること。</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74349957"/>
                  </a:ext>
                </a:extLst>
              </a:tr>
              <a:tr h="576000">
                <a:tc>
                  <a:txBody>
                    <a:bodyPr/>
                    <a:lstStyle/>
                    <a:p>
                      <a:pPr algn="ctr">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第３層</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連携基盤 </a:t>
                      </a:r>
                      <a:endParaRPr kumimoji="1" lang="ja-JP" sz="11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a:txBody>
                    <a:bodyPr/>
                    <a:lstStyle/>
                    <a:p>
                      <a:pPr algn="l"/>
                      <a:r>
                        <a:rPr kumimoji="1" lang="ja-JP" altLang="en-US" sz="1100" b="0" dirty="0">
                          <a:solidFill>
                            <a:schemeClr val="tx1"/>
                          </a:solidFill>
                          <a:latin typeface="Meiryo UI" panose="020B0604030504040204" pitchFamily="50" charset="-128"/>
                          <a:ea typeface="Meiryo UI" panose="020B0604030504040204" pitchFamily="50" charset="-128"/>
                        </a:rPr>
                        <a:t>原則④</a:t>
                      </a:r>
                    </a:p>
                    <a:p>
                      <a:pPr algn="l"/>
                      <a:r>
                        <a:rPr kumimoji="1" lang="ja-JP" altLang="en-US" sz="1100" b="0" dirty="0">
                          <a:solidFill>
                            <a:schemeClr val="tx1"/>
                          </a:solidFill>
                          <a:latin typeface="Meiryo UI" panose="020B0604030504040204" pitchFamily="50" charset="-128"/>
                          <a:ea typeface="Meiryo UI" panose="020B0604030504040204" pitchFamily="50" charset="-128"/>
                        </a:rPr>
                        <a:t>相互運用性確保原則</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a:txBody>
                    <a:bodyPr/>
                    <a:lstStyle/>
                    <a:p>
                      <a:pPr algn="l"/>
                      <a:r>
                        <a:rPr kumimoji="1" lang="ja-JP" altLang="en-US" sz="1100" b="0" dirty="0">
                          <a:solidFill>
                            <a:schemeClr val="tx1"/>
                          </a:solidFill>
                          <a:latin typeface="Meiryo UI" panose="020B0604030504040204" pitchFamily="50" charset="-128"/>
                          <a:ea typeface="Meiryo UI" panose="020B0604030504040204" pitchFamily="50" charset="-128"/>
                        </a:rPr>
                        <a:t>官民で適切にデータを共有し、世界最高水準のサービスを享受できるよう、国・地方公共団体や準公共といった主体・分野間のばらつきを解消し、システム間の相互運用性を確保すること。</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542230435"/>
                  </a:ext>
                </a:extLst>
              </a:tr>
              <a:tr h="396000">
                <a:tc>
                  <a:txBody>
                    <a:bodyPr/>
                    <a:lstStyle/>
                    <a:p>
                      <a:pPr algn="ctr">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第２層</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データ </a:t>
                      </a:r>
                      <a:endParaRPr kumimoji="1" lang="ja-JP" sz="11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rowSpan="2">
                  <a:txBody>
                    <a:bodyPr/>
                    <a:lstStyle/>
                    <a:p>
                      <a:pPr algn="l"/>
                      <a:r>
                        <a:rPr kumimoji="1" lang="ja-JP" altLang="en-US" sz="1100" b="0" dirty="0">
                          <a:solidFill>
                            <a:schemeClr val="tx1"/>
                          </a:solidFill>
                          <a:latin typeface="Meiryo UI" panose="020B0604030504040204" pitchFamily="50" charset="-128"/>
                          <a:ea typeface="Meiryo UI" panose="020B0604030504040204" pitchFamily="50" charset="-128"/>
                        </a:rPr>
                        <a:t>原則⑤</a:t>
                      </a:r>
                    </a:p>
                    <a:p>
                      <a:pPr algn="l"/>
                      <a:r>
                        <a:rPr kumimoji="1" lang="ja-JP" altLang="en-US" sz="1100" b="0" dirty="0">
                          <a:solidFill>
                            <a:schemeClr val="tx1"/>
                          </a:solidFill>
                          <a:latin typeface="Meiryo UI" panose="020B0604030504040204" pitchFamily="50" charset="-128"/>
                          <a:ea typeface="Meiryo UI" panose="020B0604030504040204" pitchFamily="50" charset="-128"/>
                        </a:rPr>
                        <a:t>共通基盤利用原則</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rowSpan="2">
                  <a:txBody>
                    <a:bodyPr/>
                    <a:lstStyle/>
                    <a:p>
                      <a:pPr algn="l"/>
                      <a:r>
                        <a:rPr kumimoji="1" lang="en-US" altLang="ja-JP" sz="1100" b="0" dirty="0">
                          <a:solidFill>
                            <a:schemeClr val="tx1"/>
                          </a:solidFill>
                          <a:latin typeface="Meiryo UI" panose="020B0604030504040204" pitchFamily="50" charset="-128"/>
                          <a:ea typeface="Meiryo UI" panose="020B0604030504040204" pitchFamily="50" charset="-128"/>
                        </a:rPr>
                        <a:t>ID</a:t>
                      </a:r>
                      <a:r>
                        <a:rPr kumimoji="1" lang="ja-JP" altLang="en-US" sz="1100" b="0" dirty="0">
                          <a:solidFill>
                            <a:schemeClr val="tx1"/>
                          </a:solidFill>
                          <a:latin typeface="Meiryo UI" panose="020B0604030504040204" pitchFamily="50" charset="-128"/>
                          <a:ea typeface="Meiryo UI" panose="020B0604030504040204" pitchFamily="50" charset="-128"/>
                        </a:rPr>
                        <a:t>、ベースレジストリ等は、国・地方公共団体や準公共といった主体・分野ごとの縦割で独自仕様のシステムを構築するのではなく、官民で広くデジタル共通基盤を利用するとともに、調達仕様の標準化・共通化を進めること。</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69089531"/>
                  </a:ext>
                </a:extLst>
              </a:tr>
              <a:tr h="396000">
                <a:tc>
                  <a:txBody>
                    <a:bodyPr/>
                    <a:lstStyle/>
                    <a:p>
                      <a:pPr algn="ctr">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第１層</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インフラ </a:t>
                      </a:r>
                      <a:endParaRPr kumimoji="1" lang="ja-JP" sz="11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rgbClr val="F2F2F2"/>
                    </a:solidFill>
                  </a:tcPr>
                </a:tc>
                <a:tc vMerge="1">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tc vMerge="1">
                  <a:txBody>
                    <a:bodyPr/>
                    <a:lstStyle/>
                    <a:p>
                      <a:pPr algn="l"/>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691570229"/>
                  </a:ext>
                </a:extLst>
              </a:tr>
            </a:tbl>
          </a:graphicData>
        </a:graphic>
      </p:graphicFrame>
      <p:sp>
        <p:nvSpPr>
          <p:cNvPr id="15" name="正方形/長方形 14">
            <a:extLst>
              <a:ext uri="{FF2B5EF4-FFF2-40B4-BE49-F238E27FC236}">
                <a16:creationId xmlns:a16="http://schemas.microsoft.com/office/drawing/2014/main" id="{BF0AC7EE-1B6A-43AD-B5D3-508D046872FF}"/>
              </a:ext>
            </a:extLst>
          </p:cNvPr>
          <p:cNvSpPr/>
          <p:nvPr/>
        </p:nvSpPr>
        <p:spPr>
          <a:xfrm>
            <a:off x="179512" y="6377553"/>
            <a:ext cx="8718794" cy="507831"/>
          </a:xfrm>
          <a:prstGeom prst="rect">
            <a:avLst/>
          </a:prstGeom>
        </p:spPr>
        <p:txBody>
          <a:bodyPr wrap="square">
            <a:spAutoFit/>
          </a:bodyPr>
          <a:lstStyle/>
          <a:p>
            <a:pPr marL="144000" indent="-144000"/>
            <a:r>
              <a:rPr lang="ja-JP" altLang="en-US" sz="900" i="1" dirty="0">
                <a:latin typeface="Meiryo UI" panose="020B0604030504040204" pitchFamily="50" charset="-128"/>
                <a:ea typeface="Meiryo UI" panose="020B0604030504040204" pitchFamily="50" charset="-128"/>
              </a:rPr>
              <a:t>参考：デジタル原則に照らした規制の一括見直しプラン（デジタル臨時行政調査会）</a:t>
            </a:r>
            <a:r>
              <a:rPr lang="en-US" altLang="ja-JP" sz="900" dirty="0">
                <a:latin typeface="Meiryo UI" panose="020B0604030504040204" pitchFamily="50" charset="-128"/>
                <a:ea typeface="Meiryo UI" panose="020B0604030504040204" pitchFamily="50" charset="-128"/>
                <a:hlinkClick r:id="rId3"/>
              </a:rPr>
              <a:t>https://www.digital.go.jp/assets/contents/node/basic_page/field_ref_resources/cb5865d2-8031-4595-8930-8761fb6bbe10/e3650360/20220603_meeting_administrative_research_outline_07.pdf</a:t>
            </a:r>
            <a:r>
              <a:rPr lang="ja-JP" altLang="en-US" sz="900" dirty="0">
                <a:latin typeface="Meiryo UI" panose="020B0604030504040204" pitchFamily="50" charset="-128"/>
                <a:ea typeface="Meiryo UI" panose="020B0604030504040204" pitchFamily="50" charset="-128"/>
                <a:hlinkClick r:id="rId3"/>
              </a:rPr>
              <a:t> </a:t>
            </a:r>
            <a:endParaRPr lang="en-US" altLang="ja-JP" sz="900"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1F65634E-CC1B-4E96-9E46-F4CDF9302C96}"/>
              </a:ext>
            </a:extLst>
          </p:cNvPr>
          <p:cNvSpPr/>
          <p:nvPr/>
        </p:nvSpPr>
        <p:spPr>
          <a:xfrm>
            <a:off x="-1908720" y="764704"/>
            <a:ext cx="1806917" cy="1118299"/>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ea typeface="Meiryo UI" panose="020B0604030504040204" pitchFamily="50" charset="-128"/>
            </a:endParaRPr>
          </a:p>
        </p:txBody>
      </p:sp>
      <p:sp>
        <p:nvSpPr>
          <p:cNvPr id="14" name="正方形/長方形 4">
            <a:extLst>
              <a:ext uri="{FF2B5EF4-FFF2-40B4-BE49-F238E27FC236}">
                <a16:creationId xmlns:a16="http://schemas.microsoft.com/office/drawing/2014/main" id="{80582601-7F8D-4A0B-8AEB-D3EC5C345E7D}"/>
              </a:ext>
            </a:extLst>
          </p:cNvPr>
          <p:cNvSpPr/>
          <p:nvPr/>
        </p:nvSpPr>
        <p:spPr>
          <a:xfrm>
            <a:off x="-1799824" y="881155"/>
            <a:ext cx="1589124" cy="954107"/>
          </a:xfrm>
          <a:prstGeom prst="rect">
            <a:avLst/>
          </a:prstGeom>
        </p:spPr>
        <p:txBody>
          <a:bodyPr wrap="square" rIns="36000">
            <a:spAutoFit/>
          </a:bodyPr>
          <a:lstStyle/>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遵守いただける場合は</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□を☑に変更</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してください</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1">
            <a:extLst>
              <a:ext uri="{FF2B5EF4-FFF2-40B4-BE49-F238E27FC236}">
                <a16:creationId xmlns:a16="http://schemas.microsoft.com/office/drawing/2014/main" id="{9123E1AE-4DFF-17E1-D934-85A550E91589}"/>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8</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94888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Rectangle 67"/>
          <p:cNvSpPr>
            <a:spLocks noChangeArrowheads="1"/>
          </p:cNvSpPr>
          <p:nvPr/>
        </p:nvSpPr>
        <p:spPr>
          <a:xfrm>
            <a:off x="0" y="0"/>
            <a:ext cx="9144000" cy="573088"/>
          </a:xfrm>
          <a:prstGeom prst="rect">
            <a:avLst/>
          </a:prstGeom>
          <a:solidFill>
            <a:srgbClr val="FFCC99"/>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推進体制</a:t>
            </a:r>
          </a:p>
        </p:txBody>
      </p:sp>
      <p:sp>
        <p:nvSpPr>
          <p:cNvPr id="1275" name="Text Box 4"/>
          <p:cNvSpPr txBox="1">
            <a:spLocks noChangeArrowheads="1"/>
          </p:cNvSpPr>
          <p:nvPr/>
        </p:nvSpPr>
        <p:spPr>
          <a:xfrm>
            <a:off x="85363" y="636526"/>
            <a:ext cx="3884240" cy="504754"/>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1600" b="1" dirty="0">
                <a:latin typeface="Meiryo UI" panose="020B0604030504040204" pitchFamily="50" charset="-128"/>
                <a:ea typeface="Meiryo UI" panose="020B0604030504040204" pitchFamily="50" charset="-128"/>
              </a:rPr>
              <a:t>庁内の推進体制</a:t>
            </a:r>
          </a:p>
          <a:p>
            <a:pPr marL="238125" indent="-238125" eaLnBrk="1" hangingPunct="1">
              <a:lnSpc>
                <a:spcPct val="90000"/>
              </a:lnSpc>
              <a:buFont typeface="Wingdings" pitchFamily="2" charset="2"/>
              <a:buNone/>
              <a:defRPr/>
            </a:pPr>
            <a:endParaRPr lang="ja-JP" altLang="en-US" sz="1200" dirty="0">
              <a:latin typeface="Meiryo UI" panose="020B0604030504040204" pitchFamily="50" charset="-128"/>
              <a:ea typeface="Meiryo UI" panose="020B0604030504040204" pitchFamily="50" charset="-128"/>
            </a:endParaRPr>
          </a:p>
        </p:txBody>
      </p:sp>
      <p:graphicFrame>
        <p:nvGraphicFramePr>
          <p:cNvPr id="1277" name="表 3"/>
          <p:cNvGraphicFramePr>
            <a:graphicFrameLocks noGrp="1"/>
          </p:cNvGraphicFramePr>
          <p:nvPr>
            <p:extLst>
              <p:ext uri="{D42A27DB-BD31-4B8C-83A1-F6EECF244321}">
                <p14:modId xmlns:p14="http://schemas.microsoft.com/office/powerpoint/2010/main" val="3694310592"/>
              </p:ext>
            </p:extLst>
          </p:nvPr>
        </p:nvGraphicFramePr>
        <p:xfrm>
          <a:off x="221471" y="4185368"/>
          <a:ext cx="8720876" cy="2556001"/>
        </p:xfrm>
        <a:graphic>
          <a:graphicData uri="http://schemas.openxmlformats.org/drawingml/2006/table">
            <a:tbl>
              <a:tblPr/>
              <a:tblGrid>
                <a:gridCol w="1658589">
                  <a:extLst>
                    <a:ext uri="{9D8B030D-6E8A-4147-A177-3AD203B41FA5}">
                      <a16:colId xmlns:a16="http://schemas.microsoft.com/office/drawing/2014/main" val="20001"/>
                    </a:ext>
                  </a:extLst>
                </a:gridCol>
                <a:gridCol w="2403908">
                  <a:extLst>
                    <a:ext uri="{9D8B030D-6E8A-4147-A177-3AD203B41FA5}">
                      <a16:colId xmlns:a16="http://schemas.microsoft.com/office/drawing/2014/main" val="359934871"/>
                    </a:ext>
                  </a:extLst>
                </a:gridCol>
                <a:gridCol w="4658379">
                  <a:extLst>
                    <a:ext uri="{9D8B030D-6E8A-4147-A177-3AD203B41FA5}">
                      <a16:colId xmlns:a16="http://schemas.microsoft.com/office/drawing/2014/main" val="20002"/>
                    </a:ext>
                  </a:extLst>
                </a:gridCol>
              </a:tblGrid>
              <a:tr h="442982">
                <a:tc>
                  <a:txBody>
                    <a:bodyPr/>
                    <a:lstStyle/>
                    <a:p>
                      <a:pPr marR="44450" indent="127000" algn="ctr">
                        <a:spcAft>
                          <a:spcPts val="0"/>
                        </a:spcAft>
                        <a:tabLst>
                          <a:tab pos="2700020" algn="ctr"/>
                          <a:tab pos="5400040" algn="r"/>
                        </a:tabLs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名称</a:t>
                      </a: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p>
                      <a:pPr marR="44450" indent="127000" algn="ctr">
                        <a:spcAft>
                          <a:spcPts val="0"/>
                        </a:spcAft>
                        <a:tabLst>
                          <a:tab pos="2700020" algn="ctr"/>
                          <a:tab pos="5400040" algn="r"/>
                        </a:tabLs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名称</a:t>
                      </a: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tc>
                  <a:txBody>
                    <a:bodyPr/>
                    <a:lstStyle/>
                    <a:p>
                      <a:pPr marR="44450" indent="127000" algn="ctr">
                        <a:spcAft>
                          <a:spcPts val="0"/>
                        </a:spcAft>
                        <a:tabLst>
                          <a:tab pos="2700020" algn="ctr"/>
                          <a:tab pos="5400040" algn="r"/>
                        </a:tabLs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役割</a:t>
                      </a:r>
                      <a:endPar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0000"/>
                  </a:ext>
                </a:extLst>
              </a:tr>
              <a:tr h="516811">
                <a:tc>
                  <a:txBody>
                    <a:bodyPr/>
                    <a:lstStyle/>
                    <a:p>
                      <a:pPr marR="44450" indent="127000" algn="ctr">
                        <a:spcAft>
                          <a:spcPts val="0"/>
                        </a:spcAft>
                        <a:tabLst>
                          <a:tab pos="2700020" algn="ctr"/>
                          <a:tab pos="5400040" algn="r"/>
                        </a:tabLs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事業実施責任者</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en-US" alt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DX</a:t>
                      </a: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戦略室長</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事業全体のマネージメント・進捗管理</a:t>
                      </a: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562586">
                <a:tc>
                  <a:txBody>
                    <a:bodyPr/>
                    <a:lstStyle/>
                    <a:p>
                      <a:pPr marL="0" marR="44450" lvl="0" indent="12700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事業担当課</a:t>
                      </a:r>
                      <a:endParaRPr lang="ja-JP" alt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en-US" alt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DX</a:t>
                      </a: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r>
                        <a:rPr lang="ja-JP" altLang="en-US" sz="1200" kern="0" dirty="0">
                          <a:solidFill>
                            <a:schemeClr val="tx1"/>
                          </a:solidFill>
                          <a:effectLst/>
                          <a:latin typeface="Meiryo UI" panose="020B0604030504040204" pitchFamily="50" charset="-128"/>
                          <a:ea typeface="Meiryo UI" panose="020B0604030504040204" pitchFamily="50" charset="-128"/>
                          <a:cs typeface="ＭＳ明朝-WinCharSetFFFF-H"/>
                        </a:rPr>
                        <a:t>システムの調達及び管理、サービス提供事業者との調整</a:t>
                      </a:r>
                      <a:endParaRPr lang="en-US" altLang="ja-JP" sz="1200" kern="0" dirty="0">
                        <a:solidFill>
                          <a:schemeClr val="tx1"/>
                        </a:solidFill>
                        <a:effectLst/>
                        <a:latin typeface="Meiryo UI" panose="020B0604030504040204" pitchFamily="50" charset="-128"/>
                        <a:ea typeface="Meiryo UI" panose="020B0604030504040204" pitchFamily="50" charset="-128"/>
                        <a:cs typeface="ＭＳ明朝-WinCharSetFFFF-H"/>
                      </a:endParaRPr>
                    </a:p>
                    <a:p>
                      <a:pPr marL="171450" marR="44450" indent="-171450">
                        <a:spcAft>
                          <a:spcPts val="0"/>
                        </a:spcAft>
                        <a:buFont typeface="Arial" panose="020B0604020202020204" pitchFamily="34" charset="0"/>
                        <a:buChar char="•"/>
                      </a:pPr>
                      <a:r>
                        <a:rPr lang="ja-JP" altLang="en-US" sz="1200" kern="0" dirty="0">
                          <a:solidFill>
                            <a:schemeClr val="tx1"/>
                          </a:solidFill>
                          <a:effectLst/>
                          <a:latin typeface="Meiryo UI" panose="020B0604030504040204" pitchFamily="50" charset="-128"/>
                          <a:ea typeface="Meiryo UI" panose="020B0604030504040204" pitchFamily="50" charset="-128"/>
                          <a:cs typeface="ＭＳ明朝-WinCharSetFFFF-H"/>
                        </a:rPr>
                        <a:t>関連各課との調整や伴走支援</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516811">
                <a:tc>
                  <a:txBody>
                    <a:bodyPr/>
                    <a:lstStyle/>
                    <a:p>
                      <a:pPr marR="44450" indent="127000" algn="ctr">
                        <a:spcAft>
                          <a:spcPts val="0"/>
                        </a:spcAft>
                        <a:tabLst>
                          <a:tab pos="2700020" algn="ctr"/>
                          <a:tab pos="5400040" algn="r"/>
                        </a:tabLs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連携部署</a:t>
                      </a:r>
                      <a:endParaRPr lang="ja-JP" alt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情報システム課</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tabLst>
                          <a:tab pos="2700020" algn="ctr"/>
                          <a:tab pos="5400040" algn="r"/>
                        </a:tabLs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情報政策および情報セキュリティ</a:t>
                      </a:r>
                      <a:r>
                        <a:rPr lang="ja-JP" altLang="en-US" sz="1200" kern="0" dirty="0">
                          <a:solidFill>
                            <a:schemeClr val="tx1"/>
                          </a:solidFill>
                          <a:effectLst/>
                          <a:latin typeface="Meiryo UI" panose="020B0604030504040204" pitchFamily="50" charset="-128"/>
                          <a:ea typeface="Meiryo UI" panose="020B0604030504040204" pitchFamily="50" charset="-128"/>
                          <a:cs typeface="ＭＳ明朝-WinCharSetFFFF-H"/>
                        </a:rPr>
                        <a:t>分野を所管</a:t>
                      </a:r>
                      <a:endParaRPr lang="en-US" altLang="ja-JP" sz="1200" kern="0" dirty="0">
                        <a:solidFill>
                          <a:schemeClr val="tx1"/>
                        </a:solidFill>
                        <a:effectLst/>
                        <a:latin typeface="Meiryo UI" panose="020B0604030504040204" pitchFamily="50" charset="-128"/>
                        <a:ea typeface="Meiryo UI" panose="020B0604030504040204" pitchFamily="50" charset="-128"/>
                        <a:cs typeface="ＭＳ明朝-WinCharSetFFFF-H"/>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516811">
                <a:tc>
                  <a:txBody>
                    <a:bodyPr/>
                    <a:lstStyle/>
                    <a:p>
                      <a:pPr marR="44450" indent="127000" algn="ctr">
                        <a:spcAft>
                          <a:spcPts val="0"/>
                        </a:spcAft>
                        <a:tabLst>
                          <a:tab pos="2700020" algn="ctr"/>
                          <a:tab pos="5400040" algn="r"/>
                        </a:tabLs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連携部署</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関係各課</a:t>
                      </a:r>
                      <a:endParaRPr lang="en-US" alt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tabLst>
                          <a:tab pos="2700020" algn="ctr"/>
                          <a:tab pos="5400040" algn="r"/>
                        </a:tabLs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（環境課、住まい建築課　等）</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tabLst>
                          <a:tab pos="2700020" algn="ctr"/>
                          <a:tab pos="5400040" algn="r"/>
                        </a:tabLs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各手続きを所管、システムの運用</a:t>
                      </a:r>
                      <a:endParaRPr lang="en-US" alt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1450" marR="44450" indent="-171450">
                        <a:spcAft>
                          <a:spcPts val="0"/>
                        </a:spcAft>
                        <a:buFont typeface="Arial" panose="020B0604020202020204" pitchFamily="34" charset="0"/>
                        <a:buChar char="•"/>
                        <a:tabLst>
                          <a:tab pos="2700020" algn="ctr"/>
                          <a:tab pos="5400040" algn="r"/>
                        </a:tabLst>
                      </a:pPr>
                      <a:r>
                        <a:rPr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周知・広報</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654064247"/>
                  </a:ext>
                </a:extLst>
              </a:tr>
            </a:tbl>
          </a:graphicData>
        </a:graphic>
      </p:graphicFrame>
      <p:sp>
        <p:nvSpPr>
          <p:cNvPr id="1278" name="Text Box 4"/>
          <p:cNvSpPr txBox="1">
            <a:spLocks noChangeArrowheads="1"/>
          </p:cNvSpPr>
          <p:nvPr/>
        </p:nvSpPr>
        <p:spPr>
          <a:xfrm>
            <a:off x="210215" y="3791740"/>
            <a:ext cx="3884240" cy="307777"/>
          </a:xfrm>
          <a:prstGeom prst="rect">
            <a:avLst/>
          </a:prstGeom>
          <a:noFill/>
          <a:ln w="9525">
            <a:noFill/>
            <a:miter lim="800000"/>
            <a:headEnd/>
            <a:tailEnd/>
          </a:ln>
          <a:effectLst/>
        </p:spPr>
        <p:txBody>
          <a:bodyPr wrap="square">
            <a:spAutoFit/>
          </a:bodyPr>
          <a:lstStyle/>
          <a:p>
            <a:pPr eaLnBrk="1" hangingPunct="1">
              <a:spcBef>
                <a:spcPct val="5000"/>
              </a:spcBef>
              <a:defRPr/>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各課室の役割</a:t>
            </a:r>
            <a:r>
              <a:rPr lang="en-US" altLang="ja-JP" sz="1400" dirty="0">
                <a:latin typeface="Meiryo UI" panose="020B0604030504040204" pitchFamily="50" charset="-128"/>
                <a:ea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endParaRPr>
          </a:p>
        </p:txBody>
      </p:sp>
      <p:sp>
        <p:nvSpPr>
          <p:cNvPr id="10" name="Rectangle 66"/>
          <p:cNvSpPr>
            <a:spLocks noChangeArrowheads="1"/>
          </p:cNvSpPr>
          <p:nvPr/>
        </p:nvSpPr>
        <p:spPr>
          <a:xfrm>
            <a:off x="201653" y="1063091"/>
            <a:ext cx="8740694" cy="2581933"/>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solidFill>
                <a:srgbClr val="0070C0"/>
              </a:solidFill>
              <a:latin typeface="Meiryo UI" panose="020B0604030504040204" pitchFamily="50" charset="-128"/>
              <a:ea typeface="Meiryo UI" panose="020B0604030504040204" pitchFamily="50" charset="-128"/>
            </a:endParaRPr>
          </a:p>
        </p:txBody>
      </p:sp>
      <p:sp>
        <p:nvSpPr>
          <p:cNvPr id="4" name="角丸四角形 9">
            <a:extLst>
              <a:ext uri="{FF2B5EF4-FFF2-40B4-BE49-F238E27FC236}">
                <a16:creationId xmlns:a16="http://schemas.microsoft.com/office/drawing/2014/main" id="{6539E9A4-A2F7-B28F-B0E8-3C6B2243AC19}"/>
              </a:ext>
            </a:extLst>
          </p:cNvPr>
          <p:cNvSpPr/>
          <p:nvPr/>
        </p:nvSpPr>
        <p:spPr>
          <a:xfrm>
            <a:off x="1285377" y="1560328"/>
            <a:ext cx="4348547" cy="1709581"/>
          </a:xfrm>
          <a:prstGeom prst="roundRect">
            <a:avLst>
              <a:gd name="adj" fmla="val 2347"/>
            </a:avLst>
          </a:prstGeom>
          <a:noFill/>
          <a:ln w="19050">
            <a:solidFill>
              <a:srgbClr val="47A477"/>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Yu Gothic UI" panose="020B0500000000000000" pitchFamily="50" charset="-128"/>
              <a:ea typeface="Yu Gothic UI" panose="020B0500000000000000" pitchFamily="50" charset="-128"/>
              <a:cs typeface="+mn-cs"/>
            </a:endParaRPr>
          </a:p>
        </p:txBody>
      </p:sp>
      <p:sp>
        <p:nvSpPr>
          <p:cNvPr id="5" name="正方形/長方形 4">
            <a:extLst>
              <a:ext uri="{FF2B5EF4-FFF2-40B4-BE49-F238E27FC236}">
                <a16:creationId xmlns:a16="http://schemas.microsoft.com/office/drawing/2014/main" id="{2591842B-7533-D60A-635D-5D8CEA257585}"/>
              </a:ext>
            </a:extLst>
          </p:cNvPr>
          <p:cNvSpPr/>
          <p:nvPr/>
        </p:nvSpPr>
        <p:spPr>
          <a:xfrm>
            <a:off x="1522869" y="1905749"/>
            <a:ext cx="1195287" cy="51101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DX</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戦略室長</a:t>
            </a:r>
            <a:endParaRPr kumimoji="1" lang="en-US" altLang="ja-JP" sz="1200" b="0" i="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DF7C088D-C91A-D0AA-91FB-B624E4B66753}"/>
              </a:ext>
            </a:extLst>
          </p:cNvPr>
          <p:cNvSpPr/>
          <p:nvPr/>
        </p:nvSpPr>
        <p:spPr>
          <a:xfrm>
            <a:off x="2576935" y="1397911"/>
            <a:ext cx="1436473" cy="324833"/>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kumimoji="1" lang="en-US" altLang="ja-JP" sz="1200" b="0" i="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DX</a:t>
            </a:r>
            <a:r>
              <a:rPr kumimoji="1" lang="ja-JP" altLang="en-US" sz="1200" b="0" i="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戦略室</a:t>
            </a:r>
          </a:p>
        </p:txBody>
      </p:sp>
      <p:sp>
        <p:nvSpPr>
          <p:cNvPr id="8" name="四角形: 角を丸くする 7">
            <a:extLst>
              <a:ext uri="{FF2B5EF4-FFF2-40B4-BE49-F238E27FC236}">
                <a16:creationId xmlns:a16="http://schemas.microsoft.com/office/drawing/2014/main" id="{F9D82DE7-26D3-1416-C9F3-7B228B136F41}"/>
              </a:ext>
            </a:extLst>
          </p:cNvPr>
          <p:cNvSpPr/>
          <p:nvPr/>
        </p:nvSpPr>
        <p:spPr>
          <a:xfrm>
            <a:off x="1779187" y="1798143"/>
            <a:ext cx="1055259" cy="216000"/>
          </a:xfrm>
          <a:prstGeom prst="roundRect">
            <a:avLst>
              <a:gd name="adj" fmla="val 40234"/>
            </a:avLst>
          </a:prstGeom>
          <a:solidFill>
            <a:srgbClr val="CCECFF"/>
          </a:solidFill>
          <a:ln>
            <a:noFill/>
          </a:ln>
        </p:spPr>
        <p:txBody>
          <a:bodyPr wrap="square" lIns="36000" rIns="36000" anchor="ctr">
            <a:spAutoFit/>
          </a:bodyPr>
          <a:lstStyle/>
          <a:p>
            <a:pPr algn="ctr" defTabSz="914400">
              <a:lnSpc>
                <a:spcPct val="110000"/>
              </a:lnSpc>
            </a:pPr>
            <a:r>
              <a:rPr kumimoji="1" lang="ja-JP" altLang="en-US" sz="900" dirty="0">
                <a:solidFill>
                  <a:sysClr val="windowText" lastClr="000000"/>
                </a:solidFill>
                <a:latin typeface="Meiryo UI"/>
                <a:ea typeface="Meiryo UI"/>
              </a:rPr>
              <a:t>事業実施責任者</a:t>
            </a:r>
            <a:endParaRPr kumimoji="1" lang="en-US" altLang="ja-JP" sz="700" dirty="0">
              <a:solidFill>
                <a:sysClr val="windowText" lastClr="000000"/>
              </a:solidFill>
              <a:latin typeface="Meiryo UI"/>
              <a:ea typeface="Meiryo UI"/>
            </a:endParaRPr>
          </a:p>
        </p:txBody>
      </p:sp>
      <p:sp>
        <p:nvSpPr>
          <p:cNvPr id="13" name="正方形/長方形 12">
            <a:extLst>
              <a:ext uri="{FF2B5EF4-FFF2-40B4-BE49-F238E27FC236}">
                <a16:creationId xmlns:a16="http://schemas.microsoft.com/office/drawing/2014/main" id="{24863FF2-6AB0-3BAB-A1B9-D9462F44379D}"/>
              </a:ext>
            </a:extLst>
          </p:cNvPr>
          <p:cNvSpPr/>
          <p:nvPr/>
        </p:nvSpPr>
        <p:spPr>
          <a:xfrm>
            <a:off x="3843785" y="2622783"/>
            <a:ext cx="1457543" cy="45004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lang="ja-JP" altLang="en-US" sz="1200" kern="100" dirty="0">
                <a:solidFill>
                  <a:srgbClr val="000000"/>
                </a:solidFill>
                <a:latin typeface="Meiryo UI" panose="020B0604030504040204" pitchFamily="50" charset="-128"/>
                <a:ea typeface="Meiryo UI" panose="020B0604030504040204" pitchFamily="50" charset="-128"/>
              </a:rPr>
              <a:t>情報システム課</a:t>
            </a:r>
            <a:endParaRPr lang="ja-JP" altLang="ja-JP" sz="2400" b="0" i="0" u="none" strike="noStrike" dirty="0">
              <a:effectLst/>
              <a:latin typeface="Arial" panose="020B0604020202020204" pitchFamily="34" charset="0"/>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E49CAE21-BFF9-4661-4CA9-AB32422E5745}"/>
              </a:ext>
            </a:extLst>
          </p:cNvPr>
          <p:cNvSpPr/>
          <p:nvPr/>
        </p:nvSpPr>
        <p:spPr>
          <a:xfrm>
            <a:off x="4727357" y="2487499"/>
            <a:ext cx="720000" cy="216000"/>
          </a:xfrm>
          <a:prstGeom prst="roundRect">
            <a:avLst>
              <a:gd name="adj" fmla="val 40234"/>
            </a:avLst>
          </a:prstGeom>
          <a:solidFill>
            <a:schemeClr val="bg1">
              <a:lumMod val="75000"/>
            </a:schemeClr>
          </a:solidFill>
          <a:ln>
            <a:noFill/>
          </a:ln>
        </p:spPr>
        <p:txBody>
          <a:bodyPr wrap="square" lIns="36000" rIns="36000" anchor="ctr">
            <a:spAutoFit/>
          </a:bodyPr>
          <a:lstStyle/>
          <a:p>
            <a:pPr algn="ctr" defTabSz="914400">
              <a:lnSpc>
                <a:spcPct val="110000"/>
              </a:lnSpc>
            </a:pPr>
            <a:r>
              <a:rPr kumimoji="1" lang="ja-JP" altLang="en-US" sz="900" dirty="0">
                <a:solidFill>
                  <a:sysClr val="windowText" lastClr="000000"/>
                </a:solidFill>
                <a:latin typeface="Meiryo UI"/>
                <a:ea typeface="Meiryo UI"/>
              </a:rPr>
              <a:t>連携部署</a:t>
            </a:r>
            <a:endParaRPr kumimoji="1" lang="en-US" altLang="ja-JP" sz="700" dirty="0">
              <a:solidFill>
                <a:sysClr val="windowText" lastClr="000000"/>
              </a:solidFill>
              <a:latin typeface="Meiryo UI"/>
              <a:ea typeface="Meiryo UI"/>
            </a:endParaRPr>
          </a:p>
        </p:txBody>
      </p:sp>
      <p:sp>
        <p:nvSpPr>
          <p:cNvPr id="16" name="正方形/長方形 15">
            <a:extLst>
              <a:ext uri="{FF2B5EF4-FFF2-40B4-BE49-F238E27FC236}">
                <a16:creationId xmlns:a16="http://schemas.microsoft.com/office/drawing/2014/main" id="{1B7A01FB-A35E-95B2-89F7-7807D44939ED}"/>
              </a:ext>
            </a:extLst>
          </p:cNvPr>
          <p:cNvSpPr/>
          <p:nvPr/>
        </p:nvSpPr>
        <p:spPr>
          <a:xfrm>
            <a:off x="3843784" y="1898069"/>
            <a:ext cx="1458000" cy="45004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DX</a:t>
            </a:r>
            <a:r>
              <a:rPr lang="ja-JP" altLang="en-US"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推進課</a:t>
            </a:r>
            <a:endParaRPr kumimoji="1" lang="ja-JP" altLang="en-US" sz="1200" b="0" i="0" u="none"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四角形: 角を丸くする 16">
            <a:extLst>
              <a:ext uri="{FF2B5EF4-FFF2-40B4-BE49-F238E27FC236}">
                <a16:creationId xmlns:a16="http://schemas.microsoft.com/office/drawing/2014/main" id="{FBB2E920-FCCE-DDE0-EB16-AC3D86789C02}"/>
              </a:ext>
            </a:extLst>
          </p:cNvPr>
          <p:cNvSpPr/>
          <p:nvPr/>
        </p:nvSpPr>
        <p:spPr>
          <a:xfrm>
            <a:off x="4525344" y="1779870"/>
            <a:ext cx="582515" cy="216000"/>
          </a:xfrm>
          <a:prstGeom prst="roundRect">
            <a:avLst>
              <a:gd name="adj" fmla="val 40234"/>
            </a:avLst>
          </a:prstGeom>
          <a:solidFill>
            <a:srgbClr val="99CCFF"/>
          </a:solidFill>
          <a:ln>
            <a:noFill/>
          </a:ln>
        </p:spPr>
        <p:txBody>
          <a:bodyPr wrap="square" lIns="36000" rIns="36000" anchor="ctr">
            <a:spAutoFit/>
          </a:bodyPr>
          <a:lstStyle/>
          <a:p>
            <a:pPr algn="ctr" defTabSz="914400">
              <a:lnSpc>
                <a:spcPct val="110000"/>
              </a:lnSpc>
            </a:pPr>
            <a:r>
              <a:rPr kumimoji="1" lang="ja-JP" altLang="en-US" sz="900" dirty="0">
                <a:solidFill>
                  <a:sysClr val="windowText" lastClr="000000"/>
                </a:solidFill>
                <a:latin typeface="Meiryo UI"/>
                <a:ea typeface="Meiryo UI"/>
              </a:rPr>
              <a:t>担当課</a:t>
            </a:r>
            <a:endParaRPr kumimoji="1" lang="en-US" altLang="ja-JP" sz="700" dirty="0">
              <a:solidFill>
                <a:sysClr val="windowText" lastClr="000000"/>
              </a:solidFill>
              <a:latin typeface="Meiryo UI"/>
              <a:ea typeface="Meiryo UI"/>
            </a:endParaRPr>
          </a:p>
        </p:txBody>
      </p:sp>
      <p:sp>
        <p:nvSpPr>
          <p:cNvPr id="26" name="正方形/長方形 25">
            <a:extLst>
              <a:ext uri="{FF2B5EF4-FFF2-40B4-BE49-F238E27FC236}">
                <a16:creationId xmlns:a16="http://schemas.microsoft.com/office/drawing/2014/main" id="{2C9133C6-BA70-52EB-9F16-73B54FC37860}"/>
              </a:ext>
            </a:extLst>
          </p:cNvPr>
          <p:cNvSpPr/>
          <p:nvPr/>
        </p:nvSpPr>
        <p:spPr>
          <a:xfrm>
            <a:off x="2884289" y="1798143"/>
            <a:ext cx="736225" cy="28696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lang="ja-JP" altLang="en-US" sz="12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指示</a:t>
            </a:r>
            <a:endParaRPr kumimoji="1" lang="ja-JP" altLang="en-US" sz="1200" b="0" i="0" u="none" strike="noStrik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a:extLst>
              <a:ext uri="{FF2B5EF4-FFF2-40B4-BE49-F238E27FC236}">
                <a16:creationId xmlns:a16="http://schemas.microsoft.com/office/drawing/2014/main" id="{A331C0F0-4F3D-BA47-4CCA-5641CE7F4B81}"/>
              </a:ext>
            </a:extLst>
          </p:cNvPr>
          <p:cNvSpPr/>
          <p:nvPr/>
        </p:nvSpPr>
        <p:spPr>
          <a:xfrm>
            <a:off x="6611657" y="2156899"/>
            <a:ext cx="1181128" cy="91592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lang="ja-JP" altLang="en-US" sz="1200" kern="100" dirty="0">
                <a:solidFill>
                  <a:srgbClr val="000000"/>
                </a:solidFill>
                <a:latin typeface="Meiryo UI" panose="020B0604030504040204" pitchFamily="50" charset="-128"/>
                <a:ea typeface="Meiryo UI" panose="020B0604030504040204" pitchFamily="50" charset="-128"/>
              </a:rPr>
              <a:t>関係各課</a:t>
            </a:r>
            <a:endParaRPr lang="en-US" altLang="ja-JP" sz="1200" kern="100" dirty="0">
              <a:solidFill>
                <a:srgbClr val="000000"/>
              </a:solidFill>
              <a:latin typeface="Meiryo UI" panose="020B0604030504040204" pitchFamily="50" charset="-128"/>
              <a:ea typeface="Meiryo UI" panose="020B0604030504040204" pitchFamily="50" charset="-128"/>
            </a:endParaRPr>
          </a:p>
          <a:p>
            <a:pPr marL="0" marR="45720" indent="128016" algn="ctr" rtl="0" eaLnBrk="1" fontAlgn="ctr" latinLnBrk="0" hangingPunct="1">
              <a:spcBef>
                <a:spcPts val="0"/>
              </a:spcBef>
              <a:spcAft>
                <a:spcPts val="0"/>
              </a:spcAft>
              <a:tabLst>
                <a:tab pos="2700020" algn="ctr"/>
                <a:tab pos="5400040" algn="r"/>
              </a:tabLst>
            </a:pPr>
            <a:r>
              <a:rPr lang="ja-JP" altLang="en-US" sz="1200" kern="100" dirty="0">
                <a:solidFill>
                  <a:schemeClr val="tx1"/>
                </a:solidFill>
                <a:latin typeface="Meiryo UI" panose="020B0604030504040204" pitchFamily="50" charset="-128"/>
                <a:ea typeface="Meiryo UI" panose="020B0604030504040204" pitchFamily="50" charset="-128"/>
              </a:rPr>
              <a:t>（環境課、住まい建築課　等）</a:t>
            </a:r>
            <a:endParaRPr lang="ja-JP" altLang="ja-JP" sz="2400" b="0" i="0" u="none" strike="noStrike" dirty="0">
              <a:solidFill>
                <a:schemeClr val="tx1"/>
              </a:solidFill>
              <a:effectLst/>
              <a:latin typeface="Arial" panose="020B0604020202020204" pitchFamily="34" charset="0"/>
              <a:ea typeface="Meiryo UI" panose="020B0604030504040204" pitchFamily="50" charset="-128"/>
            </a:endParaRPr>
          </a:p>
        </p:txBody>
      </p:sp>
      <p:sp>
        <p:nvSpPr>
          <p:cNvPr id="28" name="四角形: 角を丸くする 27">
            <a:extLst>
              <a:ext uri="{FF2B5EF4-FFF2-40B4-BE49-F238E27FC236}">
                <a16:creationId xmlns:a16="http://schemas.microsoft.com/office/drawing/2014/main" id="{43C23B7B-2D8A-3DAE-5CA8-BC123DC24F90}"/>
              </a:ext>
            </a:extLst>
          </p:cNvPr>
          <p:cNvSpPr/>
          <p:nvPr/>
        </p:nvSpPr>
        <p:spPr>
          <a:xfrm>
            <a:off x="7378707" y="1995307"/>
            <a:ext cx="720000" cy="216000"/>
          </a:xfrm>
          <a:prstGeom prst="roundRect">
            <a:avLst>
              <a:gd name="adj" fmla="val 40234"/>
            </a:avLst>
          </a:prstGeom>
          <a:solidFill>
            <a:schemeClr val="bg1">
              <a:lumMod val="75000"/>
            </a:schemeClr>
          </a:solidFill>
          <a:ln>
            <a:noFill/>
          </a:ln>
        </p:spPr>
        <p:txBody>
          <a:bodyPr wrap="square" lIns="36000" rIns="36000" anchor="ctr">
            <a:spAutoFit/>
          </a:bodyPr>
          <a:lstStyle/>
          <a:p>
            <a:pPr algn="ctr" defTabSz="914400">
              <a:lnSpc>
                <a:spcPct val="110000"/>
              </a:lnSpc>
            </a:pPr>
            <a:r>
              <a:rPr kumimoji="1" lang="ja-JP" altLang="en-US" sz="900" dirty="0">
                <a:solidFill>
                  <a:sysClr val="windowText" lastClr="000000"/>
                </a:solidFill>
                <a:latin typeface="Meiryo UI"/>
                <a:ea typeface="Meiryo UI"/>
              </a:rPr>
              <a:t>連携部署</a:t>
            </a:r>
            <a:endParaRPr kumimoji="1" lang="en-US" altLang="ja-JP" sz="700" dirty="0">
              <a:solidFill>
                <a:sysClr val="windowText" lastClr="000000"/>
              </a:solidFill>
              <a:latin typeface="Meiryo UI"/>
              <a:ea typeface="Meiryo UI"/>
            </a:endParaRPr>
          </a:p>
        </p:txBody>
      </p:sp>
      <p:cxnSp>
        <p:nvCxnSpPr>
          <p:cNvPr id="30" name="直線矢印コネクタ 29">
            <a:extLst>
              <a:ext uri="{FF2B5EF4-FFF2-40B4-BE49-F238E27FC236}">
                <a16:creationId xmlns:a16="http://schemas.microsoft.com/office/drawing/2014/main" id="{6B6EDDBF-10C1-8BD2-4B66-5FDBB67B2B07}"/>
              </a:ext>
            </a:extLst>
          </p:cNvPr>
          <p:cNvCxnSpPr>
            <a:cxnSpLocks/>
          </p:cNvCxnSpPr>
          <p:nvPr/>
        </p:nvCxnSpPr>
        <p:spPr>
          <a:xfrm>
            <a:off x="5857496" y="2376616"/>
            <a:ext cx="572826" cy="0"/>
          </a:xfrm>
          <a:prstGeom prst="straightConnector1">
            <a:avLst/>
          </a:prstGeom>
          <a:ln w="9525">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58C85D5B-9BCC-9CF2-DF0E-7B0D2598A90D}"/>
              </a:ext>
            </a:extLst>
          </p:cNvPr>
          <p:cNvSpPr/>
          <p:nvPr/>
        </p:nvSpPr>
        <p:spPr>
          <a:xfrm>
            <a:off x="5694111" y="2066476"/>
            <a:ext cx="801255" cy="25566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45720" indent="128016" algn="ctr" rtl="0" eaLnBrk="1" fontAlgn="ctr" latinLnBrk="0" hangingPunct="1">
              <a:spcBef>
                <a:spcPts val="0"/>
              </a:spcBef>
              <a:spcAft>
                <a:spcPts val="0"/>
              </a:spcAft>
              <a:tabLst>
                <a:tab pos="2700020" algn="ctr"/>
                <a:tab pos="5400040" algn="r"/>
              </a:tabLst>
            </a:pPr>
            <a:r>
              <a:rPr kumimoji="1" lang="ja-JP" altLang="en-US" sz="1200" b="0" i="0" u="none" strike="noStrik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連携</a:t>
            </a:r>
          </a:p>
        </p:txBody>
      </p:sp>
      <p:sp>
        <p:nvSpPr>
          <p:cNvPr id="9" name="四角形: 角を丸くする 8">
            <a:extLst>
              <a:ext uri="{FF2B5EF4-FFF2-40B4-BE49-F238E27FC236}">
                <a16:creationId xmlns:a16="http://schemas.microsoft.com/office/drawing/2014/main" id="{02ED2B89-46F2-728F-7D60-90C5ED32FA70}"/>
              </a:ext>
            </a:extLst>
          </p:cNvPr>
          <p:cNvSpPr/>
          <p:nvPr/>
        </p:nvSpPr>
        <p:spPr>
          <a:xfrm>
            <a:off x="9612560" y="502894"/>
            <a:ext cx="936103" cy="288032"/>
          </a:xfrm>
          <a:prstGeom prst="roundRect">
            <a:avLst>
              <a:gd name="adj" fmla="val 32556"/>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900"/>
              </a:lnSpc>
            </a:pPr>
            <a:r>
              <a:rPr lang="ja-JP" altLang="en-US" sz="1400" dirty="0">
                <a:solidFill>
                  <a:sysClr val="windowText" lastClr="000000"/>
                </a:solidFill>
                <a:latin typeface="Meiryo UI" panose="020B0604030504040204" pitchFamily="50" charset="-128"/>
                <a:ea typeface="Meiryo UI" panose="020B0604030504040204" pitchFamily="50" charset="-128"/>
              </a:rPr>
              <a:t>記載例</a:t>
            </a:r>
            <a:endParaRPr kumimoji="1" lang="ja-JP" altLang="en-US" sz="1400" dirty="0">
              <a:solidFill>
                <a:sysClr val="windowText" lastClr="000000"/>
              </a:solidFill>
              <a:latin typeface="Meiryo UI" panose="020B0604030504040204" pitchFamily="50" charset="-128"/>
              <a:ea typeface="Meiryo UI" panose="020B0604030504040204" pitchFamily="50" charset="-128"/>
            </a:endParaRPr>
          </a:p>
        </p:txBody>
      </p:sp>
      <p:sp>
        <p:nvSpPr>
          <p:cNvPr id="18" name="スライド番号プレースホルダー 1">
            <a:extLst>
              <a:ext uri="{FF2B5EF4-FFF2-40B4-BE49-F238E27FC236}">
                <a16:creationId xmlns:a16="http://schemas.microsoft.com/office/drawing/2014/main" id="{3C632B20-6E9E-6D8C-524D-786D615E8852}"/>
              </a:ext>
            </a:extLst>
          </p:cNvPr>
          <p:cNvSpPr>
            <a:spLocks noGrp="1"/>
          </p:cNvSpPr>
          <p:nvPr>
            <p:ph type="sldNum" sz="quarter" idx="12"/>
          </p:nvPr>
        </p:nvSpPr>
        <p:spPr>
          <a:xfrm>
            <a:off x="8655332" y="107107"/>
            <a:ext cx="464400" cy="3479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ED70751B-34C4-41F7-9A42-B8AF8614956A}" type="slidenum">
              <a:rPr kumimoji="1" lang="en-US" altLang="ja-JP" sz="1400" b="0" i="0" u="none" strike="noStrike" kern="1200" cap="none" spc="0" normalizeH="0" baseline="0" noProof="0" smtClean="0">
                <a:ln>
                  <a:noFill/>
                </a:ln>
                <a:solidFill>
                  <a:srgbClr val="000000"/>
                </a:solidFill>
                <a:effectLst/>
                <a:uLnTx/>
                <a:uFillTx/>
                <a:latin typeface="Meiryo UI" panose="020B0604030504040204" pitchFamily="50" charset="-128"/>
                <a:ea typeface="Meiryo UI" panose="020B0604030504040204" pitchFamily="50" charset="-128"/>
              </a:rPr>
              <a:pPr marL="0" marR="0" lvl="0" indent="0" algn="ctr" defTabSz="914400" rtl="0" eaLnBrk="1" fontAlgn="base" latinLnBrk="0" hangingPunct="1">
                <a:lnSpc>
                  <a:spcPct val="100000"/>
                </a:lnSpc>
                <a:spcBef>
                  <a:spcPct val="0"/>
                </a:spcBef>
                <a:spcAft>
                  <a:spcPct val="0"/>
                </a:spcAft>
                <a:buClrTx/>
                <a:buSzTx/>
                <a:buFontTx/>
                <a:buNone/>
                <a:tabLst/>
                <a:defRPr/>
              </a:pPr>
              <a:t>9</a:t>
            </a:fld>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3E2AABA2-180E-77A7-73CD-7BCAE0F32577}"/>
              </a:ext>
            </a:extLst>
          </p:cNvPr>
          <p:cNvSpPr/>
          <p:nvPr/>
        </p:nvSpPr>
        <p:spPr>
          <a:xfrm>
            <a:off x="9234405" y="919076"/>
            <a:ext cx="1806917" cy="2236598"/>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ea typeface="Meiryo UI" panose="020B0604030504040204" pitchFamily="50" charset="-128"/>
            </a:endParaRPr>
          </a:p>
        </p:txBody>
      </p:sp>
      <p:sp>
        <p:nvSpPr>
          <p:cNvPr id="3" name="正方形/長方形 4">
            <a:extLst>
              <a:ext uri="{FF2B5EF4-FFF2-40B4-BE49-F238E27FC236}">
                <a16:creationId xmlns:a16="http://schemas.microsoft.com/office/drawing/2014/main" id="{1361D0BB-7FDD-2049-4450-2D449EB23774}"/>
              </a:ext>
            </a:extLst>
          </p:cNvPr>
          <p:cNvSpPr/>
          <p:nvPr/>
        </p:nvSpPr>
        <p:spPr>
          <a:xfrm>
            <a:off x="9343301" y="1035527"/>
            <a:ext cx="1589124" cy="738664"/>
          </a:xfrm>
          <a:prstGeom prst="rect">
            <a:avLst/>
          </a:prstGeom>
        </p:spPr>
        <p:txBody>
          <a:bodyPr wrap="square" rIns="36000">
            <a:spAutoFit/>
          </a:bodyPr>
          <a:lstStyle/>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庁内関係者の</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役割を</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a:p>
            <a:pPr marL="265113" marR="143510" indent="-176213" algn="ctr">
              <a:spcAft>
                <a:spcPts val="0"/>
              </a:spcAft>
            </a:pPr>
            <a:r>
              <a:rPr lang="ja-JP" altLang="en-US" sz="1400" i="1" kern="100" dirty="0">
                <a:latin typeface="Meiryo UI" panose="020B0604030504040204" pitchFamily="50" charset="-128"/>
                <a:ea typeface="Meiryo UI" panose="020B0604030504040204" pitchFamily="50" charset="-128"/>
                <a:cs typeface="Meiryo UI" panose="020B0604030504040204" pitchFamily="50" charset="-128"/>
              </a:rPr>
              <a:t>示すアイコン</a:t>
            </a:r>
            <a:endParaRPr lang="en-US" altLang="ja-JP" sz="1400" i="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四角形: 角を丸くする 11">
            <a:extLst>
              <a:ext uri="{FF2B5EF4-FFF2-40B4-BE49-F238E27FC236}">
                <a16:creationId xmlns:a16="http://schemas.microsoft.com/office/drawing/2014/main" id="{1AAC4A42-946A-4E56-1CB8-BDCD08B34628}"/>
              </a:ext>
            </a:extLst>
          </p:cNvPr>
          <p:cNvSpPr/>
          <p:nvPr/>
        </p:nvSpPr>
        <p:spPr>
          <a:xfrm>
            <a:off x="9612560" y="1916832"/>
            <a:ext cx="1044000" cy="198000"/>
          </a:xfrm>
          <a:prstGeom prst="roundRect">
            <a:avLst>
              <a:gd name="adj" fmla="val 40234"/>
            </a:avLst>
          </a:prstGeom>
          <a:solidFill>
            <a:srgbClr val="CCECFF"/>
          </a:solidFill>
          <a:ln>
            <a:noFill/>
          </a:ln>
        </p:spPr>
        <p:txBody>
          <a:bodyPr wrap="square" lIns="36000" rIns="36000" anchor="ctr">
            <a:spAutoFit/>
          </a:bodyPr>
          <a:lstStyle/>
          <a:p>
            <a:pPr algn="ctr" defTabSz="914400">
              <a:lnSpc>
                <a:spcPct val="110000"/>
              </a:lnSpc>
            </a:pPr>
            <a:r>
              <a:rPr kumimoji="1" lang="ja-JP" altLang="en-US" sz="900" dirty="0">
                <a:solidFill>
                  <a:sysClr val="windowText" lastClr="000000"/>
                </a:solidFill>
                <a:latin typeface="Meiryo UI"/>
                <a:ea typeface="Meiryo UI"/>
              </a:rPr>
              <a:t>事業実施責任者</a:t>
            </a:r>
            <a:endParaRPr kumimoji="1" lang="en-US" altLang="ja-JP" sz="700" dirty="0">
              <a:solidFill>
                <a:sysClr val="windowText" lastClr="000000"/>
              </a:solidFill>
              <a:latin typeface="Meiryo UI"/>
              <a:ea typeface="Meiryo UI"/>
            </a:endParaRPr>
          </a:p>
        </p:txBody>
      </p:sp>
      <p:sp>
        <p:nvSpPr>
          <p:cNvPr id="15" name="四角形: 角を丸くする 14">
            <a:extLst>
              <a:ext uri="{FF2B5EF4-FFF2-40B4-BE49-F238E27FC236}">
                <a16:creationId xmlns:a16="http://schemas.microsoft.com/office/drawing/2014/main" id="{0BB51F53-13C5-1241-5F41-4D59FD2BBEAA}"/>
              </a:ext>
            </a:extLst>
          </p:cNvPr>
          <p:cNvSpPr/>
          <p:nvPr/>
        </p:nvSpPr>
        <p:spPr>
          <a:xfrm>
            <a:off x="9843303" y="2333229"/>
            <a:ext cx="582515" cy="198000"/>
          </a:xfrm>
          <a:prstGeom prst="roundRect">
            <a:avLst>
              <a:gd name="adj" fmla="val 40234"/>
            </a:avLst>
          </a:prstGeom>
          <a:solidFill>
            <a:srgbClr val="99CCFF"/>
          </a:solidFill>
          <a:ln>
            <a:solidFill>
              <a:srgbClr val="53B6D5"/>
            </a:solidFill>
          </a:ln>
        </p:spPr>
        <p:txBody>
          <a:bodyPr wrap="square" lIns="36000" rIns="36000" anchor="ctr">
            <a:spAutoFit/>
          </a:bodyPr>
          <a:lstStyle/>
          <a:p>
            <a:pPr algn="ctr" defTabSz="914400">
              <a:lnSpc>
                <a:spcPct val="110000"/>
              </a:lnSpc>
            </a:pPr>
            <a:r>
              <a:rPr kumimoji="1" lang="ja-JP" altLang="en-US" sz="900" dirty="0">
                <a:solidFill>
                  <a:sysClr val="windowText" lastClr="000000"/>
                </a:solidFill>
                <a:latin typeface="Meiryo UI"/>
                <a:ea typeface="Meiryo UI"/>
              </a:rPr>
              <a:t>担当課</a:t>
            </a:r>
            <a:endParaRPr kumimoji="1" lang="en-US" altLang="ja-JP" sz="700" dirty="0">
              <a:solidFill>
                <a:sysClr val="windowText" lastClr="000000"/>
              </a:solidFill>
              <a:latin typeface="Meiryo UI"/>
              <a:ea typeface="Meiryo UI"/>
            </a:endParaRPr>
          </a:p>
        </p:txBody>
      </p:sp>
      <p:sp>
        <p:nvSpPr>
          <p:cNvPr id="19" name="四角形: 角を丸くする 18">
            <a:extLst>
              <a:ext uri="{FF2B5EF4-FFF2-40B4-BE49-F238E27FC236}">
                <a16:creationId xmlns:a16="http://schemas.microsoft.com/office/drawing/2014/main" id="{FFCA7C35-7CB7-6F40-670A-D7D1E1B75675}"/>
              </a:ext>
            </a:extLst>
          </p:cNvPr>
          <p:cNvSpPr/>
          <p:nvPr/>
        </p:nvSpPr>
        <p:spPr>
          <a:xfrm>
            <a:off x="9774560" y="2749626"/>
            <a:ext cx="720000" cy="198000"/>
          </a:xfrm>
          <a:prstGeom prst="roundRect">
            <a:avLst>
              <a:gd name="adj" fmla="val 40234"/>
            </a:avLst>
          </a:prstGeom>
          <a:solidFill>
            <a:schemeClr val="bg1">
              <a:lumMod val="75000"/>
            </a:schemeClr>
          </a:solidFill>
          <a:ln>
            <a:noFill/>
          </a:ln>
        </p:spPr>
        <p:txBody>
          <a:bodyPr wrap="square" lIns="36000" rIns="36000" anchor="ctr">
            <a:spAutoFit/>
          </a:bodyPr>
          <a:lstStyle/>
          <a:p>
            <a:pPr algn="ctr" defTabSz="914400">
              <a:lnSpc>
                <a:spcPct val="110000"/>
              </a:lnSpc>
            </a:pPr>
            <a:r>
              <a:rPr kumimoji="1" lang="ja-JP" altLang="en-US" sz="900" dirty="0">
                <a:solidFill>
                  <a:sysClr val="windowText" lastClr="000000"/>
                </a:solidFill>
                <a:latin typeface="Meiryo UI"/>
                <a:ea typeface="Meiryo UI"/>
              </a:rPr>
              <a:t>連携部署</a:t>
            </a:r>
            <a:endParaRPr kumimoji="1" lang="en-US" altLang="ja-JP" sz="700" dirty="0">
              <a:solidFill>
                <a:sysClr val="windowText" lastClr="000000"/>
              </a:solidFill>
              <a:latin typeface="Meiryo UI"/>
              <a:ea typeface="Meiryo UI"/>
            </a:endParaRPr>
          </a:p>
        </p:txBody>
      </p:sp>
      <p:cxnSp>
        <p:nvCxnSpPr>
          <p:cNvPr id="32" name="直線矢印コネクタ 116">
            <a:extLst>
              <a:ext uri="{FF2B5EF4-FFF2-40B4-BE49-F238E27FC236}">
                <a16:creationId xmlns:a16="http://schemas.microsoft.com/office/drawing/2014/main" id="{925B6F9B-57B6-4207-A8A1-86DC415E347D}"/>
              </a:ext>
            </a:extLst>
          </p:cNvPr>
          <p:cNvCxnSpPr>
            <a:cxnSpLocks/>
            <a:stCxn id="16" idx="1"/>
          </p:cNvCxnSpPr>
          <p:nvPr/>
        </p:nvCxnSpPr>
        <p:spPr bwMode="gray">
          <a:xfrm flipH="1" flipV="1">
            <a:off x="2746559" y="2103307"/>
            <a:ext cx="1097225" cy="0"/>
          </a:xfrm>
          <a:prstGeom prst="straightConnector1">
            <a:avLst/>
          </a:prstGeom>
          <a:noFill/>
          <a:ln w="9525" cap="flat" cmpd="sng" algn="ctr">
            <a:solidFill>
              <a:schemeClr val="bg1">
                <a:lumMod val="50000"/>
              </a:schemeClr>
            </a:solidFill>
            <a:prstDash val="solid"/>
            <a:headEnd type="triangle"/>
            <a:tailEnd type="none"/>
          </a:ln>
          <a:effectLst/>
        </p:spPr>
      </p:cxnSp>
      <p:cxnSp>
        <p:nvCxnSpPr>
          <p:cNvPr id="33" name="直線矢印コネクタ 116">
            <a:extLst>
              <a:ext uri="{FF2B5EF4-FFF2-40B4-BE49-F238E27FC236}">
                <a16:creationId xmlns:a16="http://schemas.microsoft.com/office/drawing/2014/main" id="{B4B99F07-67CB-4064-986C-6604F4C23B2E}"/>
              </a:ext>
            </a:extLst>
          </p:cNvPr>
          <p:cNvCxnSpPr>
            <a:cxnSpLocks/>
            <a:stCxn id="13" idx="1"/>
          </p:cNvCxnSpPr>
          <p:nvPr/>
        </p:nvCxnSpPr>
        <p:spPr bwMode="gray">
          <a:xfrm rot="10800000">
            <a:off x="2749719" y="2107805"/>
            <a:ext cx="1094066" cy="740000"/>
          </a:xfrm>
          <a:prstGeom prst="bentConnector3">
            <a:avLst>
              <a:gd name="adj1" fmla="val 50000"/>
            </a:avLst>
          </a:prstGeom>
          <a:noFill/>
          <a:ln w="9525" cap="flat" cmpd="sng" algn="ctr">
            <a:solidFill>
              <a:schemeClr val="bg1">
                <a:lumMod val="50000"/>
              </a:schemeClr>
            </a:solidFill>
            <a:prstDash val="solid"/>
            <a:headEnd type="triangle"/>
            <a:tailEnd type="none"/>
          </a:ln>
          <a:effectLst/>
        </p:spPr>
      </p:cxnSp>
      <p:sp>
        <p:nvSpPr>
          <p:cNvPr id="6" name="四角形: 角を丸くする 5">
            <a:extLst>
              <a:ext uri="{FF2B5EF4-FFF2-40B4-BE49-F238E27FC236}">
                <a16:creationId xmlns:a16="http://schemas.microsoft.com/office/drawing/2014/main" id="{DB1E941C-9ADD-769A-C452-2834BDEF014F}"/>
              </a:ext>
            </a:extLst>
          </p:cNvPr>
          <p:cNvSpPr/>
          <p:nvPr/>
        </p:nvSpPr>
        <p:spPr>
          <a:xfrm>
            <a:off x="9353473" y="4452608"/>
            <a:ext cx="2606174" cy="770710"/>
          </a:xfrm>
          <a:prstGeom prst="roundRect">
            <a:avLst>
              <a:gd name="adj" fmla="val 13697"/>
            </a:avLst>
          </a:prstGeom>
          <a:solidFill>
            <a:srgbClr val="FFE299"/>
          </a:solidFill>
          <a:ln>
            <a:noFill/>
          </a:ln>
        </p:spPr>
        <p:style>
          <a:lnRef idx="2">
            <a:schemeClr val="accent1">
              <a:shade val="50000"/>
            </a:schemeClr>
          </a:lnRef>
          <a:fillRef idx="1">
            <a:schemeClr val="accent1"/>
          </a:fillRef>
          <a:effectRef idx="0">
            <a:schemeClr val="accent1"/>
          </a:effectRef>
          <a:fontRef idx="minor">
            <a:schemeClr val="lt1"/>
          </a:fontRef>
        </p:style>
        <p:txBody>
          <a:bodyPr lIns="33231" rIns="33231" rtlCol="0" anchor="ctr"/>
          <a:lstStyle>
            <a:defPPr>
              <a:defRPr lang="en-US"/>
            </a:defPPr>
            <a:lvl1pPr algn="l" rtl="0" fontAlgn="base">
              <a:spcBef>
                <a:spcPct val="0"/>
              </a:spcBef>
              <a:spcAft>
                <a:spcPct val="0"/>
              </a:spcAft>
              <a:defRPr sz="1900" kern="1200">
                <a:solidFill>
                  <a:schemeClr val="lt1"/>
                </a:solidFill>
                <a:latin typeface="+mn-lt"/>
                <a:ea typeface="+mn-ea"/>
                <a:cs typeface="+mn-cs"/>
              </a:defRPr>
            </a:lvl1pPr>
            <a:lvl2pPr marL="429768" algn="l" rtl="0" fontAlgn="base">
              <a:spcBef>
                <a:spcPct val="0"/>
              </a:spcBef>
              <a:spcAft>
                <a:spcPct val="0"/>
              </a:spcAft>
              <a:defRPr sz="1900" kern="1200">
                <a:solidFill>
                  <a:schemeClr val="lt1"/>
                </a:solidFill>
                <a:latin typeface="+mn-lt"/>
                <a:ea typeface="+mn-ea"/>
                <a:cs typeface="+mn-cs"/>
              </a:defRPr>
            </a:lvl2pPr>
            <a:lvl3pPr marL="859536" algn="l" rtl="0" fontAlgn="base">
              <a:spcBef>
                <a:spcPct val="0"/>
              </a:spcBef>
              <a:spcAft>
                <a:spcPct val="0"/>
              </a:spcAft>
              <a:defRPr sz="1900" kern="1200">
                <a:solidFill>
                  <a:schemeClr val="lt1"/>
                </a:solidFill>
                <a:latin typeface="+mn-lt"/>
                <a:ea typeface="+mn-ea"/>
                <a:cs typeface="+mn-cs"/>
              </a:defRPr>
            </a:lvl3pPr>
            <a:lvl4pPr marL="1289304" algn="l" rtl="0" fontAlgn="base">
              <a:spcBef>
                <a:spcPct val="0"/>
              </a:spcBef>
              <a:spcAft>
                <a:spcPct val="0"/>
              </a:spcAft>
              <a:defRPr sz="1900" kern="1200">
                <a:solidFill>
                  <a:schemeClr val="lt1"/>
                </a:solidFill>
                <a:latin typeface="+mn-lt"/>
                <a:ea typeface="+mn-ea"/>
                <a:cs typeface="+mn-cs"/>
              </a:defRPr>
            </a:lvl4pPr>
            <a:lvl5pPr marL="1719072" algn="l" rtl="0" fontAlgn="base">
              <a:spcBef>
                <a:spcPct val="0"/>
              </a:spcBef>
              <a:spcAft>
                <a:spcPct val="0"/>
              </a:spcAft>
              <a:defRPr sz="1900" kern="1200">
                <a:solidFill>
                  <a:schemeClr val="lt1"/>
                </a:solidFill>
                <a:latin typeface="+mn-lt"/>
                <a:ea typeface="+mn-ea"/>
                <a:cs typeface="+mn-cs"/>
              </a:defRPr>
            </a:lvl5pPr>
            <a:lvl6pPr marL="2148840" algn="l" defTabSz="859536" rtl="0" eaLnBrk="1" latinLnBrk="0" hangingPunct="1">
              <a:defRPr sz="1900" kern="1200">
                <a:solidFill>
                  <a:schemeClr val="lt1"/>
                </a:solidFill>
                <a:latin typeface="+mn-lt"/>
                <a:ea typeface="+mn-ea"/>
                <a:cs typeface="+mn-cs"/>
              </a:defRPr>
            </a:lvl6pPr>
            <a:lvl7pPr marL="2578608" algn="l" defTabSz="859536" rtl="0" eaLnBrk="1" latinLnBrk="0" hangingPunct="1">
              <a:defRPr sz="1900" kern="1200">
                <a:solidFill>
                  <a:schemeClr val="lt1"/>
                </a:solidFill>
                <a:latin typeface="+mn-lt"/>
                <a:ea typeface="+mn-ea"/>
                <a:cs typeface="+mn-cs"/>
              </a:defRPr>
            </a:lvl7pPr>
            <a:lvl8pPr marL="3008376" algn="l" defTabSz="859536" rtl="0" eaLnBrk="1" latinLnBrk="0" hangingPunct="1">
              <a:defRPr sz="1900" kern="1200">
                <a:solidFill>
                  <a:schemeClr val="lt1"/>
                </a:solidFill>
                <a:latin typeface="+mn-lt"/>
                <a:ea typeface="+mn-ea"/>
                <a:cs typeface="+mn-cs"/>
              </a:defRPr>
            </a:lvl8pPr>
            <a:lvl9pPr marL="3438144" algn="l" defTabSz="859536" rtl="0" eaLnBrk="1" latinLnBrk="0" hangingPunct="1">
              <a:defRPr sz="1900" kern="1200">
                <a:solidFill>
                  <a:schemeClr val="lt1"/>
                </a:solidFill>
                <a:latin typeface="+mn-lt"/>
                <a:ea typeface="+mn-ea"/>
                <a:cs typeface="+mn-cs"/>
              </a:defRPr>
            </a:lvl9pPr>
          </a:lstStyle>
          <a:p>
            <a:pPr>
              <a:lnSpc>
                <a:spcPts val="1754"/>
              </a:lnSpc>
            </a:pPr>
            <a:r>
              <a:rPr lang="ja-JP" altLang="en-US" sz="1108" dirty="0">
                <a:solidFill>
                  <a:schemeClr val="tx1"/>
                </a:solidFill>
                <a:latin typeface="Meiryo UI" panose="020B0604030504040204" pitchFamily="50" charset="-128"/>
                <a:ea typeface="Meiryo UI" panose="020B0604030504040204" pitchFamily="50" charset="-128"/>
              </a:rPr>
              <a:t>「関係各課」とありますが、現在想定している連携課名を具体的に記載願います。　</a:t>
            </a:r>
            <a:endParaRPr lang="en-US" altLang="ja-JP" sz="1108"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415069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F7527DFDEB91D46BF03B17EF14F13CF" ma:contentTypeVersion="9" ma:contentTypeDescription="新しいドキュメントを作成します。" ma:contentTypeScope="" ma:versionID="62b42e133a6b8d285ed14ea5b4967e7e">
  <xsd:schema xmlns:xsd="http://www.w3.org/2001/XMLSchema" xmlns:xs="http://www.w3.org/2001/XMLSchema" xmlns:p="http://schemas.microsoft.com/office/2006/metadata/properties" xmlns:ns2="fb5d8052-e4a5-4742-b7be-b8823c70dd10" xmlns:ns3="78ed24a0-7ae4-4ec2-8bab-a21a143e9d06" targetNamespace="http://schemas.microsoft.com/office/2006/metadata/properties" ma:root="true" ma:fieldsID="fb864d17d6767f9d7db2c496aea9e23a" ns2:_="" ns3:_="">
    <xsd:import namespace="fb5d8052-e4a5-4742-b7be-b8823c70dd10"/>
    <xsd:import namespace="78ed24a0-7ae4-4ec2-8bab-a21a143e9d0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5d8052-e4a5-4742-b7be-b8823c70dd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8ed24a0-7ae4-4ec2-8bab-a21a143e9d06"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306F79-309E-4519-9DEC-FC333801532A}">
  <ds:schemaRefs>
    <ds:schemaRef ds:uri="http://purl.org/dc/terms/"/>
    <ds:schemaRef ds:uri="http://schemas.openxmlformats.org/package/2006/metadata/core-properties"/>
    <ds:schemaRef ds:uri="http://schemas.microsoft.com/office/2006/documentManagement/types"/>
    <ds:schemaRef ds:uri="fb5d8052-e4a5-4742-b7be-b8823c70dd10"/>
    <ds:schemaRef ds:uri="http://schemas.microsoft.com/office/2006/metadata/properties"/>
    <ds:schemaRef ds:uri="http://schemas.microsoft.com/office/infopath/2007/PartnerControls"/>
    <ds:schemaRef ds:uri="http://purl.org/dc/elements/1.1/"/>
    <ds:schemaRef ds:uri="78ed24a0-7ae4-4ec2-8bab-a21a143e9d06"/>
    <ds:schemaRef ds:uri="http://www.w3.org/XML/1998/namespace"/>
    <ds:schemaRef ds:uri="http://purl.org/dc/dcmitype/"/>
  </ds:schemaRefs>
</ds:datastoreItem>
</file>

<file path=customXml/itemProps2.xml><?xml version="1.0" encoding="utf-8"?>
<ds:datastoreItem xmlns:ds="http://schemas.openxmlformats.org/officeDocument/2006/customXml" ds:itemID="{F418A782-73DA-4176-9C42-AD22C9E1DF31}">
  <ds:schemaRefs>
    <ds:schemaRef ds:uri="http://schemas.microsoft.com/sharepoint/v3/contenttype/forms"/>
  </ds:schemaRefs>
</ds:datastoreItem>
</file>

<file path=customXml/itemProps3.xml><?xml version="1.0" encoding="utf-8"?>
<ds:datastoreItem xmlns:ds="http://schemas.openxmlformats.org/officeDocument/2006/customXml" ds:itemID="{F493DC06-A338-4139-82DF-5EFE5536E6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5d8052-e4a5-4742-b7be-b8823c70dd10"/>
    <ds:schemaRef ds:uri="78ed24a0-7ae4-4ec2-8bab-a21a143e9d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3249</Words>
  <Application>Microsoft Office PowerPoint</Application>
  <PresentationFormat>画面に合わせる (4:3)</PresentationFormat>
  <Paragraphs>432</Paragraphs>
  <Slides>16</Slides>
  <Notes>14</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16</vt:i4>
      </vt:variant>
    </vt:vector>
  </HeadingPairs>
  <TitlesOfParts>
    <vt:vector size="28" baseType="lpstr">
      <vt:lpstr>Meiryo UI</vt:lpstr>
      <vt:lpstr>ＭＳ Ｐ明朝</vt:lpstr>
      <vt:lpstr>ＭＳ明朝-WinCharSetFFFF-H</vt:lpstr>
      <vt:lpstr>Yu Gothic UI</vt:lpstr>
      <vt:lpstr>Meiryo</vt:lpstr>
      <vt:lpstr>游ゴシック</vt:lpstr>
      <vt:lpstr>游ゴシック Light</vt:lpstr>
      <vt:lpstr>Arial</vt:lpstr>
      <vt:lpstr>Calibri</vt:lpstr>
      <vt:lpstr>Tahoma</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11</cp:revision>
  <dcterms:created xsi:type="dcterms:W3CDTF">2021-06-15T06:47:27Z</dcterms:created>
  <dcterms:modified xsi:type="dcterms:W3CDTF">2024-03-29T02:39:59Z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0x0101009F7527DFDEB91D46BF03B17EF14F13CF</vt:lpwstr>
  </property>
  <property fmtid="{D5CDD505-2E9C-101B-9397-08002B2CF9AE}" pid="3" name="MSIP_Label_ea60d57e-af5b-4752-ac57-3e4f28ca11dc_Enabled">
    <vt:lpwstr>true</vt:lpwstr>
  </property>
  <property fmtid="{D5CDD505-2E9C-101B-9397-08002B2CF9AE}" pid="4" name="MSIP_Label_ea60d57e-af5b-4752-ac57-3e4f28ca11dc_SetDate">
    <vt:lpwstr>2022-11-16T05:12:51Z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50218168-5ea9-481f-9d22-2e612a414aa7</vt:lpwstr>
  </property>
  <property fmtid="{D5CDD505-2E9C-101B-9397-08002B2CF9AE}" pid="9" name="MSIP_Label_ea60d57e-af5b-4752-ac57-3e4f28ca11dc_ContentBits">
    <vt:lpwstr>0</vt:lpwstr>
  </property>
</Properties>
</file>