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1" r:id="rId4"/>
  </p:sldMasterIdLst>
  <p:notesMasterIdLst>
    <p:notesMasterId r:id="rId17"/>
  </p:notesMasterIdLst>
  <p:handoutMasterIdLst>
    <p:handoutMasterId r:id="rId18"/>
  </p:handoutMasterIdLst>
  <p:sldIdLst>
    <p:sldId id="536" r:id="rId5"/>
    <p:sldId id="304" r:id="rId6"/>
    <p:sldId id="604" r:id="rId7"/>
    <p:sldId id="576" r:id="rId8"/>
    <p:sldId id="559" r:id="rId9"/>
    <p:sldId id="607" r:id="rId10"/>
    <p:sldId id="573" r:id="rId11"/>
    <p:sldId id="582" r:id="rId12"/>
    <p:sldId id="596" r:id="rId13"/>
    <p:sldId id="606" r:id="rId14"/>
    <p:sldId id="432" r:id="rId15"/>
    <p:sldId id="310" r:id="rId16"/>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留意事項" id="{F2E1E6D8-28CF-44E5-8F75-7560ADFC7A1D}">
          <p14:sldIdLst/>
        </p14:section>
        <p14:section name="事業概要（公表資料）" id="{BA617744-C519-4AEE-A6AC-3CA7FB9C155A}">
          <p14:sldIdLst>
            <p14:sldId id="536"/>
          </p14:sldIdLst>
        </p14:section>
        <p14:section name="１．サービス内容（政策目的への適合性）" id="{D355E5D7-3073-426D-8E21-A4B5CC281CA6}">
          <p14:sldIdLst>
            <p14:sldId id="304"/>
            <p14:sldId id="604"/>
            <p14:sldId id="576"/>
            <p14:sldId id="559"/>
            <p14:sldId id="607"/>
            <p14:sldId id="573"/>
          </p14:sldIdLst>
        </p14:section>
        <p14:section name="推進体制" id="{7457F2B2-F804-447B-BC74-97C87D925E28}">
          <p14:sldIdLst>
            <p14:sldId id="582"/>
            <p14:sldId id="596"/>
          </p14:sldIdLst>
        </p14:section>
        <p14:section name="事業計画（実装計画・運営計画）" id="{C0BFEDEB-28A6-4B33-8944-04CF15A58A43}">
          <p14:sldIdLst>
            <p14:sldId id="606"/>
            <p14:sldId id="432"/>
            <p14:sldId id="310"/>
          </p14:sldIdLst>
        </p14:section>
        <p14:section name="政策的優遇措置 【該当団体のみ】" id="{E886B787-A10C-4B93-88E0-DA98A380859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8"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99"/>
    <a:srgbClr val="47A477"/>
    <a:srgbClr val="F2F2F2"/>
    <a:srgbClr val="FFCCCC"/>
    <a:srgbClr val="B7D398"/>
    <a:srgbClr val="CCECFF"/>
    <a:srgbClr val="3B8964"/>
    <a:srgbClr val="E2EDD6"/>
    <a:srgbClr val="FFE2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E730E0-4DC7-427F-96D2-62DF567FE49D}" v="10" dt="2024-01-16T09:33:01.85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68" autoAdjust="0"/>
    <p:restoredTop sz="97418" autoAdjust="0"/>
  </p:normalViewPr>
  <p:slideViewPr>
    <p:cSldViewPr>
      <p:cViewPr varScale="1">
        <p:scale>
          <a:sx n="112" d="100"/>
          <a:sy n="112" d="100"/>
        </p:scale>
        <p:origin x="11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2" y="2"/>
            <a:ext cx="2922350" cy="459787"/>
          </a:xfrm>
          <a:prstGeom prst="rect">
            <a:avLst/>
          </a:prstGeom>
          <a:noFill/>
          <a:ln w="9525">
            <a:noFill/>
            <a:miter lim="800000"/>
            <a:headEnd/>
            <a:tailEnd/>
          </a:ln>
          <a:effectLst/>
        </p:spPr>
        <p:txBody>
          <a:bodyPr vert="horz" wrap="square" lIns="92091" tIns="46045" rIns="92091" bIns="46045" numCol="1" anchor="t" anchorCtr="0" compatLnSpc="1">
            <a:prstTxWarp prst="textNoShape">
              <a:avLst/>
            </a:prstTxWarp>
          </a:bodyPr>
          <a:lstStyle>
            <a:lvl1pPr defTabSz="920987" eaLnBrk="1" hangingPunct="1">
              <a:defRPr sz="1200">
                <a:latin typeface="Arial" charset="0"/>
                <a:ea typeface="ＭＳ Ｐゴシック" pitchFamily="50" charset="-128"/>
              </a:defRPr>
            </a:lvl1pPr>
          </a:lstStyle>
          <a:p>
            <a:pPr>
              <a:defRPr/>
            </a:pPr>
            <a:endParaRPr lang="en-US" altLang="ja-JP" dirty="0">
              <a:ea typeface="Meiryo UI" panose="020B0604030504040204" pitchFamily="50" charset="-128"/>
            </a:endParaRPr>
          </a:p>
        </p:txBody>
      </p:sp>
      <p:sp>
        <p:nvSpPr>
          <p:cNvPr id="1219" name="Rectangle 3"/>
          <p:cNvSpPr>
            <a:spLocks noGrp="1" noChangeArrowheads="1"/>
          </p:cNvSpPr>
          <p:nvPr>
            <p:ph type="dt" sz="quarter" idx="1"/>
          </p:nvPr>
        </p:nvSpPr>
        <p:spPr>
          <a:xfrm>
            <a:off x="3845198" y="2"/>
            <a:ext cx="2922349" cy="459787"/>
          </a:xfrm>
          <a:prstGeom prst="rect">
            <a:avLst/>
          </a:prstGeom>
          <a:noFill/>
          <a:ln w="9525">
            <a:noFill/>
            <a:miter lim="800000"/>
            <a:headEnd/>
            <a:tailEnd/>
          </a:ln>
          <a:effectLst/>
        </p:spPr>
        <p:txBody>
          <a:bodyPr vert="horz" wrap="square" lIns="92091" tIns="46045" rIns="92091" bIns="46045" numCol="1" anchor="t" anchorCtr="0" compatLnSpc="1">
            <a:prstTxWarp prst="textNoShape">
              <a:avLst/>
            </a:prstTxWarp>
          </a:bodyPr>
          <a:lstStyle>
            <a:lvl1pPr algn="r" defTabSz="920987" eaLnBrk="1" hangingPunct="1">
              <a:defRPr sz="1200">
                <a:latin typeface="Arial" charset="0"/>
                <a:ea typeface="ＭＳ Ｐゴシック" pitchFamily="50" charset="-128"/>
              </a:defRPr>
            </a:lvl1pPr>
          </a:lstStyle>
          <a:p>
            <a:pPr>
              <a:defRPr/>
            </a:pPr>
            <a:endParaRPr lang="en-US" altLang="ja-JP" dirty="0">
              <a:ea typeface="Meiryo UI" panose="020B0604030504040204" pitchFamily="50" charset="-128"/>
            </a:endParaRPr>
          </a:p>
        </p:txBody>
      </p:sp>
      <p:sp>
        <p:nvSpPr>
          <p:cNvPr id="1220" name="Rectangle 4"/>
          <p:cNvSpPr>
            <a:spLocks noGrp="1" noChangeArrowheads="1"/>
          </p:cNvSpPr>
          <p:nvPr>
            <p:ph type="ftr" sz="quarter" idx="2"/>
          </p:nvPr>
        </p:nvSpPr>
        <p:spPr>
          <a:xfrm>
            <a:off x="2" y="9430387"/>
            <a:ext cx="2922350" cy="459787"/>
          </a:xfrm>
          <a:prstGeom prst="rect">
            <a:avLst/>
          </a:prstGeom>
          <a:noFill/>
          <a:ln w="9525">
            <a:noFill/>
            <a:miter lim="800000"/>
            <a:headEnd/>
            <a:tailEnd/>
          </a:ln>
          <a:effectLst/>
        </p:spPr>
        <p:txBody>
          <a:bodyPr vert="horz" wrap="square" lIns="92091" tIns="46045" rIns="92091" bIns="46045" numCol="1" anchor="b" anchorCtr="0" compatLnSpc="1">
            <a:prstTxWarp prst="textNoShape">
              <a:avLst/>
            </a:prstTxWarp>
          </a:bodyPr>
          <a:lstStyle>
            <a:lvl1pPr defTabSz="920987" eaLnBrk="1" hangingPunct="1">
              <a:defRPr sz="1200">
                <a:latin typeface="Arial" charset="0"/>
                <a:ea typeface="ＭＳ Ｐゴシック" pitchFamily="50" charset="-128"/>
              </a:defRPr>
            </a:lvl1pPr>
          </a:lstStyle>
          <a:p>
            <a:pPr>
              <a:defRPr/>
            </a:pPr>
            <a:endParaRPr lang="en-US" altLang="ja-JP" dirty="0">
              <a:ea typeface="Meiryo UI" panose="020B0604030504040204" pitchFamily="50" charset="-128"/>
            </a:endParaRPr>
          </a:p>
        </p:txBody>
      </p:sp>
      <p:sp>
        <p:nvSpPr>
          <p:cNvPr id="1221" name="Rectangle 5"/>
          <p:cNvSpPr>
            <a:spLocks noGrp="1" noChangeArrowheads="1"/>
          </p:cNvSpPr>
          <p:nvPr>
            <p:ph type="sldNum" sz="quarter" idx="3"/>
          </p:nvPr>
        </p:nvSpPr>
        <p:spPr>
          <a:xfrm>
            <a:off x="3845198" y="9430387"/>
            <a:ext cx="2922349" cy="459787"/>
          </a:xfrm>
          <a:prstGeom prst="rect">
            <a:avLst/>
          </a:prstGeom>
          <a:noFill/>
          <a:ln w="9525">
            <a:noFill/>
            <a:miter lim="800000"/>
            <a:headEnd/>
            <a:tailEnd/>
          </a:ln>
          <a:effectLst/>
        </p:spPr>
        <p:txBody>
          <a:bodyPr vert="horz" wrap="square" lIns="92091" tIns="46045" rIns="92091" bIns="46045" numCol="1" anchor="b" anchorCtr="0" compatLnSpc="1">
            <a:prstTxWarp prst="textNoShape">
              <a:avLst/>
            </a:prstTxWarp>
          </a:bodyPr>
          <a:lstStyle>
            <a:lvl1pPr algn="r" defTabSz="920987" eaLnBrk="1" hangingPunct="1">
              <a:defRPr sz="1200"/>
            </a:lvl1pPr>
          </a:lstStyle>
          <a:p>
            <a:pPr>
              <a:defRPr/>
            </a:pPr>
            <a:fld id="{4B53F7E7-4D7A-4BA0-8145-D9EED7F0E647}" type="slidenum">
              <a:rPr lang="en-US" altLang="ja-JP">
                <a:ea typeface="Meiryo UI" panose="020B0604030504040204" pitchFamily="50" charset="-128"/>
              </a:rPr>
              <a:pPr>
                <a:defRPr/>
              </a:pPr>
              <a:t>‹#›</a:t>
            </a:fld>
            <a:endParaRPr lang="en-US" altLang="ja-JP" dirty="0">
              <a:ea typeface="Meiryo UI" panose="020B0604030504040204" pitchFamily="50" charset="-128"/>
            </a:endParaRPr>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1" y="0"/>
            <a:ext cx="2946135" cy="496253"/>
          </a:xfrm>
          <a:prstGeom prst="rect">
            <a:avLst/>
          </a:prstGeom>
          <a:noFill/>
          <a:ln w="9525">
            <a:noFill/>
            <a:miter lim="800000"/>
            <a:headEnd/>
            <a:tailEnd/>
          </a:ln>
          <a:effectLst/>
        </p:spPr>
        <p:txBody>
          <a:bodyPr vert="horz" wrap="square" lIns="92091" tIns="46045" rIns="92091" bIns="46045" numCol="1" anchor="t" anchorCtr="0" compatLnSpc="1">
            <a:prstTxWarp prst="textNoShape">
              <a:avLst/>
            </a:prstTxWarp>
          </a:bodyPr>
          <a:lstStyle>
            <a:lvl1pPr defTabSz="920987" eaLnBrk="1" hangingPunct="1">
              <a:defRPr sz="1200">
                <a:latin typeface="Arial" charset="0"/>
                <a:ea typeface="Meiryo UI" panose="020B0604030504040204" pitchFamily="50" charset="-128"/>
              </a:defRPr>
            </a:lvl1pPr>
          </a:lstStyle>
          <a:p>
            <a:pPr>
              <a:defRPr/>
            </a:pPr>
            <a:endParaRPr lang="en-US" altLang="ja-JP" dirty="0"/>
          </a:p>
        </p:txBody>
      </p:sp>
      <p:sp>
        <p:nvSpPr>
          <p:cNvPr id="1212" name="Rectangle 3"/>
          <p:cNvSpPr>
            <a:spLocks noGrp="1" noChangeArrowheads="1"/>
          </p:cNvSpPr>
          <p:nvPr>
            <p:ph type="dt" idx="1"/>
          </p:nvPr>
        </p:nvSpPr>
        <p:spPr>
          <a:xfrm>
            <a:off x="3849956" y="0"/>
            <a:ext cx="2946135" cy="496253"/>
          </a:xfrm>
          <a:prstGeom prst="rect">
            <a:avLst/>
          </a:prstGeom>
          <a:noFill/>
          <a:ln w="9525">
            <a:noFill/>
            <a:miter lim="800000"/>
            <a:headEnd/>
            <a:tailEnd/>
          </a:ln>
          <a:effectLst/>
        </p:spPr>
        <p:txBody>
          <a:bodyPr vert="horz" wrap="square" lIns="92091" tIns="46045" rIns="92091" bIns="46045" numCol="1" anchor="t" anchorCtr="0" compatLnSpc="1">
            <a:prstTxWarp prst="textNoShape">
              <a:avLst/>
            </a:prstTxWarp>
          </a:bodyPr>
          <a:lstStyle>
            <a:lvl1pPr algn="r" defTabSz="920987" eaLnBrk="1" hangingPunct="1">
              <a:defRPr sz="1200">
                <a:latin typeface="Arial" charset="0"/>
                <a:ea typeface="Meiryo UI" panose="020B0604030504040204" pitchFamily="50" charset="-128"/>
              </a:defRPr>
            </a:lvl1pPr>
          </a:lstStyle>
          <a:p>
            <a:pPr>
              <a:defRPr/>
            </a:pPr>
            <a:endParaRPr lang="en-US" altLang="ja-JP" dirty="0"/>
          </a:p>
        </p:txBody>
      </p:sp>
      <p:sp>
        <p:nvSpPr>
          <p:cNvPr id="1213" name="Rectangle 4"/>
          <p:cNvSpPr>
            <a:spLocks noGrp="1" noRot="1" noChangeAspect="1" noChangeArrowheads="1" noTextEdit="1"/>
          </p:cNvSpPr>
          <p:nvPr>
            <p:ph type="sldImg" idx="2"/>
          </p:nvPr>
        </p:nvSpPr>
        <p:spPr>
          <a:xfrm>
            <a:off x="915988" y="744538"/>
            <a:ext cx="4964112" cy="3722687"/>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8658" y="4715194"/>
            <a:ext cx="5440360" cy="4467859"/>
          </a:xfrm>
          <a:prstGeom prst="rect">
            <a:avLst/>
          </a:prstGeom>
          <a:noFill/>
          <a:ln w="9525">
            <a:noFill/>
            <a:miter lim="800000"/>
            <a:headEnd/>
            <a:tailEnd/>
          </a:ln>
          <a:effectLst/>
        </p:spPr>
        <p:txBody>
          <a:bodyPr vert="horz" wrap="square" lIns="92091" tIns="46045" rIns="92091" bIns="4604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15" name="Rectangle 6"/>
          <p:cNvSpPr>
            <a:spLocks noGrp="1" noChangeArrowheads="1"/>
          </p:cNvSpPr>
          <p:nvPr>
            <p:ph type="ftr" sz="quarter" idx="4"/>
          </p:nvPr>
        </p:nvSpPr>
        <p:spPr>
          <a:xfrm>
            <a:off x="1" y="9428800"/>
            <a:ext cx="2946135" cy="496252"/>
          </a:xfrm>
          <a:prstGeom prst="rect">
            <a:avLst/>
          </a:prstGeom>
          <a:noFill/>
          <a:ln w="9525">
            <a:noFill/>
            <a:miter lim="800000"/>
            <a:headEnd/>
            <a:tailEnd/>
          </a:ln>
          <a:effectLst/>
        </p:spPr>
        <p:txBody>
          <a:bodyPr vert="horz" wrap="square" lIns="92091" tIns="46045" rIns="92091" bIns="46045" numCol="1" anchor="b" anchorCtr="0" compatLnSpc="1">
            <a:prstTxWarp prst="textNoShape">
              <a:avLst/>
            </a:prstTxWarp>
          </a:bodyPr>
          <a:lstStyle>
            <a:lvl1pPr defTabSz="920987" eaLnBrk="1" hangingPunct="1">
              <a:defRPr sz="1200">
                <a:latin typeface="Arial" charset="0"/>
                <a:ea typeface="Meiryo UI" panose="020B0604030504040204" pitchFamily="50" charset="-128"/>
              </a:defRPr>
            </a:lvl1pPr>
          </a:lstStyle>
          <a:p>
            <a:pPr>
              <a:defRPr/>
            </a:pPr>
            <a:endParaRPr lang="en-US" altLang="ja-JP" dirty="0"/>
          </a:p>
        </p:txBody>
      </p:sp>
      <p:sp>
        <p:nvSpPr>
          <p:cNvPr id="1216" name="Rectangle 7"/>
          <p:cNvSpPr>
            <a:spLocks noGrp="1" noChangeArrowheads="1"/>
          </p:cNvSpPr>
          <p:nvPr>
            <p:ph type="sldNum" sz="quarter" idx="5"/>
          </p:nvPr>
        </p:nvSpPr>
        <p:spPr>
          <a:xfrm>
            <a:off x="3849956" y="9428800"/>
            <a:ext cx="2946135" cy="496252"/>
          </a:xfrm>
          <a:prstGeom prst="rect">
            <a:avLst/>
          </a:prstGeom>
          <a:noFill/>
          <a:ln w="9525">
            <a:noFill/>
            <a:miter lim="800000"/>
            <a:headEnd/>
            <a:tailEnd/>
          </a:ln>
          <a:effectLst/>
        </p:spPr>
        <p:txBody>
          <a:bodyPr vert="horz" wrap="square" lIns="92091" tIns="46045" rIns="92091" bIns="46045" numCol="1" anchor="b" anchorCtr="0" compatLnSpc="1">
            <a:prstTxWarp prst="textNoShape">
              <a:avLst/>
            </a:prstTxWarp>
          </a:bodyPr>
          <a:lstStyle>
            <a:lvl1pPr algn="r" defTabSz="920987" eaLnBrk="1" hangingPunct="1">
              <a:defRPr sz="1200">
                <a:ea typeface="Meiryo UI" panose="020B0604030504040204" pitchFamily="50" charset="-128"/>
              </a:defRPr>
            </a:lvl1pPr>
          </a:lstStyle>
          <a:p>
            <a:pPr>
              <a:defRPr/>
            </a:pPr>
            <a:fld id="{6CB5B19B-2A7B-4820-A495-7EA32EFCEBE8}" type="slidenum">
              <a:rPr lang="en-US" altLang="ja-JP" smtClean="0"/>
              <a:pPr>
                <a:defRPr/>
              </a:pPr>
              <a:t>‹#›</a:t>
            </a:fld>
            <a:endParaRPr lang="en-US" altLang="ja-JP" dirty="0"/>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0987">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863" indent="-285332" defTabSz="920987">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32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785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387"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0918"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44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397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50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Meiryo UI" panose="020B0604030504040204" pitchFamily="50" charset="-128"/>
              </a:rPr>
              <a:pPr>
                <a:spcBef>
                  <a:spcPct val="0"/>
                </a:spcBef>
              </a:pPr>
              <a:t>2</a:t>
            </a:fld>
            <a:endParaRPr lang="en-US" altLang="ja-JP" dirty="0">
              <a:ea typeface="Meiryo UI" panose="020B060403050404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9125341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0987">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863" indent="-285332" defTabSz="920987">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32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785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387"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0918"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44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397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50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Meiryo UI" panose="020B0604030504040204" pitchFamily="50" charset="-128"/>
              </a:rPr>
              <a:pPr>
                <a:spcBef>
                  <a:spcPct val="0"/>
                </a:spcBef>
              </a:pPr>
              <a:t>12</a:t>
            </a:fld>
            <a:endParaRPr lang="en-US" altLang="ja-JP" dirty="0">
              <a:ea typeface="Meiryo UI" panose="020B060403050404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965347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0987">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863" indent="-285332" defTabSz="920987">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32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785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387"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0918"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44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397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50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fontAlgn="base">
              <a:spcBef>
                <a:spcPct val="0"/>
              </a:spcBef>
              <a:spcAft>
                <a:spcPct val="0"/>
              </a:spcAft>
              <a:defRPr/>
            </a:pPr>
            <a:fld id="{2C1CD5F8-6ED2-4EDB-AE28-6812BB19CC1F}" type="slidenum">
              <a:rPr lang="en-US" altLang="ja-JP">
                <a:solidFill>
                  <a:srgbClr val="000000"/>
                </a:solidFill>
                <a:ea typeface="Meiryo UI" panose="020B0604030504040204" pitchFamily="50" charset="-128"/>
              </a:rPr>
              <a:pPr fontAlgn="base">
                <a:spcBef>
                  <a:spcPct val="0"/>
                </a:spcBef>
                <a:spcAft>
                  <a:spcPct val="0"/>
                </a:spcAft>
                <a:defRPr/>
              </a:pPr>
              <a:t>3</a:t>
            </a:fld>
            <a:endParaRPr lang="en-US" altLang="ja-JP" dirty="0">
              <a:solidFill>
                <a:srgbClr val="000000"/>
              </a:solidFill>
              <a:ea typeface="Meiryo UI" panose="020B060403050404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568525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0987">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863" indent="-285332" defTabSz="920987">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32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785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387"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0918"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44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397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50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Meiryo UI" panose="020B0604030504040204" pitchFamily="50" charset="-128"/>
              </a:rPr>
              <a:pPr>
                <a:spcBef>
                  <a:spcPct val="0"/>
                </a:spcBef>
              </a:pPr>
              <a:t>4</a:t>
            </a:fld>
            <a:endParaRPr lang="en-US" altLang="ja-JP" dirty="0">
              <a:ea typeface="Meiryo UI" panose="020B060403050404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564376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0987">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863" indent="-285332" defTabSz="920987">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32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785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387"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0918"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44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397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50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fontAlgn="base">
              <a:spcBef>
                <a:spcPct val="0"/>
              </a:spcBef>
              <a:spcAft>
                <a:spcPct val="0"/>
              </a:spcAft>
              <a:defRPr/>
            </a:pPr>
            <a:fld id="{2C1CD5F8-6ED2-4EDB-AE28-6812BB19CC1F}" type="slidenum">
              <a:rPr lang="en-US" altLang="ja-JP">
                <a:solidFill>
                  <a:srgbClr val="000000"/>
                </a:solidFill>
                <a:ea typeface="Meiryo UI" panose="020B0604030504040204" pitchFamily="50" charset="-128"/>
              </a:rPr>
              <a:pPr fontAlgn="base">
                <a:spcBef>
                  <a:spcPct val="0"/>
                </a:spcBef>
                <a:spcAft>
                  <a:spcPct val="0"/>
                </a:spcAft>
                <a:defRPr/>
              </a:pPr>
              <a:t>5</a:t>
            </a:fld>
            <a:endParaRPr lang="en-US" altLang="ja-JP" dirty="0">
              <a:solidFill>
                <a:srgbClr val="000000"/>
              </a:solidFill>
              <a:ea typeface="Meiryo UI" panose="020B060403050404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83169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0987">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863" indent="-285332" defTabSz="920987">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32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785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387"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0918"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44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397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50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fontAlgn="base">
              <a:spcBef>
                <a:spcPct val="0"/>
              </a:spcBef>
              <a:spcAft>
                <a:spcPct val="0"/>
              </a:spcAft>
              <a:defRPr/>
            </a:pPr>
            <a:fld id="{2C1CD5F8-6ED2-4EDB-AE28-6812BB19CC1F}" type="slidenum">
              <a:rPr lang="en-US" altLang="ja-JP">
                <a:solidFill>
                  <a:srgbClr val="000000"/>
                </a:solidFill>
                <a:ea typeface="Meiryo UI" panose="020B0604030504040204" pitchFamily="50" charset="-128"/>
              </a:rPr>
              <a:pPr fontAlgn="base">
                <a:spcBef>
                  <a:spcPct val="0"/>
                </a:spcBef>
                <a:spcAft>
                  <a:spcPct val="0"/>
                </a:spcAft>
                <a:defRPr/>
              </a:pPr>
              <a:t>6</a:t>
            </a:fld>
            <a:endParaRPr lang="en-US" altLang="ja-JP" dirty="0">
              <a:solidFill>
                <a:srgbClr val="000000"/>
              </a:solidFill>
              <a:ea typeface="Meiryo UI" panose="020B060403050404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08785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0987">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863" indent="-285332" defTabSz="920987">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32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785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387"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0918"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44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397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50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Meiryo UI" panose="020B0604030504040204" pitchFamily="50" charset="-128"/>
              </a:rPr>
              <a:pPr>
                <a:spcBef>
                  <a:spcPct val="0"/>
                </a:spcBef>
              </a:pPr>
              <a:t>7</a:t>
            </a:fld>
            <a:endParaRPr lang="en-US" altLang="ja-JP" dirty="0">
              <a:ea typeface="Meiryo UI" panose="020B060403050404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125900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4" name="Rectangle 7"/>
          <p:cNvSpPr>
            <a:spLocks noGrp="1" noChangeArrowheads="1"/>
          </p:cNvSpPr>
          <p:nvPr>
            <p:ph type="sldNum" sz="quarter" idx="5"/>
          </p:nvPr>
        </p:nvSpPr>
        <p:spPr>
          <a:noFill/>
          <a:ln/>
        </p:spPr>
        <p:txBody>
          <a:bodyPr/>
          <a:lstStyle>
            <a:lvl1pPr defTabSz="920987">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863" indent="-285332" defTabSz="920987">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32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785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387"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0918"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44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397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50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Meiryo UI" panose="020B0604030504040204" pitchFamily="50" charset="-128"/>
              </a:rPr>
              <a:pPr>
                <a:spcBef>
                  <a:spcPct val="0"/>
                </a:spcBef>
              </a:pPr>
              <a:t>8</a:t>
            </a:fld>
            <a:endParaRPr lang="en-US" altLang="ja-JP" dirty="0">
              <a:ea typeface="Meiryo UI" panose="020B0604030504040204" pitchFamily="50" charset="-128"/>
            </a:endParaRPr>
          </a:p>
        </p:txBody>
      </p:sp>
      <p:sp>
        <p:nvSpPr>
          <p:cNvPr id="1285" name="Rectangle 2"/>
          <p:cNvSpPr>
            <a:spLocks noGrp="1" noRot="1" noChangeAspect="1" noChangeArrowheads="1" noTextEdit="1"/>
          </p:cNvSpPr>
          <p:nvPr>
            <p:ph type="sldImg"/>
          </p:nvPr>
        </p:nvSpPr>
        <p:spPr>
          <a:ln/>
        </p:spPr>
      </p:sp>
      <p:sp>
        <p:nvSpPr>
          <p:cNvPr id="128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0974536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4" name="Rectangle 7"/>
          <p:cNvSpPr>
            <a:spLocks noGrp="1" noChangeArrowheads="1"/>
          </p:cNvSpPr>
          <p:nvPr>
            <p:ph type="sldNum" sz="quarter" idx="5"/>
          </p:nvPr>
        </p:nvSpPr>
        <p:spPr>
          <a:noFill/>
          <a:ln/>
        </p:spPr>
        <p:txBody>
          <a:bodyPr/>
          <a:lstStyle>
            <a:lvl1pPr defTabSz="920987">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863" indent="-285332" defTabSz="920987">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32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785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387"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0918"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44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397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50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Meiryo UI" panose="020B0604030504040204" pitchFamily="50" charset="-128"/>
              </a:rPr>
              <a:pPr>
                <a:spcBef>
                  <a:spcPct val="0"/>
                </a:spcBef>
              </a:pPr>
              <a:t>9</a:t>
            </a:fld>
            <a:endParaRPr lang="en-US" altLang="ja-JP" dirty="0">
              <a:ea typeface="Meiryo UI" panose="020B0604030504040204" pitchFamily="50" charset="-128"/>
            </a:endParaRPr>
          </a:p>
        </p:txBody>
      </p:sp>
      <p:sp>
        <p:nvSpPr>
          <p:cNvPr id="1285" name="Rectangle 2"/>
          <p:cNvSpPr>
            <a:spLocks noGrp="1" noRot="1" noChangeAspect="1" noChangeArrowheads="1" noTextEdit="1"/>
          </p:cNvSpPr>
          <p:nvPr>
            <p:ph type="sldImg"/>
          </p:nvPr>
        </p:nvSpPr>
        <p:spPr>
          <a:ln/>
        </p:spPr>
      </p:sp>
      <p:sp>
        <p:nvSpPr>
          <p:cNvPr id="128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401953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0987">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863" indent="-285332" defTabSz="920987">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32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7856"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387" indent="-228265" defTabSz="920987">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0918"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44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397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509" indent="-228265" defTabSz="92098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Meiryo UI" panose="020B0604030504040204" pitchFamily="50" charset="-128"/>
              </a:rPr>
              <a:pPr>
                <a:spcBef>
                  <a:spcPct val="0"/>
                </a:spcBef>
              </a:pPr>
              <a:t>10</a:t>
            </a:fld>
            <a:endParaRPr lang="en-US" altLang="ja-JP" dirty="0">
              <a:ea typeface="Meiryo UI" panose="020B060403050404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909365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176323-5E87-E1CD-0A47-3DE022151F87}"/>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99BB6C4-3C55-D8A7-22A5-4AAE5E05B1E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271C4FF-2D62-6FD8-0C0D-17849A5B5100}"/>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B7298100-7E88-E1FC-4323-E8E8995DCF0B}"/>
              </a:ext>
            </a:extLst>
          </p:cNvPr>
          <p:cNvSpPr>
            <a:spLocks noGrp="1"/>
          </p:cNvSpPr>
          <p:nvPr>
            <p:ph type="ftr" sz="quarter" idx="11"/>
          </p:nvPr>
        </p:nvSpPr>
        <p:spPr/>
        <p:txBody>
          <a:bodyPr/>
          <a:lstStyle/>
          <a:p>
            <a:pPr>
              <a:defRPr/>
            </a:pPr>
            <a:endParaRPr lang="en-US" altLang="ja-JP"/>
          </a:p>
        </p:txBody>
      </p:sp>
      <p:sp>
        <p:nvSpPr>
          <p:cNvPr id="6" name="スライド番号プレースホルダー 5">
            <a:extLst>
              <a:ext uri="{FF2B5EF4-FFF2-40B4-BE49-F238E27FC236}">
                <a16:creationId xmlns:a16="http://schemas.microsoft.com/office/drawing/2014/main" id="{1EFB03FE-3A14-5F9D-88EE-10D2279AD6DD}"/>
              </a:ext>
            </a:extLst>
          </p:cNvPr>
          <p:cNvSpPr>
            <a:spLocks noGrp="1"/>
          </p:cNvSpPr>
          <p:nvPr>
            <p:ph type="sldNum" sz="quarter" idx="12"/>
          </p:nvPr>
        </p:nvSpPr>
        <p:spPr/>
        <p:txBody>
          <a:bodyPr/>
          <a:lstStyle/>
          <a:p>
            <a:pPr>
              <a:defRPr/>
            </a:pPr>
            <a:fld id="{367FCEB3-C420-400D-9DF3-AABFEA07EB20}" type="slidenum">
              <a:rPr lang="en-US" altLang="ja-JP" smtClean="0"/>
              <a:pPr>
                <a:defRPr/>
              </a:pPr>
              <a:t>‹#›</a:t>
            </a:fld>
            <a:endParaRPr lang="en-US" altLang="ja-JP"/>
          </a:p>
        </p:txBody>
      </p:sp>
    </p:spTree>
    <p:extLst>
      <p:ext uri="{BB962C8B-B14F-4D97-AF65-F5344CB8AC3E}">
        <p14:creationId xmlns:p14="http://schemas.microsoft.com/office/powerpoint/2010/main" val="2429701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2C7A41-61DF-72E1-CFC9-471ECF2202A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C69D799-3568-010C-6BB5-3AE31D54F85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C8CDC33-C7A4-0882-1EFD-71A3F43D4AB4}"/>
              </a:ext>
            </a:extLst>
          </p:cNvPr>
          <p:cNvSpPr>
            <a:spLocks noGrp="1"/>
          </p:cNvSpPr>
          <p:nvPr>
            <p:ph type="dt" sz="half" idx="10"/>
          </p:nvPr>
        </p:nvSpPr>
        <p:spPr/>
        <p:txBody>
          <a:bodyPr/>
          <a:lstStyle/>
          <a:p>
            <a:pPr>
              <a:defRPr/>
            </a:pPr>
            <a:endParaRPr lang="en-US" altLang="ja-JP" dirty="0"/>
          </a:p>
        </p:txBody>
      </p:sp>
      <p:sp>
        <p:nvSpPr>
          <p:cNvPr id="5" name="フッター プレースホルダー 4">
            <a:extLst>
              <a:ext uri="{FF2B5EF4-FFF2-40B4-BE49-F238E27FC236}">
                <a16:creationId xmlns:a16="http://schemas.microsoft.com/office/drawing/2014/main" id="{9F5572C3-ADE5-F1A4-B95B-EEA392D90ADE}"/>
              </a:ext>
            </a:extLst>
          </p:cNvPr>
          <p:cNvSpPr>
            <a:spLocks noGrp="1"/>
          </p:cNvSpPr>
          <p:nvPr>
            <p:ph type="ftr" sz="quarter" idx="11"/>
          </p:nvPr>
        </p:nvSpPr>
        <p:spPr/>
        <p:txBody>
          <a:bodyPr/>
          <a:lstStyle/>
          <a:p>
            <a:pPr>
              <a:defRPr/>
            </a:pPr>
            <a:endParaRPr lang="en-US" altLang="ja-JP" dirty="0"/>
          </a:p>
        </p:txBody>
      </p:sp>
      <p:sp>
        <p:nvSpPr>
          <p:cNvPr id="6" name="スライド番号プレースホルダー 5">
            <a:extLst>
              <a:ext uri="{FF2B5EF4-FFF2-40B4-BE49-F238E27FC236}">
                <a16:creationId xmlns:a16="http://schemas.microsoft.com/office/drawing/2014/main" id="{4757425D-60AE-1BC2-9B37-59F0003B1071}"/>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143302656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0D5C877-066D-DAC5-11A0-6ABD96C0AC05}"/>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46EBD1C-6C41-432D-3467-225DD78BC0AE}"/>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1B7374C-3008-4502-104E-8CA1D162E883}"/>
              </a:ext>
            </a:extLst>
          </p:cNvPr>
          <p:cNvSpPr>
            <a:spLocks noGrp="1"/>
          </p:cNvSpPr>
          <p:nvPr>
            <p:ph type="dt" sz="half" idx="10"/>
          </p:nvPr>
        </p:nvSpPr>
        <p:spPr/>
        <p:txBody>
          <a:bodyPr/>
          <a:lstStyle/>
          <a:p>
            <a:pPr>
              <a:defRPr/>
            </a:pPr>
            <a:endParaRPr lang="en-US" altLang="ja-JP" dirty="0"/>
          </a:p>
        </p:txBody>
      </p:sp>
      <p:sp>
        <p:nvSpPr>
          <p:cNvPr id="5" name="フッター プレースホルダー 4">
            <a:extLst>
              <a:ext uri="{FF2B5EF4-FFF2-40B4-BE49-F238E27FC236}">
                <a16:creationId xmlns:a16="http://schemas.microsoft.com/office/drawing/2014/main" id="{87A53A2E-0F83-A931-0DD0-AA2F9D1511DE}"/>
              </a:ext>
            </a:extLst>
          </p:cNvPr>
          <p:cNvSpPr>
            <a:spLocks noGrp="1"/>
          </p:cNvSpPr>
          <p:nvPr>
            <p:ph type="ftr" sz="quarter" idx="11"/>
          </p:nvPr>
        </p:nvSpPr>
        <p:spPr/>
        <p:txBody>
          <a:bodyPr/>
          <a:lstStyle/>
          <a:p>
            <a:pPr>
              <a:defRPr/>
            </a:pPr>
            <a:endParaRPr lang="en-US" altLang="ja-JP" dirty="0"/>
          </a:p>
        </p:txBody>
      </p:sp>
      <p:sp>
        <p:nvSpPr>
          <p:cNvPr id="6" name="スライド番号プレースホルダー 5">
            <a:extLst>
              <a:ext uri="{FF2B5EF4-FFF2-40B4-BE49-F238E27FC236}">
                <a16:creationId xmlns:a16="http://schemas.microsoft.com/office/drawing/2014/main" id="{E49C9214-D1EA-5AC6-3AEB-320010B9EF7B}"/>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111535376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1041" name="Rectangle 6"/>
          <p:cNvSpPr>
            <a:spLocks noGrp="1" noChangeArrowheads="1"/>
          </p:cNvSpPr>
          <p:nvPr>
            <p:ph type="sldNum" sz="quarter" idx="12"/>
          </p:nvPr>
        </p:nvSpPr>
        <p:spPr>
          <a:xfrm>
            <a:off x="8655332" y="107107"/>
            <a:ext cx="464400" cy="347925"/>
          </a:xfrm>
          <a:solidFill>
            <a:schemeClr val="bg1"/>
          </a:solidFill>
          <a:ln>
            <a:solidFill>
              <a:schemeClr val="tx1"/>
            </a:solidFill>
          </a:ln>
        </p:spPr>
        <p:txBody>
          <a:bodyPr anchor="ctr"/>
          <a:lstStyle>
            <a:lvl1pPr algn="ctr">
              <a:defRPr/>
            </a:lvl1pPr>
          </a:lstStyle>
          <a:p>
            <a:pPr>
              <a:defRPr/>
            </a:pPr>
            <a:fld id="{ED70751B-34C4-41F7-9A42-B8AF8614956A}" type="slidenum">
              <a:rPr lang="en-US" altLang="ja-JP" smtClean="0"/>
              <a:pPr>
                <a:defRPr/>
              </a:pPr>
              <a:t>‹#›</a:t>
            </a:fld>
            <a:endParaRPr lang="en-US" altLang="ja-JP" dirty="0"/>
          </a:p>
        </p:txBody>
      </p:sp>
    </p:spTree>
    <p:extLst>
      <p:ext uri="{BB962C8B-B14F-4D97-AF65-F5344CB8AC3E}">
        <p14:creationId xmlns:p14="http://schemas.microsoft.com/office/powerpoint/2010/main" val="3965165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D1CECD-5BD1-B038-B89E-8CB618BD940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06980F4-F79E-5602-15F1-1B463106976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037F3A4-B964-5B30-45DD-508D0A447956}"/>
              </a:ext>
            </a:extLst>
          </p:cNvPr>
          <p:cNvSpPr>
            <a:spLocks noGrp="1"/>
          </p:cNvSpPr>
          <p:nvPr>
            <p:ph type="dt" sz="half" idx="10"/>
          </p:nvPr>
        </p:nvSpPr>
        <p:spPr/>
        <p:txBody>
          <a:bodyPr/>
          <a:lstStyle/>
          <a:p>
            <a:pPr>
              <a:defRPr/>
            </a:pPr>
            <a:endParaRPr lang="en-US" altLang="ja-JP" dirty="0"/>
          </a:p>
        </p:txBody>
      </p:sp>
      <p:sp>
        <p:nvSpPr>
          <p:cNvPr id="5" name="フッター プレースホルダー 4">
            <a:extLst>
              <a:ext uri="{FF2B5EF4-FFF2-40B4-BE49-F238E27FC236}">
                <a16:creationId xmlns:a16="http://schemas.microsoft.com/office/drawing/2014/main" id="{59D71E66-899B-E353-2A1B-FF3CEFA856B5}"/>
              </a:ext>
            </a:extLst>
          </p:cNvPr>
          <p:cNvSpPr>
            <a:spLocks noGrp="1"/>
          </p:cNvSpPr>
          <p:nvPr>
            <p:ph type="ftr" sz="quarter" idx="11"/>
          </p:nvPr>
        </p:nvSpPr>
        <p:spPr/>
        <p:txBody>
          <a:bodyPr/>
          <a:lstStyle/>
          <a:p>
            <a:pPr>
              <a:defRPr/>
            </a:pPr>
            <a:endParaRPr lang="en-US" altLang="ja-JP" dirty="0"/>
          </a:p>
        </p:txBody>
      </p:sp>
      <p:sp>
        <p:nvSpPr>
          <p:cNvPr id="6" name="スライド番号プレースホルダー 5">
            <a:extLst>
              <a:ext uri="{FF2B5EF4-FFF2-40B4-BE49-F238E27FC236}">
                <a16:creationId xmlns:a16="http://schemas.microsoft.com/office/drawing/2014/main" id="{5440553A-214F-D812-D47C-A082EA4CE2DE}"/>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338711424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C97009-22DA-F8FA-4B07-8EB3DA6D10B4}"/>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523F81F-4274-1652-7A97-C388C67DCE7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D7C9FCA-C626-BD3B-2B00-BB9BF1EEF9A9}"/>
              </a:ext>
            </a:extLst>
          </p:cNvPr>
          <p:cNvSpPr>
            <a:spLocks noGrp="1"/>
          </p:cNvSpPr>
          <p:nvPr>
            <p:ph type="dt" sz="half" idx="10"/>
          </p:nvPr>
        </p:nvSpPr>
        <p:spPr/>
        <p:txBody>
          <a:bodyPr/>
          <a:lstStyle/>
          <a:p>
            <a:pPr>
              <a:defRPr/>
            </a:pPr>
            <a:endParaRPr lang="en-US" altLang="ja-JP" dirty="0"/>
          </a:p>
        </p:txBody>
      </p:sp>
      <p:sp>
        <p:nvSpPr>
          <p:cNvPr id="5" name="フッター プレースホルダー 4">
            <a:extLst>
              <a:ext uri="{FF2B5EF4-FFF2-40B4-BE49-F238E27FC236}">
                <a16:creationId xmlns:a16="http://schemas.microsoft.com/office/drawing/2014/main" id="{D6EB596B-CC40-EC55-3FF0-49BD15399A2C}"/>
              </a:ext>
            </a:extLst>
          </p:cNvPr>
          <p:cNvSpPr>
            <a:spLocks noGrp="1"/>
          </p:cNvSpPr>
          <p:nvPr>
            <p:ph type="ftr" sz="quarter" idx="11"/>
          </p:nvPr>
        </p:nvSpPr>
        <p:spPr/>
        <p:txBody>
          <a:bodyPr/>
          <a:lstStyle/>
          <a:p>
            <a:pPr>
              <a:defRPr/>
            </a:pPr>
            <a:endParaRPr lang="en-US" altLang="ja-JP" dirty="0"/>
          </a:p>
        </p:txBody>
      </p:sp>
      <p:sp>
        <p:nvSpPr>
          <p:cNvPr id="6" name="スライド番号プレースホルダー 5">
            <a:extLst>
              <a:ext uri="{FF2B5EF4-FFF2-40B4-BE49-F238E27FC236}">
                <a16:creationId xmlns:a16="http://schemas.microsoft.com/office/drawing/2014/main" id="{A3895740-6342-2FDD-DC88-4459C5FAEEEB}"/>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398179984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988B9C-EB06-7984-EE49-9F3A855C6A4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D810C24-D9C8-4A9F-638C-13F5F5AA23F6}"/>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7AD7DDC-40F7-2644-C6A1-BA24AEF26047}"/>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3036C8B-212E-A502-0E0E-BD251AAA4737}"/>
              </a:ext>
            </a:extLst>
          </p:cNvPr>
          <p:cNvSpPr>
            <a:spLocks noGrp="1"/>
          </p:cNvSpPr>
          <p:nvPr>
            <p:ph type="dt" sz="half" idx="10"/>
          </p:nvPr>
        </p:nvSpPr>
        <p:spPr/>
        <p:txBody>
          <a:bodyPr/>
          <a:lstStyle/>
          <a:p>
            <a:pPr>
              <a:defRPr/>
            </a:pPr>
            <a:endParaRPr lang="en-US" altLang="ja-JP" dirty="0"/>
          </a:p>
        </p:txBody>
      </p:sp>
      <p:sp>
        <p:nvSpPr>
          <p:cNvPr id="6" name="フッター プレースホルダー 5">
            <a:extLst>
              <a:ext uri="{FF2B5EF4-FFF2-40B4-BE49-F238E27FC236}">
                <a16:creationId xmlns:a16="http://schemas.microsoft.com/office/drawing/2014/main" id="{DAF7BEBD-0C42-76BF-217F-A6B6A8F21302}"/>
              </a:ext>
            </a:extLst>
          </p:cNvPr>
          <p:cNvSpPr>
            <a:spLocks noGrp="1"/>
          </p:cNvSpPr>
          <p:nvPr>
            <p:ph type="ftr" sz="quarter" idx="11"/>
          </p:nvPr>
        </p:nvSpPr>
        <p:spPr/>
        <p:txBody>
          <a:bodyPr/>
          <a:lstStyle/>
          <a:p>
            <a:pPr>
              <a:defRPr/>
            </a:pPr>
            <a:endParaRPr lang="en-US" altLang="ja-JP" dirty="0"/>
          </a:p>
        </p:txBody>
      </p:sp>
      <p:sp>
        <p:nvSpPr>
          <p:cNvPr id="7" name="スライド番号プレースホルダー 6">
            <a:extLst>
              <a:ext uri="{FF2B5EF4-FFF2-40B4-BE49-F238E27FC236}">
                <a16:creationId xmlns:a16="http://schemas.microsoft.com/office/drawing/2014/main" id="{2785C557-C5CE-D4E9-45C3-5F2E1FA5D401}"/>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169981097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24CCA1-929B-657D-B537-B76A228AC0FF}"/>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4C4A5C8-FEDB-3935-5A2F-D7F7E03C6A0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D45D9DD-6063-1DA7-5536-A61758026CE9}"/>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9FA74F0-461F-4AED-C788-C077EAA69B0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447CBA0-89F6-1843-A3EC-A81815158911}"/>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A13959B-8475-FED9-3A39-7EEE6D8F8E0E}"/>
              </a:ext>
            </a:extLst>
          </p:cNvPr>
          <p:cNvSpPr>
            <a:spLocks noGrp="1"/>
          </p:cNvSpPr>
          <p:nvPr>
            <p:ph type="dt" sz="half" idx="10"/>
          </p:nvPr>
        </p:nvSpPr>
        <p:spPr/>
        <p:txBody>
          <a:bodyPr/>
          <a:lstStyle/>
          <a:p>
            <a:pPr>
              <a:defRPr/>
            </a:pPr>
            <a:endParaRPr lang="en-US" altLang="ja-JP" dirty="0"/>
          </a:p>
        </p:txBody>
      </p:sp>
      <p:sp>
        <p:nvSpPr>
          <p:cNvPr id="8" name="フッター プレースホルダー 7">
            <a:extLst>
              <a:ext uri="{FF2B5EF4-FFF2-40B4-BE49-F238E27FC236}">
                <a16:creationId xmlns:a16="http://schemas.microsoft.com/office/drawing/2014/main" id="{6E00E726-B6F8-B3D6-01BC-FDB6CA4BD8CC}"/>
              </a:ext>
            </a:extLst>
          </p:cNvPr>
          <p:cNvSpPr>
            <a:spLocks noGrp="1"/>
          </p:cNvSpPr>
          <p:nvPr>
            <p:ph type="ftr" sz="quarter" idx="11"/>
          </p:nvPr>
        </p:nvSpPr>
        <p:spPr/>
        <p:txBody>
          <a:bodyPr/>
          <a:lstStyle/>
          <a:p>
            <a:pPr>
              <a:defRPr/>
            </a:pPr>
            <a:endParaRPr lang="en-US" altLang="ja-JP" dirty="0"/>
          </a:p>
        </p:txBody>
      </p:sp>
      <p:sp>
        <p:nvSpPr>
          <p:cNvPr id="9" name="スライド番号プレースホルダー 8">
            <a:extLst>
              <a:ext uri="{FF2B5EF4-FFF2-40B4-BE49-F238E27FC236}">
                <a16:creationId xmlns:a16="http://schemas.microsoft.com/office/drawing/2014/main" id="{34A02B62-7881-F6C6-3AAF-D96624979516}"/>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585223034"/>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C6F416-E1DA-48AA-A1D6-AE56C69F11E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923F278-2993-8563-E735-EB72CC2AB11D}"/>
              </a:ext>
            </a:extLst>
          </p:cNvPr>
          <p:cNvSpPr>
            <a:spLocks noGrp="1"/>
          </p:cNvSpPr>
          <p:nvPr>
            <p:ph type="dt" sz="half" idx="10"/>
          </p:nvPr>
        </p:nvSpPr>
        <p:spPr/>
        <p:txBody>
          <a:bodyPr/>
          <a:lstStyle/>
          <a:p>
            <a:pPr>
              <a:defRPr/>
            </a:pPr>
            <a:endParaRPr lang="en-US" altLang="ja-JP" dirty="0"/>
          </a:p>
        </p:txBody>
      </p:sp>
      <p:sp>
        <p:nvSpPr>
          <p:cNvPr id="4" name="フッター プレースホルダー 3">
            <a:extLst>
              <a:ext uri="{FF2B5EF4-FFF2-40B4-BE49-F238E27FC236}">
                <a16:creationId xmlns:a16="http://schemas.microsoft.com/office/drawing/2014/main" id="{10F4DC2D-21F4-EFEC-F0BF-04E994F58727}"/>
              </a:ext>
            </a:extLst>
          </p:cNvPr>
          <p:cNvSpPr>
            <a:spLocks noGrp="1"/>
          </p:cNvSpPr>
          <p:nvPr>
            <p:ph type="ftr" sz="quarter" idx="11"/>
          </p:nvPr>
        </p:nvSpPr>
        <p:spPr/>
        <p:txBody>
          <a:bodyPr/>
          <a:lstStyle/>
          <a:p>
            <a:pPr>
              <a:defRPr/>
            </a:pPr>
            <a:endParaRPr lang="en-US" altLang="ja-JP" dirty="0"/>
          </a:p>
        </p:txBody>
      </p:sp>
      <p:sp>
        <p:nvSpPr>
          <p:cNvPr id="5" name="スライド番号プレースホルダー 4">
            <a:extLst>
              <a:ext uri="{FF2B5EF4-FFF2-40B4-BE49-F238E27FC236}">
                <a16:creationId xmlns:a16="http://schemas.microsoft.com/office/drawing/2014/main" id="{D9E4BE59-1BAF-EDDC-2928-48ED478D9C6B}"/>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2340594803"/>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326D753-C1C7-62AA-C306-60CC00E4EB61}"/>
              </a:ext>
            </a:extLst>
          </p:cNvPr>
          <p:cNvSpPr>
            <a:spLocks noGrp="1"/>
          </p:cNvSpPr>
          <p:nvPr>
            <p:ph type="dt" sz="half" idx="10"/>
          </p:nvPr>
        </p:nvSpPr>
        <p:spPr/>
        <p:txBody>
          <a:bodyPr/>
          <a:lstStyle/>
          <a:p>
            <a:pPr>
              <a:defRPr/>
            </a:pPr>
            <a:endParaRPr lang="en-US" altLang="ja-JP" dirty="0"/>
          </a:p>
        </p:txBody>
      </p:sp>
      <p:sp>
        <p:nvSpPr>
          <p:cNvPr id="3" name="フッター プレースホルダー 2">
            <a:extLst>
              <a:ext uri="{FF2B5EF4-FFF2-40B4-BE49-F238E27FC236}">
                <a16:creationId xmlns:a16="http://schemas.microsoft.com/office/drawing/2014/main" id="{85D4742D-5B9C-A4E1-9B24-ACDC691159D0}"/>
              </a:ext>
            </a:extLst>
          </p:cNvPr>
          <p:cNvSpPr>
            <a:spLocks noGrp="1"/>
          </p:cNvSpPr>
          <p:nvPr>
            <p:ph type="ftr" sz="quarter" idx="11"/>
          </p:nvPr>
        </p:nvSpPr>
        <p:spPr/>
        <p:txBody>
          <a:bodyPr/>
          <a:lstStyle/>
          <a:p>
            <a:pPr>
              <a:defRPr/>
            </a:pPr>
            <a:endParaRPr lang="en-US" altLang="ja-JP" dirty="0"/>
          </a:p>
        </p:txBody>
      </p:sp>
      <p:sp>
        <p:nvSpPr>
          <p:cNvPr id="4" name="スライド番号プレースホルダー 3">
            <a:extLst>
              <a:ext uri="{FF2B5EF4-FFF2-40B4-BE49-F238E27FC236}">
                <a16:creationId xmlns:a16="http://schemas.microsoft.com/office/drawing/2014/main" id="{0A003191-21C4-CD3B-3A4B-A8767D2F5AEC}"/>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343462419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8BBF68-7D97-7B2F-4F3F-E9F14D3FBFEF}"/>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BF058B7-04D9-B7C5-627D-7A4129AFB5E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FD581FE-4FB8-C8B0-B329-38ED0F3162E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365780F-B02D-8F4A-D48A-6BDCA757ACA5}"/>
              </a:ext>
            </a:extLst>
          </p:cNvPr>
          <p:cNvSpPr>
            <a:spLocks noGrp="1"/>
          </p:cNvSpPr>
          <p:nvPr>
            <p:ph type="dt" sz="half" idx="10"/>
          </p:nvPr>
        </p:nvSpPr>
        <p:spPr/>
        <p:txBody>
          <a:bodyPr/>
          <a:lstStyle/>
          <a:p>
            <a:pPr>
              <a:defRPr/>
            </a:pPr>
            <a:endParaRPr lang="en-US" altLang="ja-JP" dirty="0"/>
          </a:p>
        </p:txBody>
      </p:sp>
      <p:sp>
        <p:nvSpPr>
          <p:cNvPr id="6" name="フッター プレースホルダー 5">
            <a:extLst>
              <a:ext uri="{FF2B5EF4-FFF2-40B4-BE49-F238E27FC236}">
                <a16:creationId xmlns:a16="http://schemas.microsoft.com/office/drawing/2014/main" id="{4F11BC6E-16A3-3036-4800-8FB474FAD211}"/>
              </a:ext>
            </a:extLst>
          </p:cNvPr>
          <p:cNvSpPr>
            <a:spLocks noGrp="1"/>
          </p:cNvSpPr>
          <p:nvPr>
            <p:ph type="ftr" sz="quarter" idx="11"/>
          </p:nvPr>
        </p:nvSpPr>
        <p:spPr/>
        <p:txBody>
          <a:bodyPr/>
          <a:lstStyle/>
          <a:p>
            <a:pPr>
              <a:defRPr/>
            </a:pPr>
            <a:endParaRPr lang="en-US" altLang="ja-JP" dirty="0"/>
          </a:p>
        </p:txBody>
      </p:sp>
      <p:sp>
        <p:nvSpPr>
          <p:cNvPr id="7" name="スライド番号プレースホルダー 6">
            <a:extLst>
              <a:ext uri="{FF2B5EF4-FFF2-40B4-BE49-F238E27FC236}">
                <a16:creationId xmlns:a16="http://schemas.microsoft.com/office/drawing/2014/main" id="{9CA62E20-056F-1C42-AAA8-7E8C1EFF1539}"/>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79769270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F7AFD6-C148-EBB6-8F1A-4712A03A45B8}"/>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FA3E244-9A18-3851-21FF-181F58CC907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6BDEDD5A-E170-FF8F-ED1E-D6A3D6E4628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728974F-08D6-FBA9-D4C9-AD6B7E1D62CD}"/>
              </a:ext>
            </a:extLst>
          </p:cNvPr>
          <p:cNvSpPr>
            <a:spLocks noGrp="1"/>
          </p:cNvSpPr>
          <p:nvPr>
            <p:ph type="dt" sz="half" idx="10"/>
          </p:nvPr>
        </p:nvSpPr>
        <p:spPr/>
        <p:txBody>
          <a:bodyPr/>
          <a:lstStyle/>
          <a:p>
            <a:pPr>
              <a:defRPr/>
            </a:pPr>
            <a:endParaRPr lang="en-US" altLang="ja-JP" dirty="0"/>
          </a:p>
        </p:txBody>
      </p:sp>
      <p:sp>
        <p:nvSpPr>
          <p:cNvPr id="6" name="フッター プレースホルダー 5">
            <a:extLst>
              <a:ext uri="{FF2B5EF4-FFF2-40B4-BE49-F238E27FC236}">
                <a16:creationId xmlns:a16="http://schemas.microsoft.com/office/drawing/2014/main" id="{945D003C-9CC1-A633-53BD-7680B382387F}"/>
              </a:ext>
            </a:extLst>
          </p:cNvPr>
          <p:cNvSpPr>
            <a:spLocks noGrp="1"/>
          </p:cNvSpPr>
          <p:nvPr>
            <p:ph type="ftr" sz="quarter" idx="11"/>
          </p:nvPr>
        </p:nvSpPr>
        <p:spPr/>
        <p:txBody>
          <a:bodyPr/>
          <a:lstStyle/>
          <a:p>
            <a:pPr>
              <a:defRPr/>
            </a:pPr>
            <a:endParaRPr lang="en-US" altLang="ja-JP" dirty="0"/>
          </a:p>
        </p:txBody>
      </p:sp>
      <p:sp>
        <p:nvSpPr>
          <p:cNvPr id="7" name="スライド番号プレースホルダー 6">
            <a:extLst>
              <a:ext uri="{FF2B5EF4-FFF2-40B4-BE49-F238E27FC236}">
                <a16:creationId xmlns:a16="http://schemas.microsoft.com/office/drawing/2014/main" id="{380F1092-A088-6460-2360-6A32511C974F}"/>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235129308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597846A-1746-9125-8D64-1689A80606B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0562C54-BDAA-5C27-A079-726A1FA23A6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A6069D9-52E9-CBD7-6806-2F7A273FF69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ja-JP" dirty="0"/>
          </a:p>
        </p:txBody>
      </p:sp>
      <p:sp>
        <p:nvSpPr>
          <p:cNvPr id="5" name="フッター プレースホルダー 4">
            <a:extLst>
              <a:ext uri="{FF2B5EF4-FFF2-40B4-BE49-F238E27FC236}">
                <a16:creationId xmlns:a16="http://schemas.microsoft.com/office/drawing/2014/main" id="{A904F6C8-F85B-F5E3-4319-56ECEA01C3D8}"/>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ja-JP" dirty="0"/>
          </a:p>
        </p:txBody>
      </p:sp>
      <p:sp>
        <p:nvSpPr>
          <p:cNvPr id="6" name="スライド番号プレースホルダー 5">
            <a:extLst>
              <a:ext uri="{FF2B5EF4-FFF2-40B4-BE49-F238E27FC236}">
                <a16:creationId xmlns:a16="http://schemas.microsoft.com/office/drawing/2014/main" id="{773A9499-4ECD-F02E-9C66-4138C79E4EB9}"/>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3988035987"/>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8.png"/><Relationship Id="rId11"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07" name="表 77"/>
          <p:cNvGraphicFramePr>
            <a:graphicFrameLocks noGrp="1"/>
          </p:cNvGraphicFramePr>
          <p:nvPr>
            <p:extLst>
              <p:ext uri="{D42A27DB-BD31-4B8C-83A1-F6EECF244321}">
                <p14:modId xmlns:p14="http://schemas.microsoft.com/office/powerpoint/2010/main" val="130889769"/>
              </p:ext>
            </p:extLst>
          </p:nvPr>
        </p:nvGraphicFramePr>
        <p:xfrm>
          <a:off x="36595" y="576000"/>
          <a:ext cx="9037932" cy="6366862"/>
        </p:xfrm>
        <a:graphic>
          <a:graphicData uri="http://schemas.openxmlformats.org/drawingml/2006/table">
            <a:tbl>
              <a:tblPr firstRow="1" bandRow="1">
                <a:tableStyleId>{5940675A-B579-460E-94D1-54222C63F5DA}</a:tableStyleId>
              </a:tblPr>
              <a:tblGrid>
                <a:gridCol w="935061">
                  <a:extLst>
                    <a:ext uri="{9D8B030D-6E8A-4147-A177-3AD203B41FA5}">
                      <a16:colId xmlns:a16="http://schemas.microsoft.com/office/drawing/2014/main" val="20000"/>
                    </a:ext>
                  </a:extLst>
                </a:gridCol>
                <a:gridCol w="2920438">
                  <a:extLst>
                    <a:ext uri="{9D8B030D-6E8A-4147-A177-3AD203B41FA5}">
                      <a16:colId xmlns:a16="http://schemas.microsoft.com/office/drawing/2014/main" val="20001"/>
                    </a:ext>
                  </a:extLst>
                </a:gridCol>
                <a:gridCol w="972271">
                  <a:extLst>
                    <a:ext uri="{9D8B030D-6E8A-4147-A177-3AD203B41FA5}">
                      <a16:colId xmlns:a16="http://schemas.microsoft.com/office/drawing/2014/main" val="2880520943"/>
                    </a:ext>
                  </a:extLst>
                </a:gridCol>
                <a:gridCol w="1476663">
                  <a:extLst>
                    <a:ext uri="{9D8B030D-6E8A-4147-A177-3AD203B41FA5}">
                      <a16:colId xmlns:a16="http://schemas.microsoft.com/office/drawing/2014/main" val="41235357"/>
                    </a:ext>
                  </a:extLst>
                </a:gridCol>
                <a:gridCol w="1080292">
                  <a:extLst>
                    <a:ext uri="{9D8B030D-6E8A-4147-A177-3AD203B41FA5}">
                      <a16:colId xmlns:a16="http://schemas.microsoft.com/office/drawing/2014/main" val="20002"/>
                    </a:ext>
                  </a:extLst>
                </a:gridCol>
                <a:gridCol w="1653207">
                  <a:extLst>
                    <a:ext uri="{9D8B030D-6E8A-4147-A177-3AD203B41FA5}">
                      <a16:colId xmlns:a16="http://schemas.microsoft.com/office/drawing/2014/main" val="20003"/>
                    </a:ext>
                  </a:extLst>
                </a:gridCol>
              </a:tblGrid>
              <a:tr h="434252">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lnSpc>
                          <a:spcPts val="1800"/>
                        </a:lnSpc>
                      </a:pPr>
                      <a:r>
                        <a:rPr kumimoji="1" lang="ja-JP" altLang="en-US" sz="1400" b="0" dirty="0">
                          <a:solidFill>
                            <a:schemeClr val="tx1"/>
                          </a:solidFill>
                          <a:latin typeface="Meiryo UI" panose="020B0604030504040204" pitchFamily="50" charset="-128"/>
                          <a:ea typeface="Meiryo UI" panose="020B0604030504040204" pitchFamily="50" charset="-128"/>
                        </a:rPr>
                        <a:t>自治体名</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沖縄県沖縄市</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400" b="0" kern="1200" dirty="0">
                          <a:solidFill>
                            <a:sysClr val="windowText" lastClr="000000"/>
                          </a:solidFill>
                          <a:latin typeface="Meiryo UI" panose="020B0604030504040204" pitchFamily="50" charset="-128"/>
                          <a:ea typeface="Meiryo UI" panose="020B0604030504040204" pitchFamily="50" charset="-128"/>
                          <a:cs typeface="+mn-cs"/>
                        </a:rPr>
                        <a:t>人口</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kern="1200" dirty="0">
                          <a:solidFill>
                            <a:schemeClr val="tx1"/>
                          </a:solidFill>
                          <a:latin typeface="Meiryo UI" panose="020B0604030504040204" pitchFamily="50" charset="-128"/>
                          <a:ea typeface="Meiryo UI" panose="020B0604030504040204" pitchFamily="50" charset="-128"/>
                          <a:cs typeface="+mn-cs"/>
                        </a:rPr>
                        <a:t>142,248</a:t>
                      </a: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人</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400" b="0" dirty="0">
                          <a:solidFill>
                            <a:sysClr val="windowText" lastClr="000000"/>
                          </a:solidFill>
                          <a:latin typeface="Meiryo UI" panose="020B0604030504040204" pitchFamily="50" charset="-128"/>
                          <a:ea typeface="Meiryo UI" panose="020B0604030504040204" pitchFamily="50" charset="-128"/>
                        </a:rPr>
                        <a:t>事業費</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15,432</a:t>
                      </a:r>
                      <a:r>
                        <a:rPr kumimoji="1" lang="ja-JP" altLang="en-US" sz="1400" b="0" dirty="0">
                          <a:solidFill>
                            <a:schemeClr val="tx1"/>
                          </a:solidFill>
                          <a:latin typeface="Meiryo UI" panose="020B0604030504040204" pitchFamily="50" charset="-128"/>
                          <a:ea typeface="Meiryo UI" panose="020B0604030504040204" pitchFamily="50" charset="-128"/>
                        </a:rPr>
                        <a:t>千円</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1334059">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lnSpc>
                          <a:spcPts val="1800"/>
                        </a:lnSpc>
                      </a:pPr>
                      <a:r>
                        <a:rPr kumimoji="1" lang="ja-JP" altLang="en-US" sz="1400" b="0" dirty="0">
                          <a:solidFill>
                            <a:sysClr val="windowText" lastClr="000000"/>
                          </a:solidFill>
                          <a:latin typeface="Meiryo UI" panose="020B0604030504040204" pitchFamily="50" charset="-128"/>
                          <a:ea typeface="Meiryo UI" panose="020B0604030504040204" pitchFamily="50" charset="-128"/>
                        </a:rPr>
                        <a:t>事業概要</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gridSpan="5">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nSpc>
                          <a:spcPts val="1700"/>
                        </a:lnSpc>
                        <a:buFontTx/>
                        <a:buNone/>
                      </a:pPr>
                      <a:r>
                        <a:rPr kumimoji="1" lang="en-US" altLang="ja-JP" sz="1400" i="0" dirty="0">
                          <a:solidFill>
                            <a:schemeClr val="tx1"/>
                          </a:solidFill>
                          <a:latin typeface="Meiryo UI" panose="020B0604030504040204" pitchFamily="50" charset="-128"/>
                          <a:ea typeface="Meiryo UI" panose="020B0604030504040204" pitchFamily="50" charset="-128"/>
                        </a:rPr>
                        <a:t>BI</a:t>
                      </a:r>
                      <a:r>
                        <a:rPr kumimoji="1" lang="ja-JP" altLang="en-US" sz="1400" i="0" dirty="0">
                          <a:solidFill>
                            <a:schemeClr val="tx1"/>
                          </a:solidFill>
                          <a:latin typeface="Meiryo UI" panose="020B0604030504040204" pitchFamily="50" charset="-128"/>
                          <a:ea typeface="Meiryo UI" panose="020B0604030504040204" pitchFamily="50" charset="-128"/>
                        </a:rPr>
                        <a:t>ツールの導入による行政保有データの可視化を行う。可視化したデータは、オープンデータとして公開し、オープンデータセットの拡充やオープンデータの利活用促進に向けた取り組みを推進していく。また、可視化したデータをダッシュボードとして市</a:t>
                      </a:r>
                      <a:r>
                        <a:rPr kumimoji="1" lang="en-US" altLang="ja-JP" sz="1400" i="0" dirty="0">
                          <a:solidFill>
                            <a:schemeClr val="tx1"/>
                          </a:solidFill>
                          <a:latin typeface="Meiryo UI" panose="020B0604030504040204" pitchFamily="50" charset="-128"/>
                          <a:ea typeface="Meiryo UI" panose="020B0604030504040204" pitchFamily="50" charset="-128"/>
                        </a:rPr>
                        <a:t>HP</a:t>
                      </a:r>
                      <a:r>
                        <a:rPr kumimoji="1" lang="ja-JP" altLang="en-US" sz="1400" i="0" dirty="0">
                          <a:solidFill>
                            <a:schemeClr val="tx1"/>
                          </a:solidFill>
                          <a:latin typeface="Meiryo UI" panose="020B0604030504040204" pitchFamily="50" charset="-128"/>
                          <a:ea typeface="Meiryo UI" panose="020B0604030504040204" pitchFamily="50" charset="-128"/>
                        </a:rPr>
                        <a:t>で公開し、行政の透明性・信頼性の向上に努めていくこととあわせて、データやダッシュボードを</a:t>
                      </a:r>
                      <a:endParaRPr kumimoji="1" lang="en-US" altLang="ja-JP" sz="1400" i="0" dirty="0">
                        <a:solidFill>
                          <a:schemeClr val="tx1"/>
                        </a:solidFill>
                        <a:latin typeface="Meiryo UI" panose="020B0604030504040204" pitchFamily="50" charset="-128"/>
                        <a:ea typeface="Meiryo UI" panose="020B0604030504040204" pitchFamily="50" charset="-128"/>
                      </a:endParaRPr>
                    </a:p>
                    <a:p>
                      <a:pPr>
                        <a:lnSpc>
                          <a:spcPts val="1700"/>
                        </a:lnSpc>
                        <a:buFontTx/>
                        <a:buNone/>
                      </a:pPr>
                      <a:r>
                        <a:rPr kumimoji="1" lang="ja-JP" altLang="en-US" sz="1400" i="0" dirty="0">
                          <a:solidFill>
                            <a:schemeClr val="tx1"/>
                          </a:solidFill>
                          <a:latin typeface="Meiryo UI" panose="020B0604030504040204" pitchFamily="50" charset="-128"/>
                          <a:ea typeface="Meiryo UI" panose="020B0604030504040204" pitchFamily="50" charset="-128"/>
                        </a:rPr>
                        <a:t>根拠に、住民が意見を出しやすい環境を整備していく。</a:t>
                      </a: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6350" cap="flat" cmpd="sng" algn="ctr">
                      <a:solidFill>
                        <a:schemeClr val="bg2"/>
                      </a:solidFill>
                      <a:prstDash val="solid"/>
                      <a:round/>
                      <a:headEnd type="none" w="med" len="med"/>
                      <a:tailEnd type="none" w="med" len="med"/>
                    </a:lnL>
                    <a:lnT w="6350" cap="flat" cmpd="sng" algn="ctr">
                      <a:solidFill>
                        <a:schemeClr val="bg2"/>
                      </a:solidFill>
                      <a:prstDash val="solid"/>
                      <a:round/>
                      <a:headEnd type="none" w="med" len="med"/>
                      <a:tailEnd type="none" w="med" len="med"/>
                    </a:lnT>
                  </a:tcPr>
                </a:tc>
                <a:tc hMerge="1">
                  <a:txBody>
                    <a:bodyPr/>
                    <a:lstStyle/>
                    <a:p>
                      <a:endParaRPr kumimoji="1" lang="ja-JP" altLang="en-US"/>
                    </a:p>
                  </a:txBody>
                  <a:tcPr>
                    <a:lnL w="6350" cap="flat" cmpd="sng" algn="ctr">
                      <a:solidFill>
                        <a:schemeClr val="bg2"/>
                      </a:solidFill>
                      <a:prstDash val="solid"/>
                      <a:round/>
                      <a:headEnd type="none" w="med" len="med"/>
                      <a:tailEnd type="none" w="med" len="med"/>
                    </a:lnL>
                    <a:lnT w="6350" cap="flat" cmpd="sng" algn="ctr">
                      <a:solidFill>
                        <a:schemeClr val="bg2"/>
                      </a:solidFill>
                      <a:prstDash val="solid"/>
                      <a:round/>
                      <a:headEnd type="none" w="med" len="med"/>
                      <a:tailEnd type="none" w="med" len="med"/>
                    </a:lnT>
                  </a:tcPr>
                </a:tc>
                <a:tc hMerge="1">
                  <a:txBody>
                    <a:bodyPr/>
                    <a:lstStyle/>
                    <a:p>
                      <a:endParaRPr kumimoji="1" lang="ja-JP" altLang="en-US" sz="14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rgbClr val="4F81BD">
                          <a:lumMod val="50000"/>
                        </a:srgbClr>
                      </a:solidFill>
                      <a:prstDash val="solid"/>
                      <a:round/>
                      <a:headEnd type="none" w="med" len="med"/>
                      <a:tailEnd type="none" w="med" len="med"/>
                    </a:lnL>
                    <a:lnR w="12700" cap="flat" cmpd="sng" algn="ctr">
                      <a:solidFill>
                        <a:srgbClr val="4F81BD">
                          <a:lumMod val="50000"/>
                        </a:srgbClr>
                      </a:solidFill>
                      <a:prstDash val="solid"/>
                      <a:round/>
                      <a:headEnd type="none" w="med" len="med"/>
                      <a:tailEnd type="none" w="med" len="med"/>
                    </a:lnR>
                    <a:lnT w="12700" cap="flat" cmpd="sng" algn="ctr">
                      <a:solidFill>
                        <a:srgbClr val="4F81BD">
                          <a:lumMod val="50000"/>
                        </a:srgbClr>
                      </a:solidFill>
                      <a:prstDash val="solid"/>
                      <a:round/>
                      <a:headEnd type="none" w="med" len="med"/>
                      <a:tailEnd type="none" w="med" len="med"/>
                    </a:lnT>
                    <a:lnB w="12700" cap="flat" cmpd="sng" algn="ctr">
                      <a:solidFill>
                        <a:srgbClr val="4F81BD">
                          <a:lumMod val="50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2"/>
                  </a:ext>
                </a:extLst>
              </a:tr>
              <a:tr h="2956897">
                <a:tc>
                  <a:txBody>
                    <a:bodyPr/>
                    <a:lstStyle/>
                    <a:p>
                      <a:pPr algn="ctr">
                        <a:lnSpc>
                          <a:spcPts val="1800"/>
                        </a:lnSpc>
                      </a:pPr>
                      <a:r>
                        <a:rPr kumimoji="1" lang="ja-JP" altLang="en-US" sz="1400" b="0" dirty="0">
                          <a:solidFill>
                            <a:sysClr val="windowText" lastClr="000000"/>
                          </a:solidFill>
                          <a:latin typeface="Meiryo UI" panose="020B0604030504040204" pitchFamily="50" charset="-128"/>
                          <a:ea typeface="Meiryo UI" panose="020B0604030504040204" pitchFamily="50" charset="-128"/>
                        </a:rPr>
                        <a:t>具体</a:t>
                      </a:r>
                      <a:endParaRPr kumimoji="1" lang="en-US" altLang="ja-JP" sz="1400" b="0" dirty="0">
                        <a:solidFill>
                          <a:sysClr val="windowText" lastClr="000000"/>
                        </a:solidFill>
                        <a:latin typeface="Meiryo UI" panose="020B0604030504040204" pitchFamily="50" charset="-128"/>
                        <a:ea typeface="Meiryo UI" panose="020B0604030504040204" pitchFamily="50" charset="-128"/>
                      </a:endParaRPr>
                    </a:p>
                    <a:p>
                      <a:pPr algn="ctr">
                        <a:lnSpc>
                          <a:spcPts val="1800"/>
                        </a:lnSpc>
                      </a:pPr>
                      <a:r>
                        <a:rPr kumimoji="1" lang="ja-JP" altLang="en-US" sz="1400" b="0" dirty="0">
                          <a:solidFill>
                            <a:sysClr val="windowText" lastClr="000000"/>
                          </a:solidFill>
                          <a:latin typeface="Meiryo UI" panose="020B0604030504040204" pitchFamily="50" charset="-128"/>
                          <a:ea typeface="Meiryo UI" panose="020B0604030504040204" pitchFamily="50" charset="-128"/>
                        </a:rPr>
                        <a:t>サービス</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gridSpan="2">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i="0" dirty="0">
                          <a:solidFill>
                            <a:schemeClr val="tx1"/>
                          </a:solidFill>
                          <a:latin typeface="Meiryo UI" panose="020B0604030504040204" pitchFamily="50" charset="-128"/>
                          <a:ea typeface="Meiryo UI" panose="020B0604030504040204" pitchFamily="50" charset="-128"/>
                        </a:rPr>
                        <a:t>【BI</a:t>
                      </a:r>
                      <a:r>
                        <a:rPr kumimoji="1" lang="ja-JP" altLang="en-US" sz="1400" i="0" dirty="0">
                          <a:solidFill>
                            <a:schemeClr val="tx1"/>
                          </a:solidFill>
                          <a:latin typeface="Meiryo UI" panose="020B0604030504040204" pitchFamily="50" charset="-128"/>
                          <a:ea typeface="Meiryo UI" panose="020B0604030504040204" pitchFamily="50" charset="-128"/>
                        </a:rPr>
                        <a:t>ツールの導入</a:t>
                      </a:r>
                      <a:r>
                        <a:rPr kumimoji="1" lang="en-US" altLang="ja-JP" sz="1400" i="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i="0" dirty="0">
                          <a:solidFill>
                            <a:schemeClr val="tx1"/>
                          </a:solidFill>
                          <a:latin typeface="Meiryo UI" panose="020B0604030504040204" pitchFamily="50" charset="-128"/>
                          <a:ea typeface="Meiryo UI" panose="020B0604030504040204" pitchFamily="50" charset="-128"/>
                        </a:rPr>
                        <a:t>・統計書、委託業務を通じて公開のニーズのある行政保有データのオープンデータ化</a:t>
                      </a:r>
                      <a:endParaRPr kumimoji="1" lang="en-US" altLang="ja-JP" sz="1400" i="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i="0" dirty="0">
                          <a:solidFill>
                            <a:schemeClr val="tx1"/>
                          </a:solidFill>
                          <a:latin typeface="Meiryo UI" panose="020B0604030504040204" pitchFamily="50" charset="-128"/>
                          <a:ea typeface="Meiryo UI" panose="020B0604030504040204" pitchFamily="50" charset="-128"/>
                        </a:rPr>
                        <a:t>・統計書、オープンデータの可視化（ダッシュボード作成）</a:t>
                      </a:r>
                      <a:endParaRPr kumimoji="1" lang="en-US" altLang="ja-JP" sz="1400" i="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i="0" dirty="0">
                          <a:solidFill>
                            <a:schemeClr val="tx1"/>
                          </a:solidFill>
                          <a:latin typeface="Meiryo UI" panose="020B0604030504040204" pitchFamily="50" charset="-128"/>
                          <a:ea typeface="Meiryo UI" panose="020B0604030504040204" pitchFamily="50" charset="-128"/>
                        </a:rPr>
                        <a:t>・緯度経度情報のあるオープンデータを地図上でマッピング</a:t>
                      </a:r>
                      <a:endParaRPr kumimoji="1" lang="en-US" altLang="ja-JP" sz="1400" i="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i="0" dirty="0">
                          <a:solidFill>
                            <a:schemeClr val="tx1"/>
                          </a:solidFill>
                          <a:latin typeface="Meiryo UI" panose="020B0604030504040204" pitchFamily="50" charset="-128"/>
                          <a:ea typeface="Meiryo UI" panose="020B0604030504040204" pitchFamily="50" charset="-128"/>
                        </a:rPr>
                        <a:t>・作成したダッシュボードの庁内閲覧、庁内共有による他部署保有データの利活用促進</a:t>
                      </a: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gridSpan="3">
                  <a:txBody>
                    <a:bodyPr/>
                    <a:lstStyle/>
                    <a:p>
                      <a:endParaRPr kumimoji="1" lang="ja-JP" altLang="en-US" dirty="0"/>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pPr marL="285750" marR="0" lvl="0" indent="-2857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B w="6350" cap="flat" cmpd="sng" algn="ctr">
                      <a:solidFill>
                        <a:schemeClr val="bg2"/>
                      </a:solidFill>
                      <a:prstDash val="solid"/>
                      <a:round/>
                      <a:headEnd type="none" w="med" len="med"/>
                      <a:tailEnd type="none" w="med" len="med"/>
                    </a:lnB>
                  </a:tcPr>
                </a:tc>
                <a:tc hMerge="1">
                  <a:txBody>
                    <a:bodyPr/>
                    <a:lstStyle/>
                    <a:p>
                      <a:endParaRPr kumimoji="1" lang="ja-JP" altLang="en-US" dirty="0"/>
                    </a:p>
                  </a:txBody>
                  <a:tcPr/>
                </a:tc>
                <a:extLst>
                  <a:ext uri="{0D108BD9-81ED-4DB2-BD59-A6C34878D82A}">
                    <a16:rowId xmlns:a16="http://schemas.microsoft.com/office/drawing/2014/main" val="765232988"/>
                  </a:ext>
                </a:extLst>
              </a:tr>
              <a:tr h="1641654">
                <a:tc>
                  <a:txBody>
                    <a:bodyPr/>
                    <a:lstStyle/>
                    <a:p>
                      <a:pPr algn="ctr">
                        <a:lnSpc>
                          <a:spcPts val="1800"/>
                        </a:lnSpc>
                      </a:pPr>
                      <a:r>
                        <a:rPr kumimoji="1" lang="ja-JP" altLang="en-US" sz="1400" b="0" dirty="0">
                          <a:solidFill>
                            <a:sysClr val="windowText" lastClr="000000"/>
                          </a:solidFill>
                          <a:latin typeface="Meiryo UI" panose="020B0604030504040204" pitchFamily="50" charset="-128"/>
                          <a:ea typeface="Meiryo UI" panose="020B0604030504040204" pitchFamily="50" charset="-128"/>
                        </a:rPr>
                        <a:t>主な</a:t>
                      </a:r>
                      <a:endParaRPr kumimoji="1" lang="en-US" altLang="ja-JP" sz="1400" b="0" dirty="0">
                        <a:solidFill>
                          <a:sysClr val="windowText" lastClr="000000"/>
                        </a:solidFill>
                        <a:latin typeface="Meiryo UI" panose="020B0604030504040204" pitchFamily="50" charset="-128"/>
                        <a:ea typeface="Meiryo UI" panose="020B0604030504040204" pitchFamily="50" charset="-128"/>
                      </a:endParaRPr>
                    </a:p>
                    <a:p>
                      <a:pPr algn="ctr">
                        <a:lnSpc>
                          <a:spcPts val="1800"/>
                        </a:lnSpc>
                      </a:pPr>
                      <a:r>
                        <a:rPr kumimoji="1" lang="en-US" altLang="ja-JP" sz="1400" b="0" dirty="0">
                          <a:solidFill>
                            <a:sysClr val="windowText" lastClr="000000"/>
                          </a:solidFill>
                          <a:latin typeface="Meiryo UI" panose="020B0604030504040204" pitchFamily="50" charset="-128"/>
                          <a:ea typeface="Meiryo UI" panose="020B0604030504040204" pitchFamily="50" charset="-128"/>
                        </a:rPr>
                        <a:t>KPI</a:t>
                      </a:r>
                      <a:endParaRPr kumimoji="1" lang="ja-JP" altLang="en-US" sz="1400" b="0" dirty="0">
                        <a:solidFill>
                          <a:sysClr val="windowText" lastClr="000000"/>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gridSpan="2">
                  <a:txBody>
                    <a:bodyPr/>
                    <a:lstStyle/>
                    <a:p>
                      <a:pPr marL="0" indent="0">
                        <a:lnSpc>
                          <a:spcPts val="1700"/>
                        </a:lnSpc>
                        <a:buFontTx/>
                        <a:buNone/>
                      </a:pPr>
                      <a:r>
                        <a:rPr kumimoji="1" lang="en-US" altLang="ja-JP" sz="1400" i="0" dirty="0">
                          <a:solidFill>
                            <a:schemeClr val="tx1"/>
                          </a:solidFill>
                          <a:latin typeface="Meiryo UI" panose="020B0604030504040204" pitchFamily="50" charset="-128"/>
                          <a:ea typeface="Meiryo UI" panose="020B0604030504040204" pitchFamily="50" charset="-128"/>
                        </a:rPr>
                        <a:t>【</a:t>
                      </a:r>
                      <a:r>
                        <a:rPr kumimoji="1" lang="ja-JP" altLang="en-US" sz="1400" i="0" dirty="0">
                          <a:solidFill>
                            <a:schemeClr val="tx1"/>
                          </a:solidFill>
                          <a:latin typeface="Meiryo UI" panose="020B0604030504040204" pitchFamily="50" charset="-128"/>
                          <a:ea typeface="Meiryo UI" panose="020B0604030504040204" pitchFamily="50" charset="-128"/>
                        </a:rPr>
                        <a:t>アウトプット指標（活動指標）</a:t>
                      </a:r>
                      <a:r>
                        <a:rPr kumimoji="1" lang="en-US" altLang="ja-JP" sz="1400" i="0" dirty="0">
                          <a:solidFill>
                            <a:schemeClr val="tx1"/>
                          </a:solidFill>
                          <a:latin typeface="Meiryo UI" panose="020B0604030504040204" pitchFamily="50" charset="-128"/>
                          <a:ea typeface="Meiryo UI" panose="020B0604030504040204" pitchFamily="50" charset="-128"/>
                        </a:rPr>
                        <a:t>】</a:t>
                      </a:r>
                    </a:p>
                    <a:p>
                      <a:pPr marL="0" indent="0">
                        <a:lnSpc>
                          <a:spcPts val="1700"/>
                        </a:lnSpc>
                        <a:buFontTx/>
                        <a:buNone/>
                      </a:pPr>
                      <a:r>
                        <a:rPr kumimoji="1" lang="ja-JP" altLang="en-US" sz="1400" i="0" dirty="0">
                          <a:solidFill>
                            <a:schemeClr val="tx1"/>
                          </a:solidFill>
                          <a:latin typeface="Meiryo UI" panose="020B0604030504040204" pitchFamily="50" charset="-128"/>
                          <a:ea typeface="Meiryo UI" panose="020B0604030504040204" pitchFamily="50" charset="-128"/>
                        </a:rPr>
                        <a:t>①本市</a:t>
                      </a:r>
                      <a:r>
                        <a:rPr kumimoji="1" lang="en-US" altLang="ja-JP" sz="1400" i="0" dirty="0">
                          <a:solidFill>
                            <a:schemeClr val="tx1"/>
                          </a:solidFill>
                          <a:latin typeface="Meiryo UI" panose="020B0604030504040204" pitchFamily="50" charset="-128"/>
                          <a:ea typeface="Meiryo UI" panose="020B0604030504040204" pitchFamily="50" charset="-128"/>
                        </a:rPr>
                        <a:t>HP</a:t>
                      </a:r>
                      <a:r>
                        <a:rPr kumimoji="1" lang="ja-JP" altLang="en-US" sz="1400" i="0" dirty="0">
                          <a:solidFill>
                            <a:schemeClr val="tx1"/>
                          </a:solidFill>
                          <a:latin typeface="Meiryo UI" panose="020B0604030504040204" pitchFamily="50" charset="-128"/>
                          <a:ea typeface="Meiryo UI" panose="020B0604030504040204" pitchFamily="50" charset="-128"/>
                        </a:rPr>
                        <a:t>に公開したダッシュボード公開数</a:t>
                      </a:r>
                      <a:endParaRPr kumimoji="1" lang="en-US" altLang="ja-JP" sz="1400" i="0" dirty="0">
                        <a:solidFill>
                          <a:schemeClr val="tx1"/>
                        </a:solidFill>
                        <a:latin typeface="Meiryo UI" panose="020B0604030504040204" pitchFamily="50" charset="-128"/>
                        <a:ea typeface="Meiryo UI" panose="020B0604030504040204" pitchFamily="50" charset="-128"/>
                      </a:endParaRPr>
                    </a:p>
                    <a:p>
                      <a:pPr marL="0" indent="0">
                        <a:lnSpc>
                          <a:spcPts val="1700"/>
                        </a:lnSpc>
                        <a:buFontTx/>
                        <a:buNone/>
                      </a:pPr>
                      <a:r>
                        <a:rPr kumimoji="1" lang="ja-JP" altLang="en-US" sz="1400" i="0" dirty="0">
                          <a:solidFill>
                            <a:schemeClr val="tx1"/>
                          </a:solidFill>
                          <a:latin typeface="Meiryo UI" panose="020B0604030504040204" pitchFamily="50" charset="-128"/>
                          <a:ea typeface="Meiryo UI" panose="020B0604030504040204" pitchFamily="50" charset="-128"/>
                        </a:rPr>
                        <a:t>②ダッシュボードが作成できる職員数</a:t>
                      </a:r>
                      <a:endParaRPr kumimoji="1" lang="en-US" altLang="ja-JP" sz="1400" i="0" dirty="0">
                        <a:solidFill>
                          <a:schemeClr val="tx1"/>
                        </a:solidFill>
                        <a:latin typeface="Meiryo UI" panose="020B0604030504040204" pitchFamily="50" charset="-128"/>
                        <a:ea typeface="Meiryo UI" panose="020B0604030504040204" pitchFamily="50" charset="-128"/>
                      </a:endParaRPr>
                    </a:p>
                    <a:p>
                      <a:pPr marL="0" indent="0">
                        <a:lnSpc>
                          <a:spcPts val="1700"/>
                        </a:lnSpc>
                        <a:buFontTx/>
                        <a:buNone/>
                      </a:pPr>
                      <a:r>
                        <a:rPr kumimoji="1" lang="ja-JP" altLang="en-US" sz="1400" i="0" dirty="0">
                          <a:solidFill>
                            <a:schemeClr val="tx1"/>
                          </a:solidFill>
                          <a:latin typeface="Meiryo UI" panose="020B0604030504040204" pitchFamily="50" charset="-128"/>
                          <a:ea typeface="Meiryo UI" panose="020B0604030504040204" pitchFamily="50" charset="-128"/>
                        </a:rPr>
                        <a:t>③本市</a:t>
                      </a:r>
                      <a:r>
                        <a:rPr kumimoji="1" lang="en-US" altLang="ja-JP" sz="1400" i="0" dirty="0">
                          <a:solidFill>
                            <a:schemeClr val="tx1"/>
                          </a:solidFill>
                          <a:latin typeface="Meiryo UI" panose="020B0604030504040204" pitchFamily="50" charset="-128"/>
                          <a:ea typeface="Meiryo UI" panose="020B0604030504040204" pitchFamily="50" charset="-128"/>
                        </a:rPr>
                        <a:t>HP</a:t>
                      </a:r>
                      <a:r>
                        <a:rPr kumimoji="1" lang="ja-JP" altLang="en-US" sz="1400" i="0" dirty="0">
                          <a:solidFill>
                            <a:schemeClr val="tx1"/>
                          </a:solidFill>
                          <a:latin typeface="Meiryo UI" panose="020B0604030504040204" pitchFamily="50" charset="-128"/>
                          <a:ea typeface="Meiryo UI" panose="020B0604030504040204" pitchFamily="50" charset="-128"/>
                        </a:rPr>
                        <a:t>で公開したダッシュボードの閲覧数</a:t>
                      </a:r>
                      <a:endParaRPr kumimoji="1" lang="en-US" altLang="ja-JP" sz="1400" i="0" dirty="0">
                        <a:solidFill>
                          <a:schemeClr val="tx1"/>
                        </a:solidFill>
                        <a:latin typeface="Meiryo UI" panose="020B0604030504040204" pitchFamily="50" charset="-128"/>
                        <a:ea typeface="Meiryo UI" panose="020B0604030504040204" pitchFamily="50" charset="-128"/>
                      </a:endParaRPr>
                    </a:p>
                    <a:p>
                      <a:pPr marL="0" indent="0">
                        <a:lnSpc>
                          <a:spcPts val="1700"/>
                        </a:lnSpc>
                        <a:buFontTx/>
                        <a:buNone/>
                      </a:pP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gridSpan="3">
                  <a:txBody>
                    <a:bodyPr/>
                    <a:lstStyle/>
                    <a:p>
                      <a:pPr marL="0" indent="0">
                        <a:lnSpc>
                          <a:spcPts val="1700"/>
                        </a:lnSpc>
                        <a:buFontTx/>
                        <a:buNone/>
                      </a:pPr>
                      <a:r>
                        <a:rPr kumimoji="1" lang="en-US" altLang="ja-JP" sz="1400" i="0" dirty="0">
                          <a:solidFill>
                            <a:schemeClr val="tx1"/>
                          </a:solidFill>
                          <a:latin typeface="Meiryo UI" panose="020B0604030504040204" pitchFamily="50" charset="-128"/>
                          <a:ea typeface="Meiryo UI" panose="020B0604030504040204" pitchFamily="50" charset="-128"/>
                        </a:rPr>
                        <a:t>【</a:t>
                      </a:r>
                      <a:r>
                        <a:rPr kumimoji="1" lang="ja-JP" altLang="en-US" sz="1400" i="0" dirty="0">
                          <a:solidFill>
                            <a:schemeClr val="tx1"/>
                          </a:solidFill>
                          <a:latin typeface="Meiryo UI" panose="020B0604030504040204" pitchFamily="50" charset="-128"/>
                          <a:ea typeface="Meiryo UI" panose="020B0604030504040204" pitchFamily="50" charset="-128"/>
                        </a:rPr>
                        <a:t>アウトカム指標（成果指標）</a:t>
                      </a:r>
                      <a:r>
                        <a:rPr kumimoji="1" lang="en-US" altLang="ja-JP" sz="1400" i="0" dirty="0">
                          <a:solidFill>
                            <a:schemeClr val="tx1"/>
                          </a:solidFill>
                          <a:latin typeface="Meiryo UI" panose="020B0604030504040204" pitchFamily="50" charset="-128"/>
                          <a:ea typeface="Meiryo UI" panose="020B0604030504040204" pitchFamily="50" charset="-128"/>
                        </a:rPr>
                        <a:t>】</a:t>
                      </a:r>
                    </a:p>
                    <a:p>
                      <a:pPr marL="0" indent="0">
                        <a:lnSpc>
                          <a:spcPts val="1700"/>
                        </a:lnSpc>
                        <a:buFontTx/>
                        <a:buNone/>
                      </a:pPr>
                      <a:r>
                        <a:rPr kumimoji="1" lang="ja-JP" altLang="en-US" sz="1400" i="0" dirty="0">
                          <a:solidFill>
                            <a:schemeClr val="tx1"/>
                          </a:solidFill>
                          <a:latin typeface="Meiryo UI" panose="020B0604030504040204" pitchFamily="50" charset="-128"/>
                          <a:ea typeface="Meiryo UI" panose="020B0604030504040204" pitchFamily="50" charset="-128"/>
                        </a:rPr>
                        <a:t>①オープンデータ／ダッシュボードを用いた課題解決の提案数</a:t>
                      </a:r>
                      <a:endParaRPr kumimoji="1" lang="en-US" altLang="ja-JP" sz="1400" i="0" dirty="0">
                        <a:solidFill>
                          <a:schemeClr val="tx1"/>
                        </a:solidFill>
                        <a:latin typeface="Meiryo UI" panose="020B0604030504040204" pitchFamily="50" charset="-128"/>
                        <a:ea typeface="Meiryo UI" panose="020B0604030504040204" pitchFamily="50" charset="-128"/>
                      </a:endParaRPr>
                    </a:p>
                    <a:p>
                      <a:pPr marL="0" indent="0">
                        <a:lnSpc>
                          <a:spcPts val="1700"/>
                        </a:lnSpc>
                        <a:buFontTx/>
                        <a:buNone/>
                      </a:pPr>
                      <a:r>
                        <a:rPr kumimoji="1" lang="ja-JP" altLang="en-US" sz="1400" i="0" dirty="0">
                          <a:solidFill>
                            <a:schemeClr val="tx1"/>
                          </a:solidFill>
                          <a:latin typeface="Meiryo UI" panose="020B0604030504040204" pitchFamily="50" charset="-128"/>
                          <a:ea typeface="Meiryo UI" panose="020B0604030504040204" pitchFamily="50" charset="-128"/>
                        </a:rPr>
                        <a:t>②オープンデータ／ダッシュボード提供に対する住民満足度アンケート</a:t>
                      </a: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pPr marL="0" indent="0">
                        <a:lnSpc>
                          <a:spcPts val="1700"/>
                        </a:lnSpc>
                        <a:buFontTx/>
                        <a:buNone/>
                      </a:pPr>
                      <a:r>
                        <a:rPr kumimoji="1" lang="en-US" altLang="ja-JP" sz="1400" i="0" dirty="0">
                          <a:solidFill>
                            <a:srgbClr val="FF0000"/>
                          </a:solidFill>
                          <a:latin typeface="Meiryo UI" panose="020B0604030504040204" pitchFamily="50" charset="-128"/>
                          <a:ea typeface="Meiryo UI" panose="020B0604030504040204" pitchFamily="50" charset="-128"/>
                        </a:rPr>
                        <a:t>【</a:t>
                      </a:r>
                      <a:r>
                        <a:rPr kumimoji="1" lang="ja-JP" altLang="en-US" sz="1400" i="0" dirty="0">
                          <a:solidFill>
                            <a:srgbClr val="FF0000"/>
                          </a:solidFill>
                          <a:latin typeface="Meiryo UI" panose="020B0604030504040204" pitchFamily="50" charset="-128"/>
                          <a:ea typeface="Meiryo UI" panose="020B0604030504040204" pitchFamily="50" charset="-128"/>
                        </a:rPr>
                        <a:t>アウトカム指標（成果指標）</a:t>
                      </a:r>
                      <a:r>
                        <a:rPr kumimoji="1" lang="en-US" altLang="ja-JP" sz="1400" i="0" dirty="0">
                          <a:solidFill>
                            <a:srgbClr val="FF0000"/>
                          </a:solidFill>
                          <a:latin typeface="Meiryo UI" panose="020B0604030504040204" pitchFamily="50" charset="-128"/>
                          <a:ea typeface="Meiryo UI" panose="020B0604030504040204" pitchFamily="50" charset="-128"/>
                        </a:rPr>
                        <a:t>】</a:t>
                      </a:r>
                    </a:p>
                    <a:p>
                      <a:pPr marL="0" indent="0">
                        <a:lnSpc>
                          <a:spcPts val="1700"/>
                        </a:lnSpc>
                        <a:buFontTx/>
                        <a:buNone/>
                      </a:pPr>
                      <a:r>
                        <a:rPr kumimoji="1" lang="ja-JP" altLang="en-US" sz="1400" i="0" dirty="0">
                          <a:solidFill>
                            <a:srgbClr val="FF0000"/>
                          </a:solidFill>
                          <a:latin typeface="Meiryo UI" panose="020B0604030504040204" pitchFamily="50" charset="-128"/>
                          <a:ea typeface="Meiryo UI" panose="020B0604030504040204" pitchFamily="50" charset="-128"/>
                        </a:rPr>
                        <a:t>①</a:t>
                      </a:r>
                      <a:endParaRPr kumimoji="1" lang="en-US" altLang="ja-JP" sz="1400" i="0" dirty="0">
                        <a:solidFill>
                          <a:srgbClr val="FF0000"/>
                        </a:solidFill>
                        <a:latin typeface="Meiryo UI" panose="020B0604030504040204" pitchFamily="50" charset="-128"/>
                        <a:ea typeface="Meiryo UI" panose="020B0604030504040204" pitchFamily="50" charset="-128"/>
                      </a:endParaRPr>
                    </a:p>
                    <a:p>
                      <a:pPr marL="0" indent="0">
                        <a:lnSpc>
                          <a:spcPts val="1700"/>
                        </a:lnSpc>
                        <a:buFontTx/>
                        <a:buNone/>
                      </a:pPr>
                      <a:r>
                        <a:rPr kumimoji="1" lang="ja-JP" altLang="en-US" sz="1400" i="0" dirty="0">
                          <a:solidFill>
                            <a:srgbClr val="FF0000"/>
                          </a:solidFill>
                          <a:latin typeface="Meiryo UI" panose="020B0604030504040204" pitchFamily="50" charset="-128"/>
                          <a:ea typeface="Meiryo UI" panose="020B0604030504040204" pitchFamily="50" charset="-128"/>
                        </a:rPr>
                        <a:t>②</a:t>
                      </a:r>
                      <a:endParaRPr kumimoji="1" lang="en-US" altLang="ja-JP" sz="1400" i="0" dirty="0">
                        <a:solidFill>
                          <a:srgbClr val="FF0000"/>
                        </a:solidFill>
                        <a:latin typeface="Meiryo UI" panose="020B0604030504040204" pitchFamily="50" charset="-128"/>
                        <a:ea typeface="Meiryo UI" panose="020B0604030504040204" pitchFamily="50" charset="-128"/>
                      </a:endParaRPr>
                    </a:p>
                    <a:p>
                      <a:pPr marL="0" indent="0">
                        <a:lnSpc>
                          <a:spcPts val="1700"/>
                        </a:lnSpc>
                        <a:buFontTx/>
                        <a:buNone/>
                      </a:pPr>
                      <a:r>
                        <a:rPr kumimoji="1" lang="ja-JP" altLang="en-US" sz="1400" i="0" dirty="0">
                          <a:solidFill>
                            <a:srgbClr val="FF0000"/>
                          </a:solidFill>
                          <a:latin typeface="Meiryo UI" panose="020B0604030504040204" pitchFamily="50" charset="-128"/>
                          <a:ea typeface="Meiryo UI" panose="020B0604030504040204" pitchFamily="50" charset="-128"/>
                        </a:rPr>
                        <a:t>③</a:t>
                      </a:r>
                      <a:endParaRPr kumimoji="1" lang="ja-JP" altLang="en-US" dirty="0"/>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936593758"/>
                  </a:ext>
                </a:extLst>
              </a:tr>
            </a:tbl>
          </a:graphicData>
        </a:graphic>
      </p:graphicFrame>
      <p:pic>
        <p:nvPicPr>
          <p:cNvPr id="22" name="図 21">
            <a:extLst>
              <a:ext uri="{FF2B5EF4-FFF2-40B4-BE49-F238E27FC236}">
                <a16:creationId xmlns:a16="http://schemas.microsoft.com/office/drawing/2014/main" id="{8A6B2BA8-38CD-4C35-9E60-E761FD22FE1F}"/>
              </a:ext>
            </a:extLst>
          </p:cNvPr>
          <p:cNvPicPr>
            <a:picLocks noChangeAspect="1"/>
          </p:cNvPicPr>
          <p:nvPr/>
        </p:nvPicPr>
        <p:blipFill>
          <a:blip r:embed="rId2"/>
          <a:stretch>
            <a:fillRect/>
          </a:stretch>
        </p:blipFill>
        <p:spPr>
          <a:xfrm>
            <a:off x="7336692" y="4357507"/>
            <a:ext cx="1483780" cy="832858"/>
          </a:xfrm>
          <a:prstGeom prst="rect">
            <a:avLst/>
          </a:prstGeom>
        </p:spPr>
      </p:pic>
      <p:sp>
        <p:nvSpPr>
          <p:cNvPr id="1502" name="正方形/長方形 4"/>
          <p:cNvSpPr/>
          <p:nvPr/>
        </p:nvSpPr>
        <p:spPr>
          <a:xfrm>
            <a:off x="0" y="0"/>
            <a:ext cx="9144000" cy="576000"/>
          </a:xfrm>
          <a:prstGeom prst="rect">
            <a:avLst/>
          </a:prstGeom>
          <a:solidFill>
            <a:srgbClr val="FFCC99"/>
          </a:solidFill>
          <a:ln w="25400" cap="flat" cmpd="sng" algn="ctr">
            <a:noFill/>
            <a:prstDash val="solid"/>
          </a:ln>
          <a:effectLst/>
        </p:spPr>
        <p:txBody>
          <a:bodyPr rtlCol="0" anchor="ctr"/>
          <a:lstStyle/>
          <a:p>
            <a:pPr lvl="0" defTabSz="844083">
              <a:defRPr/>
            </a:pPr>
            <a:r>
              <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事業概要　</a:t>
            </a:r>
            <a:r>
              <a:rPr kumimoji="0" lang="en-US" altLang="ja-JP" b="1" kern="0" dirty="0">
                <a:solidFill>
                  <a:sysClr val="windowText" lastClr="000000"/>
                </a:solidFill>
                <a:latin typeface="Meiryo UI" panose="020B0604030504040204" pitchFamily="50" charset="-128"/>
                <a:ea typeface="Meiryo UI" panose="020B0604030504040204" pitchFamily="50" charset="-128"/>
              </a:rPr>
              <a:t>【BI</a:t>
            </a:r>
            <a:r>
              <a:rPr kumimoji="0" lang="ja-JP" altLang="en-US" b="1" kern="0" dirty="0">
                <a:solidFill>
                  <a:sysClr val="windowText" lastClr="000000"/>
                </a:solidFill>
                <a:latin typeface="Meiryo UI" panose="020B0604030504040204" pitchFamily="50" charset="-128"/>
                <a:ea typeface="Meiryo UI" panose="020B0604030504040204" pitchFamily="50" charset="-128"/>
              </a:rPr>
              <a:t>ツールを活用した行政保有データの可視化とダッシュボードの公開事業</a:t>
            </a:r>
            <a:r>
              <a:rPr kumimoji="0" lang="en-US" altLang="ja-JP"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a:t>
            </a:r>
            <a:r>
              <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　</a:t>
            </a:r>
          </a:p>
        </p:txBody>
      </p:sp>
      <p:sp>
        <p:nvSpPr>
          <p:cNvPr id="1506" name="正方形/長方形 25"/>
          <p:cNvSpPr/>
          <p:nvPr/>
        </p:nvSpPr>
        <p:spPr>
          <a:xfrm>
            <a:off x="593192" y="841345"/>
            <a:ext cx="8541469" cy="239714"/>
          </a:xfrm>
          <a:prstGeom prst="rect">
            <a:avLst/>
          </a:prstGeom>
          <a:noFill/>
          <a:ln w="12700">
            <a:noFill/>
          </a:ln>
        </p:spPr>
        <p:style>
          <a:lnRef idx="2">
            <a:schemeClr val="dk1"/>
          </a:lnRef>
          <a:fillRef idx="1">
            <a:schemeClr val="lt1"/>
          </a:fillRef>
          <a:effectRef idx="0">
            <a:schemeClr val="dk1"/>
          </a:effectRef>
          <a:fontRef idx="minor">
            <a:schemeClr val="dk1"/>
          </a:fontRef>
        </p:style>
        <p:txBody>
          <a:bodyPr wrap="square" lIns="36000" tIns="36000" rIns="36000" bIns="36000" anchor="ctr" anchorCtr="0">
            <a:noAutofit/>
          </a:bodyPr>
          <a:lstStyle/>
          <a:p>
            <a:pPr marL="87312" marR="0" lvl="0" indent="0" algn="just" defTabSz="9144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517" name="テキスト ボックス 90"/>
          <p:cNvSpPr txBox="1"/>
          <p:nvPr/>
        </p:nvSpPr>
        <p:spPr>
          <a:xfrm>
            <a:off x="9155732" y="187455"/>
            <a:ext cx="2348720" cy="307777"/>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公表資料として作成すること</a:t>
            </a:r>
            <a:endParaRPr kumimoji="1" lang="en-US" altLang="ja-JP"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4" name="スライド番号プレースホルダー 1">
            <a:extLst>
              <a:ext uri="{FF2B5EF4-FFF2-40B4-BE49-F238E27FC236}">
                <a16:creationId xmlns:a16="http://schemas.microsoft.com/office/drawing/2014/main" id="{9D2AF805-53C1-0189-665E-6A3261ED4659}"/>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1</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392E08E6-FD0D-FE0C-CC4D-09E8417826A9}"/>
              </a:ext>
            </a:extLst>
          </p:cNvPr>
          <p:cNvSpPr/>
          <p:nvPr/>
        </p:nvSpPr>
        <p:spPr>
          <a:xfrm>
            <a:off x="9252520" y="495232"/>
            <a:ext cx="3024336" cy="1171654"/>
          </a:xfrm>
          <a:prstGeom prst="roundRect">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lvl="0" indent="-171450" defTabSz="914400" rtl="0" eaLnBrk="0" fontAlgn="base" latinLnBrk="0" hangingPunct="0">
              <a:lnSpc>
                <a:spcPts val="1900"/>
              </a:lnSpc>
              <a:spcBef>
                <a:spcPct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人口は令和</a:t>
            </a:r>
            <a:r>
              <a:rPr kumimoji="1" lang="en-US" altLang="ja-JP"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200" b="1" i="0" u="sng"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12</a:t>
            </a:r>
            <a:r>
              <a:rPr kumimoji="1" lang="ja-JP" altLang="en-US" sz="1200" b="1" i="0" u="sng"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a:t>
            </a:r>
            <a:r>
              <a:rPr kumimoji="1" lang="en-US" altLang="ja-JP" sz="1200" b="1" i="0" u="sng"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1</a:t>
            </a:r>
            <a:r>
              <a:rPr lang="ja-JP" altLang="en-US" sz="1200" b="1" u="sng" dirty="0">
                <a:solidFill>
                  <a:sysClr val="windowText" lastClr="000000"/>
                </a:solidFill>
                <a:latin typeface="Meiryo UI" panose="020B0604030504040204" pitchFamily="50" charset="-128"/>
                <a:ea typeface="Meiryo UI" panose="020B0604030504040204" pitchFamily="50" charset="-128"/>
              </a:rPr>
              <a:t>日時点</a:t>
            </a:r>
            <a:r>
              <a:rPr lang="ja-JP" altLang="en-US" sz="1200" dirty="0">
                <a:solidFill>
                  <a:sysClr val="windowText" lastClr="000000"/>
                </a:solidFill>
                <a:latin typeface="Meiryo UI" panose="020B0604030504040204" pitchFamily="50" charset="-128"/>
                <a:ea typeface="Meiryo UI" panose="020B0604030504040204" pitchFamily="50" charset="-128"/>
              </a:rPr>
              <a:t>の数値を記載すること。</a:t>
            </a:r>
            <a:r>
              <a:rPr lang="en-US" altLang="ja-JP" sz="1200" dirty="0">
                <a:solidFill>
                  <a:sysClr val="windowText" lastClr="000000"/>
                </a:solidFill>
                <a:latin typeface="Meiryo UI" panose="020B0604030504040204" pitchFamily="50" charset="-128"/>
                <a:ea typeface="Meiryo UI" panose="020B0604030504040204" pitchFamily="50" charset="-128"/>
              </a:rPr>
              <a:t>12</a:t>
            </a:r>
            <a:r>
              <a:rPr lang="ja-JP" altLang="en-US" sz="1200" dirty="0">
                <a:solidFill>
                  <a:sysClr val="windowText" lastClr="000000"/>
                </a:solidFill>
                <a:latin typeface="Meiryo UI" panose="020B0604030504040204" pitchFamily="50" charset="-128"/>
                <a:ea typeface="Meiryo UI" panose="020B0604030504040204" pitchFamily="50" charset="-128"/>
              </a:rPr>
              <a:t>月</a:t>
            </a:r>
            <a:r>
              <a:rPr lang="en-US" altLang="ja-JP" sz="1200" dirty="0">
                <a:solidFill>
                  <a:sysClr val="windowText" lastClr="000000"/>
                </a:solidFill>
                <a:latin typeface="Meiryo UI" panose="020B0604030504040204" pitchFamily="50" charset="-128"/>
                <a:ea typeface="Meiryo UI" panose="020B0604030504040204" pitchFamily="50" charset="-128"/>
              </a:rPr>
              <a:t>1</a:t>
            </a:r>
            <a:r>
              <a:rPr lang="ja-JP" altLang="en-US" sz="1200" dirty="0">
                <a:solidFill>
                  <a:sysClr val="windowText" lastClr="000000"/>
                </a:solidFill>
                <a:latin typeface="Meiryo UI" panose="020B0604030504040204" pitchFamily="50" charset="-128"/>
                <a:ea typeface="Meiryo UI" panose="020B0604030504040204" pitchFamily="50" charset="-128"/>
              </a:rPr>
              <a:t>日の数値を集計していない場合は直近の人口を記載すること</a:t>
            </a:r>
            <a:endParaRPr lang="en-US" altLang="ja-JP" sz="1200" dirty="0">
              <a:solidFill>
                <a:sysClr val="windowText" lastClr="000000"/>
              </a:solidFill>
              <a:latin typeface="Meiryo UI" panose="020B0604030504040204" pitchFamily="50" charset="-128"/>
              <a:ea typeface="Meiryo UI" panose="020B0604030504040204" pitchFamily="50" charset="-128"/>
            </a:endParaRPr>
          </a:p>
          <a:p>
            <a:pPr marL="171450" marR="0" lvl="0" indent="-171450" defTabSz="914400" rtl="0" eaLnBrk="0" fontAlgn="base" latinLnBrk="0" hangingPunct="0">
              <a:lnSpc>
                <a:spcPts val="1900"/>
              </a:lnSpc>
              <a:spcBef>
                <a:spcPct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事業費は</a:t>
            </a:r>
            <a:r>
              <a:rPr kumimoji="1" lang="en-US" altLang="ja-JP" sz="1200" b="1" i="0" u="sng"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200,000</a:t>
            </a:r>
            <a:r>
              <a:rPr kumimoji="1" lang="ja-JP" altLang="en-US" sz="1200" b="1" i="0" u="sng"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千円以内</a:t>
            </a: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とすること</a:t>
            </a:r>
            <a:endParaRPr kumimoji="1" lang="en-US" altLang="ja-JP"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pic>
        <p:nvPicPr>
          <p:cNvPr id="3" name="図 2">
            <a:extLst>
              <a:ext uri="{FF2B5EF4-FFF2-40B4-BE49-F238E27FC236}">
                <a16:creationId xmlns:a16="http://schemas.microsoft.com/office/drawing/2014/main" id="{48BC1865-6B0C-4655-8315-3B591E626A1F}"/>
              </a:ext>
            </a:extLst>
          </p:cNvPr>
          <p:cNvPicPr>
            <a:picLocks noChangeAspect="1"/>
          </p:cNvPicPr>
          <p:nvPr/>
        </p:nvPicPr>
        <p:blipFill>
          <a:blip r:embed="rId3"/>
          <a:stretch>
            <a:fillRect/>
          </a:stretch>
        </p:blipFill>
        <p:spPr>
          <a:xfrm>
            <a:off x="5004048" y="3148519"/>
            <a:ext cx="396000" cy="473000"/>
          </a:xfrm>
          <a:prstGeom prst="rect">
            <a:avLst/>
          </a:prstGeom>
        </p:spPr>
      </p:pic>
      <p:pic>
        <p:nvPicPr>
          <p:cNvPr id="5" name="図 4">
            <a:extLst>
              <a:ext uri="{FF2B5EF4-FFF2-40B4-BE49-F238E27FC236}">
                <a16:creationId xmlns:a16="http://schemas.microsoft.com/office/drawing/2014/main" id="{DFCDC2BD-8FF2-42CD-87BA-4B3E867CE0C7}"/>
              </a:ext>
            </a:extLst>
          </p:cNvPr>
          <p:cNvPicPr>
            <a:picLocks noChangeAspect="1"/>
          </p:cNvPicPr>
          <p:nvPr/>
        </p:nvPicPr>
        <p:blipFill>
          <a:blip r:embed="rId4"/>
          <a:stretch>
            <a:fillRect/>
          </a:stretch>
        </p:blipFill>
        <p:spPr>
          <a:xfrm>
            <a:off x="5004048" y="3584408"/>
            <a:ext cx="468000" cy="516625"/>
          </a:xfrm>
          <a:prstGeom prst="rect">
            <a:avLst/>
          </a:prstGeom>
        </p:spPr>
      </p:pic>
      <p:pic>
        <p:nvPicPr>
          <p:cNvPr id="6" name="図 5">
            <a:extLst>
              <a:ext uri="{FF2B5EF4-FFF2-40B4-BE49-F238E27FC236}">
                <a16:creationId xmlns:a16="http://schemas.microsoft.com/office/drawing/2014/main" id="{5B421D55-1A92-486C-BCB2-C93492F43203}"/>
              </a:ext>
            </a:extLst>
          </p:cNvPr>
          <p:cNvPicPr>
            <a:picLocks noChangeAspect="1"/>
          </p:cNvPicPr>
          <p:nvPr/>
        </p:nvPicPr>
        <p:blipFill>
          <a:blip r:embed="rId5"/>
          <a:stretch>
            <a:fillRect/>
          </a:stretch>
        </p:blipFill>
        <p:spPr>
          <a:xfrm>
            <a:off x="5026722" y="4085147"/>
            <a:ext cx="396000" cy="468001"/>
          </a:xfrm>
          <a:prstGeom prst="rect">
            <a:avLst/>
          </a:prstGeom>
        </p:spPr>
      </p:pic>
      <p:sp>
        <p:nvSpPr>
          <p:cNvPr id="8" name="テキスト ボックス 7">
            <a:extLst>
              <a:ext uri="{FF2B5EF4-FFF2-40B4-BE49-F238E27FC236}">
                <a16:creationId xmlns:a16="http://schemas.microsoft.com/office/drawing/2014/main" id="{C9E8273B-C38B-497B-B712-3936EB60E330}"/>
              </a:ext>
            </a:extLst>
          </p:cNvPr>
          <p:cNvSpPr txBox="1"/>
          <p:nvPr/>
        </p:nvSpPr>
        <p:spPr>
          <a:xfrm>
            <a:off x="5551236" y="4527034"/>
            <a:ext cx="1019869" cy="553998"/>
          </a:xfrm>
          <a:prstGeom prst="rect">
            <a:avLst/>
          </a:prstGeom>
          <a:noFill/>
        </p:spPr>
        <p:txBody>
          <a:bodyPr wrap="square" rtlCol="0">
            <a:spAutoFit/>
          </a:bodyPr>
          <a:lstStyle/>
          <a:p>
            <a:r>
              <a:rPr kumimoji="1" lang="ja-JP" altLang="en-US" sz="1000" b="1" dirty="0"/>
              <a:t>元デー</a:t>
            </a:r>
            <a:r>
              <a:rPr lang="ja-JP" altLang="en-US" sz="1000" b="1" dirty="0"/>
              <a:t>タを</a:t>
            </a:r>
            <a:r>
              <a:rPr kumimoji="1" lang="en-US" altLang="ja-JP" sz="1000" b="1" dirty="0"/>
              <a:t>BI</a:t>
            </a:r>
            <a:r>
              <a:rPr kumimoji="1" lang="ja-JP" altLang="en-US" sz="1000" b="1" dirty="0"/>
              <a:t>ツール用サーバに登録</a:t>
            </a:r>
          </a:p>
        </p:txBody>
      </p:sp>
      <p:pic>
        <p:nvPicPr>
          <p:cNvPr id="12" name="図 11">
            <a:extLst>
              <a:ext uri="{FF2B5EF4-FFF2-40B4-BE49-F238E27FC236}">
                <a16:creationId xmlns:a16="http://schemas.microsoft.com/office/drawing/2014/main" id="{63BC678D-027B-4707-A679-A44E62107921}"/>
              </a:ext>
            </a:extLst>
          </p:cNvPr>
          <p:cNvPicPr>
            <a:picLocks noChangeAspect="1"/>
          </p:cNvPicPr>
          <p:nvPr/>
        </p:nvPicPr>
        <p:blipFill>
          <a:blip r:embed="rId6"/>
          <a:stretch>
            <a:fillRect/>
          </a:stretch>
        </p:blipFill>
        <p:spPr>
          <a:xfrm>
            <a:off x="7587291" y="3172775"/>
            <a:ext cx="1003853" cy="612000"/>
          </a:xfrm>
          <a:prstGeom prst="rect">
            <a:avLst/>
          </a:prstGeom>
        </p:spPr>
      </p:pic>
      <p:cxnSp>
        <p:nvCxnSpPr>
          <p:cNvPr id="24" name="直線矢印コネクタ 23">
            <a:extLst>
              <a:ext uri="{FF2B5EF4-FFF2-40B4-BE49-F238E27FC236}">
                <a16:creationId xmlns:a16="http://schemas.microsoft.com/office/drawing/2014/main" id="{408E0239-72ED-4416-BCF5-96CC05E09B89}"/>
              </a:ext>
            </a:extLst>
          </p:cNvPr>
          <p:cNvCxnSpPr>
            <a:cxnSpLocks/>
          </p:cNvCxnSpPr>
          <p:nvPr/>
        </p:nvCxnSpPr>
        <p:spPr>
          <a:xfrm flipV="1">
            <a:off x="6396036" y="3429001"/>
            <a:ext cx="175069" cy="3436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6" name="図 25">
            <a:extLst>
              <a:ext uri="{FF2B5EF4-FFF2-40B4-BE49-F238E27FC236}">
                <a16:creationId xmlns:a16="http://schemas.microsoft.com/office/drawing/2014/main" id="{1DEAAE3A-8233-4F4B-B5DE-10EC12F04BAA}"/>
              </a:ext>
            </a:extLst>
          </p:cNvPr>
          <p:cNvPicPr>
            <a:picLocks noChangeAspect="1"/>
          </p:cNvPicPr>
          <p:nvPr/>
        </p:nvPicPr>
        <p:blipFill>
          <a:blip r:embed="rId7"/>
          <a:stretch>
            <a:fillRect/>
          </a:stretch>
        </p:blipFill>
        <p:spPr>
          <a:xfrm>
            <a:off x="6637539" y="3336597"/>
            <a:ext cx="638776" cy="343675"/>
          </a:xfrm>
          <a:prstGeom prst="rect">
            <a:avLst/>
          </a:prstGeom>
        </p:spPr>
      </p:pic>
      <p:sp>
        <p:nvSpPr>
          <p:cNvPr id="32" name="テキスト ボックス 31">
            <a:extLst>
              <a:ext uri="{FF2B5EF4-FFF2-40B4-BE49-F238E27FC236}">
                <a16:creationId xmlns:a16="http://schemas.microsoft.com/office/drawing/2014/main" id="{28AADD37-1FD2-4C2B-8925-0BD18AF1CBBD}"/>
              </a:ext>
            </a:extLst>
          </p:cNvPr>
          <p:cNvSpPr txBox="1"/>
          <p:nvPr/>
        </p:nvSpPr>
        <p:spPr>
          <a:xfrm>
            <a:off x="6360286" y="2937524"/>
            <a:ext cx="1121327" cy="430887"/>
          </a:xfrm>
          <a:prstGeom prst="rect">
            <a:avLst/>
          </a:prstGeom>
          <a:noFill/>
        </p:spPr>
        <p:txBody>
          <a:bodyPr wrap="square" rtlCol="0">
            <a:spAutoFit/>
          </a:bodyPr>
          <a:lstStyle/>
          <a:p>
            <a:pPr algn="ctr"/>
            <a:r>
              <a:rPr kumimoji="1" lang="ja-JP" altLang="en-US" sz="1100" b="1" dirty="0"/>
              <a:t>庁内</a:t>
            </a:r>
            <a:r>
              <a:rPr lang="ja-JP" altLang="en-US" sz="1100" b="1" dirty="0"/>
              <a:t>で閲覧・共有</a:t>
            </a:r>
            <a:endParaRPr kumimoji="1" lang="ja-JP" altLang="en-US" sz="1100" b="1" dirty="0"/>
          </a:p>
        </p:txBody>
      </p:sp>
      <p:sp>
        <p:nvSpPr>
          <p:cNvPr id="33" name="矢印: 右 32">
            <a:extLst>
              <a:ext uri="{FF2B5EF4-FFF2-40B4-BE49-F238E27FC236}">
                <a16:creationId xmlns:a16="http://schemas.microsoft.com/office/drawing/2014/main" id="{60F1EF46-259E-49EC-B54B-53C911094994}"/>
              </a:ext>
            </a:extLst>
          </p:cNvPr>
          <p:cNvSpPr/>
          <p:nvPr/>
        </p:nvSpPr>
        <p:spPr>
          <a:xfrm rot="5400000">
            <a:off x="7576766" y="3690314"/>
            <a:ext cx="504056" cy="361334"/>
          </a:xfrm>
          <a:prstGeom prst="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p>
        </p:txBody>
      </p:sp>
      <p:sp>
        <p:nvSpPr>
          <p:cNvPr id="21" name="テキスト ボックス 20">
            <a:extLst>
              <a:ext uri="{FF2B5EF4-FFF2-40B4-BE49-F238E27FC236}">
                <a16:creationId xmlns:a16="http://schemas.microsoft.com/office/drawing/2014/main" id="{5EB0AB82-7C18-4ECC-B882-BDC8BE104834}"/>
              </a:ext>
            </a:extLst>
          </p:cNvPr>
          <p:cNvSpPr txBox="1"/>
          <p:nvPr/>
        </p:nvSpPr>
        <p:spPr>
          <a:xfrm>
            <a:off x="7591821" y="4113428"/>
            <a:ext cx="1073156" cy="400110"/>
          </a:xfrm>
          <a:prstGeom prst="rect">
            <a:avLst/>
          </a:prstGeom>
          <a:solidFill>
            <a:schemeClr val="bg1"/>
          </a:solidFill>
        </p:spPr>
        <p:txBody>
          <a:bodyPr wrap="square" rtlCol="0">
            <a:spAutoFit/>
          </a:bodyPr>
          <a:lstStyle/>
          <a:p>
            <a:pPr algn="ctr"/>
            <a:r>
              <a:rPr kumimoji="1" lang="ja-JP" altLang="en-US" sz="1000" b="1" dirty="0"/>
              <a:t>住民・民間団体で活用、意見</a:t>
            </a:r>
          </a:p>
        </p:txBody>
      </p:sp>
      <p:pic>
        <p:nvPicPr>
          <p:cNvPr id="7" name="図 6">
            <a:extLst>
              <a:ext uri="{FF2B5EF4-FFF2-40B4-BE49-F238E27FC236}">
                <a16:creationId xmlns:a16="http://schemas.microsoft.com/office/drawing/2014/main" id="{B22F5592-C877-43A4-8F55-6A0BE0AD7F45}"/>
              </a:ext>
            </a:extLst>
          </p:cNvPr>
          <p:cNvPicPr>
            <a:picLocks noChangeAspect="1"/>
          </p:cNvPicPr>
          <p:nvPr/>
        </p:nvPicPr>
        <p:blipFill>
          <a:blip r:embed="rId8"/>
          <a:stretch>
            <a:fillRect/>
          </a:stretch>
        </p:blipFill>
        <p:spPr>
          <a:xfrm>
            <a:off x="5437134" y="3185791"/>
            <a:ext cx="923152" cy="1251978"/>
          </a:xfrm>
          <a:prstGeom prst="rect">
            <a:avLst/>
          </a:prstGeom>
        </p:spPr>
      </p:pic>
      <p:sp>
        <p:nvSpPr>
          <p:cNvPr id="9" name="テキスト ボックス 8">
            <a:extLst>
              <a:ext uri="{FF2B5EF4-FFF2-40B4-BE49-F238E27FC236}">
                <a16:creationId xmlns:a16="http://schemas.microsoft.com/office/drawing/2014/main" id="{1FE72E1C-B6AC-4CFC-9799-6AC28762CF35}"/>
              </a:ext>
            </a:extLst>
          </p:cNvPr>
          <p:cNvSpPr txBox="1"/>
          <p:nvPr/>
        </p:nvSpPr>
        <p:spPr>
          <a:xfrm>
            <a:off x="4860505" y="2365340"/>
            <a:ext cx="4214022" cy="707886"/>
          </a:xfrm>
          <a:prstGeom prst="rect">
            <a:avLst/>
          </a:prstGeom>
          <a:noFill/>
        </p:spPr>
        <p:txBody>
          <a:bodyPr wrap="square" rtlCol="0">
            <a:spAutoFit/>
          </a:bodyPr>
          <a:lstStyle/>
          <a:p>
            <a:pPr algn="just" eaLnBrk="0" fontAlgn="base" hangingPunct="0">
              <a:spcBef>
                <a:spcPct val="0"/>
              </a:spcBef>
              <a:spcAft>
                <a:spcPct val="0"/>
              </a:spcAft>
            </a:pPr>
            <a:r>
              <a:rPr lang="en-US" altLang="ja-JP" sz="1000" dirty="0">
                <a:latin typeface="Arial" panose="020B0604020202020204" pitchFamily="34" charset="0"/>
                <a:ea typeface="ＭＳ Ｐゴシック" panose="020B0600070205080204" pitchFamily="50" charset="-128"/>
              </a:rPr>
              <a:t>【</a:t>
            </a:r>
            <a:r>
              <a:rPr lang="en-US" altLang="ja-JP" sz="1000" dirty="0">
                <a:latin typeface="Meiryo UI" panose="020B0604030504040204" pitchFamily="50" charset="-128"/>
                <a:ea typeface="Meiryo UI" panose="020B0604030504040204" pitchFamily="50" charset="-128"/>
              </a:rPr>
              <a:t>BI</a:t>
            </a:r>
            <a:r>
              <a:rPr lang="ja-JP" altLang="en-US" sz="1000" dirty="0">
                <a:latin typeface="Meiryo UI" panose="020B0604030504040204" pitchFamily="50" charset="-128"/>
                <a:ea typeface="Meiryo UI" panose="020B0604030504040204" pitchFamily="50" charset="-128"/>
              </a:rPr>
              <a:t>ツールの導入</a:t>
            </a:r>
            <a:r>
              <a:rPr lang="en-US" altLang="ja-JP" sz="1000" dirty="0">
                <a:latin typeface="Arial" panose="020B0604020202020204" pitchFamily="34" charset="0"/>
                <a:ea typeface="ＭＳ Ｐゴシック" panose="020B0600070205080204" pitchFamily="50" charset="-128"/>
              </a:rPr>
              <a:t>】</a:t>
            </a:r>
          </a:p>
          <a:p>
            <a:pPr algn="just" eaLnBrk="0" fontAlgn="base" hangingPunct="0">
              <a:spcBef>
                <a:spcPct val="0"/>
              </a:spcBef>
              <a:spcAft>
                <a:spcPct val="0"/>
              </a:spcAft>
            </a:pPr>
            <a:r>
              <a:rPr lang="ja-JP" altLang="en-US" sz="1000" dirty="0">
                <a:latin typeface="Meiryo UI" panose="020B0604030504040204" pitchFamily="50" charset="-128"/>
                <a:ea typeface="Meiryo UI" panose="020B0604030504040204" pitchFamily="50" charset="-128"/>
              </a:rPr>
              <a:t>各課保有の行政データの一元管理、データを可視化する。ダッシュボードは庁内共有・閲覧ができるようにする。あわせて市</a:t>
            </a:r>
            <a:r>
              <a:rPr lang="en-US" altLang="ja-JP" sz="1000" dirty="0">
                <a:latin typeface="Meiryo UI" panose="020B0604030504040204" pitchFamily="50" charset="-128"/>
                <a:ea typeface="Meiryo UI" panose="020B0604030504040204" pitchFamily="50" charset="-128"/>
              </a:rPr>
              <a:t>HP</a:t>
            </a:r>
            <a:r>
              <a:rPr lang="ja-JP" altLang="en-US" sz="1000" dirty="0">
                <a:latin typeface="Meiryo UI" panose="020B0604030504040204" pitchFamily="50" charset="-128"/>
                <a:ea typeface="Meiryo UI" panose="020B0604030504040204" pitchFamily="50" charset="-128"/>
              </a:rPr>
              <a:t>等でダッシュボードや元データをオープンデータとして公開する。</a:t>
            </a:r>
          </a:p>
        </p:txBody>
      </p:sp>
      <p:sp>
        <p:nvSpPr>
          <p:cNvPr id="14" name="矢印: 右 13">
            <a:extLst>
              <a:ext uri="{FF2B5EF4-FFF2-40B4-BE49-F238E27FC236}">
                <a16:creationId xmlns:a16="http://schemas.microsoft.com/office/drawing/2014/main" id="{2B9E35F1-A9E1-474D-B14D-A474800D002B}"/>
              </a:ext>
            </a:extLst>
          </p:cNvPr>
          <p:cNvSpPr/>
          <p:nvPr/>
        </p:nvSpPr>
        <p:spPr>
          <a:xfrm>
            <a:off x="5648946" y="4224284"/>
            <a:ext cx="504056" cy="241214"/>
          </a:xfrm>
          <a:prstGeom prst="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p>
        </p:txBody>
      </p:sp>
      <p:sp>
        <p:nvSpPr>
          <p:cNvPr id="28" name="テキスト ボックス 27">
            <a:extLst>
              <a:ext uri="{FF2B5EF4-FFF2-40B4-BE49-F238E27FC236}">
                <a16:creationId xmlns:a16="http://schemas.microsoft.com/office/drawing/2014/main" id="{956C6866-36FC-40F6-95BF-FA84AACA4CC9}"/>
              </a:ext>
            </a:extLst>
          </p:cNvPr>
          <p:cNvSpPr txBox="1"/>
          <p:nvPr/>
        </p:nvSpPr>
        <p:spPr>
          <a:xfrm>
            <a:off x="7598815" y="2932584"/>
            <a:ext cx="1003853" cy="261610"/>
          </a:xfrm>
          <a:prstGeom prst="rect">
            <a:avLst/>
          </a:prstGeom>
          <a:noFill/>
        </p:spPr>
        <p:txBody>
          <a:bodyPr wrap="square" rtlCol="0">
            <a:spAutoFit/>
          </a:bodyPr>
          <a:lstStyle/>
          <a:p>
            <a:pPr algn="ctr"/>
            <a:r>
              <a:rPr kumimoji="1" lang="ja-JP" altLang="en-US" sz="1100" b="1" dirty="0"/>
              <a:t>市</a:t>
            </a:r>
            <a:r>
              <a:rPr kumimoji="1" lang="en-US" altLang="ja-JP" sz="1100" b="1" dirty="0"/>
              <a:t>HP</a:t>
            </a:r>
            <a:r>
              <a:rPr kumimoji="1" lang="ja-JP" altLang="en-US" sz="1100" b="1" dirty="0"/>
              <a:t>で公開</a:t>
            </a:r>
          </a:p>
        </p:txBody>
      </p:sp>
      <p:cxnSp>
        <p:nvCxnSpPr>
          <p:cNvPr id="30" name="直線矢印コネクタ 29">
            <a:extLst>
              <a:ext uri="{FF2B5EF4-FFF2-40B4-BE49-F238E27FC236}">
                <a16:creationId xmlns:a16="http://schemas.microsoft.com/office/drawing/2014/main" id="{E42233D0-4AFD-4091-B1E8-30111C78324F}"/>
              </a:ext>
            </a:extLst>
          </p:cNvPr>
          <p:cNvCxnSpPr>
            <a:cxnSpLocks/>
            <a:stCxn id="7" idx="3"/>
          </p:cNvCxnSpPr>
          <p:nvPr/>
        </p:nvCxnSpPr>
        <p:spPr>
          <a:xfrm flipV="1">
            <a:off x="6360286" y="3531150"/>
            <a:ext cx="1157532" cy="2806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矢印: 右 35">
            <a:extLst>
              <a:ext uri="{FF2B5EF4-FFF2-40B4-BE49-F238E27FC236}">
                <a16:creationId xmlns:a16="http://schemas.microsoft.com/office/drawing/2014/main" id="{896B8D58-E78B-4283-95F8-8508A1570058}"/>
              </a:ext>
            </a:extLst>
          </p:cNvPr>
          <p:cNvSpPr/>
          <p:nvPr/>
        </p:nvSpPr>
        <p:spPr>
          <a:xfrm rot="16200000">
            <a:off x="8125308" y="3662053"/>
            <a:ext cx="504056" cy="361334"/>
          </a:xfrm>
          <a:prstGeom prst="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p>
        </p:txBody>
      </p:sp>
    </p:spTree>
    <p:extLst>
      <p:ext uri="{BB962C8B-B14F-4D97-AF65-F5344CB8AC3E}">
        <p14:creationId xmlns:p14="http://schemas.microsoft.com/office/powerpoint/2010/main" val="2998978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7" name="Rectangle 67"/>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事業計画（実装計画・運営計画）</a:t>
            </a:r>
          </a:p>
        </p:txBody>
      </p:sp>
      <p:sp>
        <p:nvSpPr>
          <p:cNvPr id="1258" name="Text Box 4"/>
          <p:cNvSpPr txBox="1">
            <a:spLocks noChangeArrowheads="1"/>
          </p:cNvSpPr>
          <p:nvPr/>
        </p:nvSpPr>
        <p:spPr>
          <a:xfrm>
            <a:off x="49802" y="620688"/>
            <a:ext cx="7714425" cy="3385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dirty="0">
                <a:latin typeface="Meiryo UI" panose="020B0604030504040204" pitchFamily="50" charset="-128"/>
                <a:ea typeface="Meiryo UI" panose="020B0604030504040204" pitchFamily="50" charset="-128"/>
              </a:rPr>
              <a:t>サービスを地域に普及・定着させるための工夫</a:t>
            </a:r>
          </a:p>
        </p:txBody>
      </p:sp>
      <p:sp>
        <p:nvSpPr>
          <p:cNvPr id="1259"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a typeface="Meiryo UI" panose="020B0604030504040204" pitchFamily="50" charset="-128"/>
            </a:endParaRPr>
          </a:p>
        </p:txBody>
      </p:sp>
      <p:sp>
        <p:nvSpPr>
          <p:cNvPr id="14" name="Rectangle 66">
            <a:extLst>
              <a:ext uri="{FF2B5EF4-FFF2-40B4-BE49-F238E27FC236}">
                <a16:creationId xmlns:a16="http://schemas.microsoft.com/office/drawing/2014/main" id="{CFC33541-9F07-4AEA-AC8E-24C54E74041F}"/>
              </a:ext>
            </a:extLst>
          </p:cNvPr>
          <p:cNvSpPr>
            <a:spLocks noChangeArrowheads="1"/>
          </p:cNvSpPr>
          <p:nvPr/>
        </p:nvSpPr>
        <p:spPr>
          <a:xfrm>
            <a:off x="259081" y="1052737"/>
            <a:ext cx="8625838" cy="2592000"/>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dirty="0">
              <a:solidFill>
                <a:srgbClr val="0070C0"/>
              </a:solidFill>
              <a:latin typeface="Meiryo UI" panose="020B0604030504040204" pitchFamily="50" charset="-128"/>
              <a:ea typeface="Meiryo UI" panose="020B0604030504040204" pitchFamily="50" charset="-128"/>
            </a:endParaRPr>
          </a:p>
        </p:txBody>
      </p:sp>
      <p:sp>
        <p:nvSpPr>
          <p:cNvPr id="15" name="正方形/長方形 11">
            <a:extLst>
              <a:ext uri="{FF2B5EF4-FFF2-40B4-BE49-F238E27FC236}">
                <a16:creationId xmlns:a16="http://schemas.microsoft.com/office/drawing/2014/main" id="{3375048F-84C3-4ED0-9CD1-4D0D1C234B4E}"/>
              </a:ext>
            </a:extLst>
          </p:cNvPr>
          <p:cNvSpPr/>
          <p:nvPr/>
        </p:nvSpPr>
        <p:spPr>
          <a:xfrm>
            <a:off x="12808052" y="372893"/>
            <a:ext cx="2129609" cy="13596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dirty="0">
                <a:solidFill>
                  <a:srgbClr val="000000"/>
                </a:solidFill>
                <a:latin typeface="Meiryo UI" panose="020B0604030504040204" pitchFamily="50" charset="-128"/>
                <a:ea typeface="Meiryo UI" panose="020B0604030504040204" pitchFamily="50" charset="-128"/>
              </a:rPr>
              <a:t>周知・広報の</a:t>
            </a:r>
            <a:endParaRPr lang="en-US" altLang="ja-JP" dirty="0">
              <a:solidFill>
                <a:srgbClr val="000000"/>
              </a:solidFill>
              <a:latin typeface="Meiryo UI" panose="020B0604030504040204" pitchFamily="50" charset="-128"/>
              <a:ea typeface="Meiryo UI" panose="020B0604030504040204"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dirty="0">
                <a:solidFill>
                  <a:srgbClr val="000000"/>
                </a:solidFill>
                <a:latin typeface="Meiryo UI" panose="020B0604030504040204" pitchFamily="50" charset="-128"/>
                <a:ea typeface="Meiryo UI" panose="020B0604030504040204" pitchFamily="50" charset="-128"/>
              </a:rPr>
              <a:t>イメージ図があれば記載</a:t>
            </a:r>
            <a:endParaRPr lang="en-US" altLang="ja-JP" dirty="0">
              <a:solidFill>
                <a:srgbClr val="000000"/>
              </a:solidFill>
              <a:latin typeface="Meiryo UI" panose="020B0604030504040204" pitchFamily="50" charset="-128"/>
              <a:ea typeface="Meiryo UI" panose="020B0604030504040204"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dirty="0">
                <a:solidFill>
                  <a:srgbClr val="000000"/>
                </a:solidFill>
                <a:latin typeface="Meiryo UI" panose="020B0604030504040204" pitchFamily="50" charset="-128"/>
                <a:ea typeface="Meiryo UI" panose="020B0604030504040204" pitchFamily="50" charset="-128"/>
              </a:rPr>
              <a:t>（任意）</a:t>
            </a:r>
            <a:endParaRPr lang="en-US" altLang="ja-JP" dirty="0">
              <a:solidFill>
                <a:srgbClr val="000000"/>
              </a:solidFill>
              <a:latin typeface="Meiryo UI" panose="020B0604030504040204" pitchFamily="50" charset="-128"/>
              <a:ea typeface="Meiryo UI" panose="020B0604030504040204" pitchFamily="50" charset="-128"/>
            </a:endParaRPr>
          </a:p>
        </p:txBody>
      </p:sp>
      <p:sp>
        <p:nvSpPr>
          <p:cNvPr id="3" name="Text Box 4">
            <a:extLst>
              <a:ext uri="{FF2B5EF4-FFF2-40B4-BE49-F238E27FC236}">
                <a16:creationId xmlns:a16="http://schemas.microsoft.com/office/drawing/2014/main" id="{0AEC95F5-E281-23C5-0C70-7E4FBC33418E}"/>
              </a:ext>
            </a:extLst>
          </p:cNvPr>
          <p:cNvSpPr txBox="1">
            <a:spLocks noChangeArrowheads="1"/>
          </p:cNvSpPr>
          <p:nvPr/>
        </p:nvSpPr>
        <p:spPr>
          <a:xfrm>
            <a:off x="49802" y="3760153"/>
            <a:ext cx="7714425" cy="3385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dirty="0">
                <a:latin typeface="Meiryo UI" panose="020B0604030504040204" pitchFamily="50" charset="-128"/>
                <a:ea typeface="Meiryo UI" panose="020B0604030504040204" pitchFamily="50" charset="-128"/>
              </a:rPr>
              <a:t>サービスの質やユーザー満足度の向上・改善の手法</a:t>
            </a:r>
          </a:p>
        </p:txBody>
      </p:sp>
      <p:sp>
        <p:nvSpPr>
          <p:cNvPr id="6" name="Rectangle 66">
            <a:extLst>
              <a:ext uri="{FF2B5EF4-FFF2-40B4-BE49-F238E27FC236}">
                <a16:creationId xmlns:a16="http://schemas.microsoft.com/office/drawing/2014/main" id="{2E760756-FDE2-D510-F734-C34BFEB92207}"/>
              </a:ext>
            </a:extLst>
          </p:cNvPr>
          <p:cNvSpPr>
            <a:spLocks noChangeArrowheads="1"/>
          </p:cNvSpPr>
          <p:nvPr/>
        </p:nvSpPr>
        <p:spPr>
          <a:xfrm>
            <a:off x="276846" y="4149368"/>
            <a:ext cx="8625838" cy="2592000"/>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dirty="0">
              <a:solidFill>
                <a:srgbClr val="0070C0"/>
              </a:solidFill>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FD9D1A5F-71F1-B8F6-9152-B31CDB050B4C}"/>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10</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6" name="正方形/長方形 22">
            <a:extLst>
              <a:ext uri="{FF2B5EF4-FFF2-40B4-BE49-F238E27FC236}">
                <a16:creationId xmlns:a16="http://schemas.microsoft.com/office/drawing/2014/main" id="{A86CF5A3-B9F7-4010-9A01-B182FE02B31C}"/>
              </a:ext>
            </a:extLst>
          </p:cNvPr>
          <p:cNvSpPr/>
          <p:nvPr/>
        </p:nvSpPr>
        <p:spPr>
          <a:xfrm>
            <a:off x="467544" y="4292902"/>
            <a:ext cx="8325628" cy="2372188"/>
          </a:xfrm>
          <a:prstGeom prst="rect">
            <a:avLst/>
          </a:prstGeom>
        </p:spPr>
        <p:txBody>
          <a:bodyPr wrap="square">
            <a:spAutoFit/>
          </a:bodyPr>
          <a:lstStyle/>
          <a:p>
            <a:pPr marL="144000" indent="-144000">
              <a:lnSpc>
                <a:spcPts val="2000"/>
              </a:lnSpc>
            </a:pPr>
            <a:r>
              <a:rPr lang="ja-JP" altLang="en-US" sz="1400" dirty="0">
                <a:latin typeface="Meiryo UI" panose="020B0604030504040204" pitchFamily="50" charset="-128"/>
                <a:ea typeface="Meiryo UI" panose="020B0604030504040204" pitchFamily="50" charset="-128"/>
              </a:rPr>
              <a:t>① ダッシュボードやオープンデータの公開とあわせて、住民満足度のアンケートフォームも設置。</a:t>
            </a:r>
            <a:endParaRPr lang="en-US" altLang="ja-JP" sz="1400" dirty="0">
              <a:latin typeface="Meiryo UI" panose="020B0604030504040204" pitchFamily="50" charset="-128"/>
              <a:ea typeface="Meiryo UI" panose="020B0604030504040204" pitchFamily="50" charset="-128"/>
            </a:endParaRPr>
          </a:p>
          <a:p>
            <a:pPr marL="144000" indent="-144000">
              <a:lnSpc>
                <a:spcPts val="2000"/>
              </a:lnSpc>
            </a:pPr>
            <a:r>
              <a:rPr lang="ja-JP" altLang="en-US" sz="1400" dirty="0">
                <a:latin typeface="Meiryo UI" panose="020B0604030504040204" pitchFamily="50" charset="-128"/>
                <a:ea typeface="Meiryo UI" panose="020B0604030504040204" pitchFamily="50" charset="-128"/>
              </a:rPr>
              <a:t>　随時、住民満足度のアンケートを受け付ける環境を整える。</a:t>
            </a:r>
            <a:endParaRPr lang="en-US" altLang="ja-JP" sz="1400" dirty="0">
              <a:latin typeface="Meiryo UI" panose="020B0604030504040204" pitchFamily="50" charset="-128"/>
              <a:ea typeface="Meiryo UI" panose="020B0604030504040204" pitchFamily="50" charset="-128"/>
            </a:endParaRPr>
          </a:p>
          <a:p>
            <a:pPr marL="144000" indent="-144000">
              <a:lnSpc>
                <a:spcPts val="2000"/>
              </a:lnSpc>
            </a:pPr>
            <a:r>
              <a:rPr lang="ja-JP" altLang="en-US" sz="1400" dirty="0">
                <a:latin typeface="Meiryo UI" panose="020B0604030504040204" pitchFamily="50" charset="-128"/>
                <a:ea typeface="Meiryo UI" panose="020B0604030504040204" pitchFamily="50" charset="-128"/>
              </a:rPr>
              <a:t>②　年度末にアンケートの結果を集計。集計結果をダッシュボードにし、市</a:t>
            </a:r>
            <a:r>
              <a:rPr lang="en-US" altLang="ja-JP" sz="1400" dirty="0">
                <a:latin typeface="Meiryo UI" panose="020B0604030504040204" pitchFamily="50" charset="-128"/>
                <a:ea typeface="Meiryo UI" panose="020B0604030504040204" pitchFamily="50" charset="-128"/>
              </a:rPr>
              <a:t>HP</a:t>
            </a:r>
            <a:r>
              <a:rPr lang="ja-JP" altLang="en-US" sz="1400" dirty="0">
                <a:latin typeface="Meiryo UI" panose="020B0604030504040204" pitchFamily="50" charset="-128"/>
                <a:ea typeface="Meiryo UI" panose="020B0604030504040204" pitchFamily="50" charset="-128"/>
              </a:rPr>
              <a:t>で公開する。</a:t>
            </a:r>
            <a:endParaRPr lang="en-US" altLang="ja-JP" sz="1400" dirty="0">
              <a:latin typeface="Meiryo UI" panose="020B0604030504040204" pitchFamily="50" charset="-128"/>
              <a:ea typeface="Meiryo UI" panose="020B0604030504040204" pitchFamily="50" charset="-128"/>
            </a:endParaRPr>
          </a:p>
          <a:p>
            <a:pPr marL="144000" indent="-144000">
              <a:lnSpc>
                <a:spcPts val="2000"/>
              </a:lnSpc>
            </a:pPr>
            <a:r>
              <a:rPr lang="ja-JP" altLang="en-US" sz="1400" dirty="0">
                <a:latin typeface="Meiryo UI" panose="020B0604030504040204" pitchFamily="50" charset="-128"/>
                <a:ea typeface="Meiryo UI" panose="020B0604030504040204" pitchFamily="50" charset="-128"/>
              </a:rPr>
              <a:t>③　システム利用者へ以下の観点について、アンケート調査等によりシステムを効率的に利用できているか検証を行う。</a:t>
            </a:r>
            <a:endParaRPr lang="en-US" altLang="ja-JP" sz="1400" dirty="0">
              <a:latin typeface="Meiryo UI" panose="020B0604030504040204" pitchFamily="50" charset="-128"/>
              <a:ea typeface="Meiryo UI" panose="020B0604030504040204" pitchFamily="50" charset="-128"/>
            </a:endParaRPr>
          </a:p>
          <a:p>
            <a:pPr marL="144000" indent="-144000">
              <a:lnSpc>
                <a:spcPts val="2000"/>
              </a:lnSpc>
            </a:pPr>
            <a:r>
              <a:rPr lang="ja-JP" altLang="en-US" sz="1400" dirty="0">
                <a:latin typeface="Meiryo UI" panose="020B0604030504040204" pitchFamily="50" charset="-128"/>
                <a:ea typeface="Meiryo UI" panose="020B0604030504040204" pitchFamily="50" charset="-128"/>
              </a:rPr>
              <a:t>　　・ダッシュボードの作成数や更新頻度と市</a:t>
            </a:r>
            <a:r>
              <a:rPr lang="en-US" altLang="ja-JP" sz="1400" dirty="0">
                <a:latin typeface="Meiryo UI" panose="020B0604030504040204" pitchFamily="50" charset="-128"/>
                <a:ea typeface="Meiryo UI" panose="020B0604030504040204" pitchFamily="50" charset="-128"/>
              </a:rPr>
              <a:t>HP</a:t>
            </a:r>
            <a:r>
              <a:rPr lang="ja-JP" altLang="en-US" sz="1400" dirty="0" err="1">
                <a:latin typeface="Meiryo UI" panose="020B0604030504040204" pitchFamily="50" charset="-128"/>
                <a:ea typeface="Meiryo UI" panose="020B0604030504040204" pitchFamily="50" charset="-128"/>
              </a:rPr>
              <a:t>への</a:t>
            </a:r>
            <a:r>
              <a:rPr lang="ja-JP" altLang="en-US" sz="1400" dirty="0">
                <a:latin typeface="Meiryo UI" panose="020B0604030504040204" pitchFamily="50" charset="-128"/>
                <a:ea typeface="Meiryo UI" panose="020B0604030504040204" pitchFamily="50" charset="-128"/>
              </a:rPr>
              <a:t>公開数</a:t>
            </a:r>
            <a:endParaRPr lang="en-US" altLang="ja-JP" sz="1400" dirty="0">
              <a:latin typeface="Meiryo UI" panose="020B0604030504040204" pitchFamily="50" charset="-128"/>
              <a:ea typeface="Meiryo UI" panose="020B0604030504040204" pitchFamily="50" charset="-128"/>
            </a:endParaRPr>
          </a:p>
          <a:p>
            <a:pPr marL="144000" indent="-144000">
              <a:lnSpc>
                <a:spcPts val="2000"/>
              </a:lnSpc>
            </a:pPr>
            <a:r>
              <a:rPr lang="ja-JP" altLang="en-US" sz="1400" dirty="0">
                <a:latin typeface="Meiryo UI" panose="020B0604030504040204" pitchFamily="50" charset="-128"/>
                <a:ea typeface="Meiryo UI" panose="020B0604030504040204" pitchFamily="50" charset="-128"/>
              </a:rPr>
              <a:t>　　・ダッシュボードを他部署が閲覧、利用した数</a:t>
            </a:r>
            <a:endParaRPr lang="en-US" altLang="ja-JP" sz="1400" dirty="0">
              <a:latin typeface="Meiryo UI" panose="020B0604030504040204" pitchFamily="50" charset="-128"/>
              <a:ea typeface="Meiryo UI" panose="020B0604030504040204" pitchFamily="50" charset="-128"/>
            </a:endParaRPr>
          </a:p>
          <a:p>
            <a:pPr marL="144000" indent="-144000">
              <a:lnSpc>
                <a:spcPts val="2000"/>
              </a:lnSpc>
            </a:pPr>
            <a:r>
              <a:rPr lang="ja-JP" altLang="en-US" sz="1400" dirty="0">
                <a:latin typeface="Meiryo UI" panose="020B0604030504040204" pitchFamily="50" charset="-128"/>
                <a:ea typeface="Meiryo UI" panose="020B0604030504040204" pitchFamily="50" charset="-128"/>
              </a:rPr>
              <a:t>④　アンケート結果をもとに改善策を検討。総務省の地域情報化アドバイザー派遣制度の活用、県内のシビックテックコミュニティへの協力を依頼し、サービスやダッシュボードの評価・改善を得る。</a:t>
            </a:r>
            <a:endParaRPr lang="en-US" altLang="ja-JP" sz="1400" dirty="0">
              <a:latin typeface="Meiryo UI" panose="020B0604030504040204" pitchFamily="50" charset="-128"/>
              <a:ea typeface="Meiryo UI" panose="020B0604030504040204" pitchFamily="50" charset="-128"/>
            </a:endParaRPr>
          </a:p>
          <a:p>
            <a:pPr marL="144000" indent="-144000">
              <a:lnSpc>
                <a:spcPts val="2000"/>
              </a:lnSpc>
            </a:pP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18B88F57-4D6C-402E-ADE2-FE49E9A0223E}"/>
              </a:ext>
            </a:extLst>
          </p:cNvPr>
          <p:cNvSpPr txBox="1"/>
          <p:nvPr/>
        </p:nvSpPr>
        <p:spPr>
          <a:xfrm>
            <a:off x="539552" y="1340768"/>
            <a:ext cx="7704856" cy="2031325"/>
          </a:xfrm>
          <a:prstGeom prst="rect">
            <a:avLst/>
          </a:prstGeom>
          <a:noFill/>
        </p:spPr>
        <p:txBody>
          <a:bodyPr wrap="square" rtlCol="0">
            <a:spAutoFit/>
          </a:bodyPr>
          <a:lstStyle/>
          <a:p>
            <a:pPr marL="285750" indent="-285750">
              <a:buFont typeface="Arial" panose="020B0604020202020204" pitchFamily="34" charset="0"/>
              <a:buChar char="•"/>
            </a:pPr>
            <a:r>
              <a:rPr lang="ja-JP" altLang="en-US" sz="1400" dirty="0"/>
              <a:t>ダッシュボードサイト、オープンデータカタログサイトの所在について、以下媒体での周知を行う。なお、スマートフォンでも閲覧ができるため、スマホ講座や住民向けの講座において、そちらも紹介する。</a:t>
            </a:r>
            <a:endParaRPr lang="en-US" altLang="ja-JP" sz="1400" dirty="0"/>
          </a:p>
          <a:p>
            <a:r>
              <a:rPr kumimoji="1" lang="ja-JP" altLang="en-US" sz="1400" dirty="0"/>
              <a:t>　　①　市</a:t>
            </a:r>
            <a:r>
              <a:rPr kumimoji="1" lang="en-US" altLang="ja-JP" sz="1400" dirty="0"/>
              <a:t>HP</a:t>
            </a:r>
            <a:r>
              <a:rPr kumimoji="1" lang="ja-JP" altLang="en-US" sz="1400" dirty="0"/>
              <a:t>の新着情報ページ</a:t>
            </a:r>
            <a:r>
              <a:rPr lang="ja-JP" altLang="en-US" sz="1400" dirty="0"/>
              <a:t>への都度掲載。</a:t>
            </a:r>
            <a:endParaRPr lang="en-US" altLang="ja-JP" sz="1400" dirty="0"/>
          </a:p>
          <a:p>
            <a:r>
              <a:rPr kumimoji="1" lang="ja-JP" altLang="en-US" sz="1400" dirty="0"/>
              <a:t>　　②　市広報誌での</a:t>
            </a:r>
            <a:r>
              <a:rPr kumimoji="1" lang="en-US" altLang="ja-JP" sz="1400" dirty="0"/>
              <a:t>HP</a:t>
            </a:r>
            <a:r>
              <a:rPr kumimoji="1" lang="ja-JP" altLang="en-US" sz="1400" dirty="0"/>
              <a:t>の案内</a:t>
            </a:r>
            <a:endParaRPr kumimoji="1" lang="en-US" altLang="ja-JP" sz="1400" dirty="0"/>
          </a:p>
          <a:p>
            <a:r>
              <a:rPr lang="ja-JP" altLang="en-US" sz="1400" dirty="0"/>
              <a:t>　　③　公式</a:t>
            </a:r>
            <a:r>
              <a:rPr lang="en-US" altLang="ja-JP" sz="1400" dirty="0"/>
              <a:t>LINE</a:t>
            </a:r>
            <a:r>
              <a:rPr lang="ja-JP" altLang="en-US" sz="1400" dirty="0" err="1"/>
              <a:t>での</a:t>
            </a:r>
            <a:r>
              <a:rPr lang="en-US" altLang="ja-JP" sz="1400" dirty="0"/>
              <a:t>HP</a:t>
            </a:r>
            <a:r>
              <a:rPr lang="ja-JP" altLang="en-US" sz="1400" dirty="0"/>
              <a:t>の案内、新規ダッシュボード作成ごとの都度プッシュ通知。</a:t>
            </a:r>
            <a:endParaRPr lang="en-US" altLang="ja-JP" sz="1400" dirty="0"/>
          </a:p>
          <a:p>
            <a:pPr marL="285750" indent="-285750">
              <a:buFont typeface="Arial" panose="020B0604020202020204" pitchFamily="34" charset="0"/>
              <a:buChar char="•"/>
            </a:pPr>
            <a:r>
              <a:rPr kumimoji="1" lang="ja-JP" altLang="en-US" sz="1400" dirty="0"/>
              <a:t>委託業者、シビックコミュニティと連携し、市ダッシュボードの周知を図る。</a:t>
            </a:r>
            <a:endParaRPr kumimoji="1" lang="en-US" altLang="ja-JP" sz="1400" dirty="0"/>
          </a:p>
          <a:p>
            <a:pPr marL="285750" indent="-285750">
              <a:buFont typeface="Arial" panose="020B0604020202020204" pitchFamily="34" charset="0"/>
              <a:buChar char="•"/>
            </a:pPr>
            <a:r>
              <a:rPr kumimoji="1" lang="ja-JP" altLang="en-US" sz="1400" dirty="0"/>
              <a:t>地図上で可視化するダッシュボードは特に視覚効果が高いため、庁内各課と連携し、住民と関わりの強い地図ダッシュボードの作成を実施、各課の窓口や</a:t>
            </a:r>
            <a:r>
              <a:rPr kumimoji="1" lang="en-US" altLang="ja-JP" sz="1400" dirty="0"/>
              <a:t>HP</a:t>
            </a:r>
            <a:r>
              <a:rPr kumimoji="1" lang="ja-JP" altLang="en-US" sz="1400" dirty="0"/>
              <a:t>上での広報周知を図る。</a:t>
            </a:r>
            <a:endParaRPr kumimoji="1" lang="en-US" altLang="ja-JP" sz="1400" dirty="0"/>
          </a:p>
        </p:txBody>
      </p:sp>
      <p:sp>
        <p:nvSpPr>
          <p:cNvPr id="4" name="四角形: 角を丸くする 2">
            <a:extLst>
              <a:ext uri="{FF2B5EF4-FFF2-40B4-BE49-F238E27FC236}">
                <a16:creationId xmlns:a16="http://schemas.microsoft.com/office/drawing/2014/main" id="{B6E3A1BE-0A9F-12FC-C5DC-72D293DAD228}"/>
              </a:ext>
            </a:extLst>
          </p:cNvPr>
          <p:cNvSpPr/>
          <p:nvPr/>
        </p:nvSpPr>
        <p:spPr>
          <a:xfrm>
            <a:off x="9213869" y="842820"/>
            <a:ext cx="4048353" cy="830997"/>
          </a:xfrm>
          <a:prstGeom prst="roundRect">
            <a:avLst>
              <a:gd name="adj" fmla="val 13697"/>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lstStyle/>
          <a:p>
            <a:pPr marL="144000" indent="-144000">
              <a:lnSpc>
                <a:spcPts val="2000"/>
              </a:lnSpc>
            </a:pPr>
            <a:r>
              <a:rPr lang="ja-JP" altLang="en-US" sz="1100" dirty="0">
                <a:solidFill>
                  <a:schemeClr val="tx1"/>
                </a:solidFill>
                <a:latin typeface="Meiryo UI" panose="020B0604030504040204" pitchFamily="50" charset="-128"/>
                <a:ea typeface="Meiryo UI" panose="020B0604030504040204" pitchFamily="50" charset="-128"/>
              </a:rPr>
              <a:t>周知広報の取り組み以外にも、利用者のさらなる獲得、デジタルデバイドの解消等、長期的な観点で当該サービスをより定着・拡大させていくための工夫を記載願います。</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5" name="四角形: 角を丸くする 8">
            <a:extLst>
              <a:ext uri="{FF2B5EF4-FFF2-40B4-BE49-F238E27FC236}">
                <a16:creationId xmlns:a16="http://schemas.microsoft.com/office/drawing/2014/main" id="{F9E81DD7-DBE3-83CA-26CB-0F21E63571C1}"/>
              </a:ext>
            </a:extLst>
          </p:cNvPr>
          <p:cNvSpPr/>
          <p:nvPr/>
        </p:nvSpPr>
        <p:spPr>
          <a:xfrm>
            <a:off x="9287747" y="3801832"/>
            <a:ext cx="3900596" cy="491070"/>
          </a:xfrm>
          <a:prstGeom prst="roundRect">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900"/>
              </a:lnSpc>
              <a:defRPr/>
            </a:pPr>
            <a:r>
              <a:rPr kumimoji="1" lang="ja-JP" altLang="en-US" sz="1100" b="0" i="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・サービスの評価・改善はどのような体制で行うのか記載願います。</a:t>
            </a:r>
          </a:p>
        </p:txBody>
      </p:sp>
    </p:spTree>
    <p:extLst>
      <p:ext uri="{BB962C8B-B14F-4D97-AF65-F5344CB8AC3E}">
        <p14:creationId xmlns:p14="http://schemas.microsoft.com/office/powerpoint/2010/main" val="2994815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1" name="正方形/長方形 4"/>
          <p:cNvSpPr/>
          <p:nvPr/>
        </p:nvSpPr>
        <p:spPr>
          <a:xfrm>
            <a:off x="0" y="0"/>
            <a:ext cx="9144000" cy="576000"/>
          </a:xfrm>
          <a:prstGeom prst="rect">
            <a:avLst/>
          </a:prstGeom>
          <a:solidFill>
            <a:srgbClr val="FFCC99"/>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事業計画（実装計画・運営計画）</a:t>
            </a:r>
          </a:p>
        </p:txBody>
      </p:sp>
      <p:sp>
        <p:nvSpPr>
          <p:cNvPr id="1735" name="Text Box 4"/>
          <p:cNvSpPr txBox="1">
            <a:spLocks noChangeArrowheads="1"/>
          </p:cNvSpPr>
          <p:nvPr/>
        </p:nvSpPr>
        <p:spPr>
          <a:xfrm>
            <a:off x="0" y="620688"/>
            <a:ext cx="7452320" cy="338554"/>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実装計画（実装までのプロセス・スケジュール）</a:t>
            </a:r>
          </a:p>
        </p:txBody>
      </p:sp>
      <p:graphicFrame>
        <p:nvGraphicFramePr>
          <p:cNvPr id="1737" name="表 13"/>
          <p:cNvGraphicFramePr>
            <a:graphicFrameLocks noGrp="1"/>
          </p:cNvGraphicFramePr>
          <p:nvPr>
            <p:extLst>
              <p:ext uri="{D42A27DB-BD31-4B8C-83A1-F6EECF244321}">
                <p14:modId xmlns:p14="http://schemas.microsoft.com/office/powerpoint/2010/main" val="3609560483"/>
              </p:ext>
            </p:extLst>
          </p:nvPr>
        </p:nvGraphicFramePr>
        <p:xfrm>
          <a:off x="270766" y="1772816"/>
          <a:ext cx="8591662" cy="4824537"/>
        </p:xfrm>
        <a:graphic>
          <a:graphicData uri="http://schemas.openxmlformats.org/drawingml/2006/table">
            <a:tbl>
              <a:tblPr firstRow="1" bandRow="1"/>
              <a:tblGrid>
                <a:gridCol w="1564930">
                  <a:extLst>
                    <a:ext uri="{9D8B030D-6E8A-4147-A177-3AD203B41FA5}">
                      <a16:colId xmlns:a16="http://schemas.microsoft.com/office/drawing/2014/main" val="20000"/>
                    </a:ext>
                  </a:extLst>
                </a:gridCol>
                <a:gridCol w="585561">
                  <a:extLst>
                    <a:ext uri="{9D8B030D-6E8A-4147-A177-3AD203B41FA5}">
                      <a16:colId xmlns:a16="http://schemas.microsoft.com/office/drawing/2014/main" val="20001"/>
                    </a:ext>
                  </a:extLst>
                </a:gridCol>
                <a:gridCol w="585561">
                  <a:extLst>
                    <a:ext uri="{9D8B030D-6E8A-4147-A177-3AD203B41FA5}">
                      <a16:colId xmlns:a16="http://schemas.microsoft.com/office/drawing/2014/main" val="20002"/>
                    </a:ext>
                  </a:extLst>
                </a:gridCol>
                <a:gridCol w="585561">
                  <a:extLst>
                    <a:ext uri="{9D8B030D-6E8A-4147-A177-3AD203B41FA5}">
                      <a16:colId xmlns:a16="http://schemas.microsoft.com/office/drawing/2014/main" val="20003"/>
                    </a:ext>
                  </a:extLst>
                </a:gridCol>
                <a:gridCol w="585561">
                  <a:extLst>
                    <a:ext uri="{9D8B030D-6E8A-4147-A177-3AD203B41FA5}">
                      <a16:colId xmlns:a16="http://schemas.microsoft.com/office/drawing/2014/main" val="20004"/>
                    </a:ext>
                  </a:extLst>
                </a:gridCol>
                <a:gridCol w="585561">
                  <a:extLst>
                    <a:ext uri="{9D8B030D-6E8A-4147-A177-3AD203B41FA5}">
                      <a16:colId xmlns:a16="http://schemas.microsoft.com/office/drawing/2014/main" val="20005"/>
                    </a:ext>
                  </a:extLst>
                </a:gridCol>
                <a:gridCol w="585561">
                  <a:extLst>
                    <a:ext uri="{9D8B030D-6E8A-4147-A177-3AD203B41FA5}">
                      <a16:colId xmlns:a16="http://schemas.microsoft.com/office/drawing/2014/main" val="20006"/>
                    </a:ext>
                  </a:extLst>
                </a:gridCol>
                <a:gridCol w="585561">
                  <a:extLst>
                    <a:ext uri="{9D8B030D-6E8A-4147-A177-3AD203B41FA5}">
                      <a16:colId xmlns:a16="http://schemas.microsoft.com/office/drawing/2014/main" val="20007"/>
                    </a:ext>
                  </a:extLst>
                </a:gridCol>
                <a:gridCol w="585561">
                  <a:extLst>
                    <a:ext uri="{9D8B030D-6E8A-4147-A177-3AD203B41FA5}">
                      <a16:colId xmlns:a16="http://schemas.microsoft.com/office/drawing/2014/main" val="20008"/>
                    </a:ext>
                  </a:extLst>
                </a:gridCol>
                <a:gridCol w="585561">
                  <a:extLst>
                    <a:ext uri="{9D8B030D-6E8A-4147-A177-3AD203B41FA5}">
                      <a16:colId xmlns:a16="http://schemas.microsoft.com/office/drawing/2014/main" val="20009"/>
                    </a:ext>
                  </a:extLst>
                </a:gridCol>
                <a:gridCol w="585561">
                  <a:extLst>
                    <a:ext uri="{9D8B030D-6E8A-4147-A177-3AD203B41FA5}">
                      <a16:colId xmlns:a16="http://schemas.microsoft.com/office/drawing/2014/main" val="20010"/>
                    </a:ext>
                  </a:extLst>
                </a:gridCol>
                <a:gridCol w="585561">
                  <a:extLst>
                    <a:ext uri="{9D8B030D-6E8A-4147-A177-3AD203B41FA5}">
                      <a16:colId xmlns:a16="http://schemas.microsoft.com/office/drawing/2014/main" val="20011"/>
                    </a:ext>
                  </a:extLst>
                </a:gridCol>
                <a:gridCol w="585561">
                  <a:extLst>
                    <a:ext uri="{9D8B030D-6E8A-4147-A177-3AD203B41FA5}">
                      <a16:colId xmlns:a16="http://schemas.microsoft.com/office/drawing/2014/main" val="20012"/>
                    </a:ext>
                  </a:extLst>
                </a:gridCol>
              </a:tblGrid>
              <a:tr h="390146">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6</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8</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9</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12</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2025</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solidFill>
                            <a:schemeClr val="bg1"/>
                          </a:solidFill>
                          <a:latin typeface="Meiryo UI" panose="020B0604030504040204" pitchFamily="50" charset="-128"/>
                          <a:ea typeface="Meiryo UI" panose="020B0604030504040204" pitchFamily="50" charset="-128"/>
                        </a:rPr>
                        <a:t>2</a:t>
                      </a:r>
                      <a:r>
                        <a:rPr kumimoji="1" lang="ja-JP" altLang="en-US" sz="1100" dirty="0">
                          <a:solidFill>
                            <a:schemeClr val="bg1"/>
                          </a:solidFill>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3</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10000"/>
                  </a:ext>
                </a:extLst>
              </a:tr>
              <a:tr h="26295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216589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A</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BI</a:t>
                      </a:r>
                      <a:r>
                        <a:rPr kumimoji="1" lang="ja-JP" altLang="en-US" sz="1100" dirty="0">
                          <a:solidFill>
                            <a:schemeClr val="tx1"/>
                          </a:solidFill>
                          <a:latin typeface="Meiryo UI" panose="020B0604030504040204" pitchFamily="50" charset="-128"/>
                          <a:ea typeface="Meiryo UI" panose="020B0604030504040204" pitchFamily="50" charset="-128"/>
                        </a:rPr>
                        <a:t>ツール用機器調達</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100277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100277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bl>
          </a:graphicData>
        </a:graphic>
      </p:graphicFrame>
      <p:sp>
        <p:nvSpPr>
          <p:cNvPr id="1738" name="ホームベース 14"/>
          <p:cNvSpPr/>
          <p:nvPr/>
        </p:nvSpPr>
        <p:spPr>
          <a:xfrm>
            <a:off x="1838505" y="2625561"/>
            <a:ext cx="351373" cy="252000"/>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lang="ja-JP" altLang="en-US" sz="900" dirty="0">
                <a:solidFill>
                  <a:prstClr val="black">
                    <a:lumMod val="85000"/>
                    <a:lumOff val="15000"/>
                  </a:prstClr>
                </a:solidFill>
                <a:latin typeface="Meiryo UI" panose="020B0604030504040204" pitchFamily="50" charset="-128"/>
                <a:ea typeface="Meiryo UI" panose="020B0604030504040204" pitchFamily="50" charset="-128"/>
              </a:rPr>
              <a:t>関係団体等との協議</a:t>
            </a:r>
            <a:endPar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endParaRPr>
          </a:p>
        </p:txBody>
      </p:sp>
      <p:sp>
        <p:nvSpPr>
          <p:cNvPr id="1739" name="ホームベース 15"/>
          <p:cNvSpPr/>
          <p:nvPr/>
        </p:nvSpPr>
        <p:spPr>
          <a:xfrm>
            <a:off x="1838505" y="3037999"/>
            <a:ext cx="351372" cy="230832"/>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lang="ja-JP" altLang="en-US" sz="900" dirty="0">
                <a:solidFill>
                  <a:prstClr val="black">
                    <a:lumMod val="85000"/>
                    <a:lumOff val="15000"/>
                  </a:prstClr>
                </a:solidFill>
                <a:latin typeface="Meiryo UI" panose="020B0604030504040204" pitchFamily="50" charset="-128"/>
                <a:ea typeface="Meiryo UI" panose="020B0604030504040204" pitchFamily="50" charset="-128"/>
              </a:rPr>
              <a:t>仕様検討</a:t>
            </a:r>
            <a:endPar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endParaRPr>
          </a:p>
        </p:txBody>
      </p:sp>
      <p:sp>
        <p:nvSpPr>
          <p:cNvPr id="1740" name="ホームベース 16"/>
          <p:cNvSpPr/>
          <p:nvPr/>
        </p:nvSpPr>
        <p:spPr>
          <a:xfrm>
            <a:off x="2340114" y="3661596"/>
            <a:ext cx="3023973" cy="226691"/>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rPr>
              <a:t>システム構築</a:t>
            </a:r>
          </a:p>
        </p:txBody>
      </p:sp>
      <p:sp>
        <p:nvSpPr>
          <p:cNvPr id="1741" name="ホームベース 17"/>
          <p:cNvSpPr/>
          <p:nvPr/>
        </p:nvSpPr>
        <p:spPr>
          <a:xfrm>
            <a:off x="5940152" y="4181579"/>
            <a:ext cx="2922276" cy="226691"/>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rPr>
              <a:t>実装・運用</a:t>
            </a:r>
          </a:p>
        </p:txBody>
      </p:sp>
      <p:sp>
        <p:nvSpPr>
          <p:cNvPr id="20" name="ホームベース 15"/>
          <p:cNvSpPr/>
          <p:nvPr/>
        </p:nvSpPr>
        <p:spPr>
          <a:xfrm>
            <a:off x="2014192" y="3428999"/>
            <a:ext cx="351372" cy="15747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rPr>
              <a:t>公告・入札</a:t>
            </a:r>
          </a:p>
        </p:txBody>
      </p:sp>
      <p:sp>
        <p:nvSpPr>
          <p:cNvPr id="21" name="ホームベース 16"/>
          <p:cNvSpPr/>
          <p:nvPr/>
        </p:nvSpPr>
        <p:spPr>
          <a:xfrm>
            <a:off x="5331498" y="3871326"/>
            <a:ext cx="608654" cy="226691"/>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rPr>
              <a:t>運用テスト</a:t>
            </a:r>
          </a:p>
        </p:txBody>
      </p:sp>
      <p:sp>
        <p:nvSpPr>
          <p:cNvPr id="1736" name="正方形/長方形 12"/>
          <p:cNvSpPr/>
          <p:nvPr/>
        </p:nvSpPr>
        <p:spPr>
          <a:xfrm>
            <a:off x="252203" y="1034152"/>
            <a:ext cx="8712285" cy="73866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400" b="0" i="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仕様検討、入札、開発・テスト、実装、運用など、サービス実装までの年度内スケジュール詳細を記載すること。</a:t>
            </a:r>
            <a:endParaRPr kumimoji="1" lang="en-US" altLang="ja-JP" sz="1400" b="0" i="1"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i="1" dirty="0">
                <a:latin typeface="Meiryo UI" panose="020B0604030504040204" pitchFamily="50" charset="-128"/>
                <a:ea typeface="Meiryo UI" panose="020B0604030504040204" pitchFamily="50" charset="-128"/>
              </a:rPr>
              <a:t>※</a:t>
            </a:r>
            <a:r>
              <a:rPr lang="ja-JP" altLang="en-US" sz="1400" i="1" dirty="0">
                <a:latin typeface="Meiryo UI" panose="020B0604030504040204" pitchFamily="50" charset="-128"/>
                <a:ea typeface="Meiryo UI" panose="020B0604030504040204" pitchFamily="50" charset="-128"/>
              </a:rPr>
              <a:t>複数サービスを実装する場合は、サービスごとに行を分けてスケジュールを記載すること</a:t>
            </a:r>
            <a:endParaRPr lang="en-US" altLang="ja-JP" sz="1400" i="1" dirty="0">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i="1" dirty="0">
                <a:latin typeface="Meiryo UI" panose="020B0604030504040204" pitchFamily="50" charset="-128"/>
                <a:ea typeface="Meiryo UI" panose="020B0604030504040204" pitchFamily="50" charset="-128"/>
              </a:rPr>
              <a:t>※</a:t>
            </a:r>
            <a:r>
              <a:rPr lang="ja-JP" altLang="en-US" sz="1400" i="1" dirty="0">
                <a:latin typeface="Meiryo UI" panose="020B0604030504040204" pitchFamily="50" charset="-128"/>
                <a:ea typeface="Meiryo UI" panose="020B0604030504040204" pitchFamily="50" charset="-128"/>
              </a:rPr>
              <a:t>実装（サービスリリース）タイミングに星印をつけること</a:t>
            </a:r>
            <a:endParaRPr kumimoji="1" lang="en-US" altLang="ja-JP" sz="1400" b="0" i="1"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36" name="四角形: 角を丸くする 35">
            <a:extLst>
              <a:ext uri="{FF2B5EF4-FFF2-40B4-BE49-F238E27FC236}">
                <a16:creationId xmlns:a16="http://schemas.microsoft.com/office/drawing/2014/main" id="{EC4BB33E-1540-4FFE-AC32-3B15ECCAA946}"/>
              </a:ext>
            </a:extLst>
          </p:cNvPr>
          <p:cNvSpPr/>
          <p:nvPr/>
        </p:nvSpPr>
        <p:spPr>
          <a:xfrm>
            <a:off x="9324528" y="645949"/>
            <a:ext cx="936103" cy="288032"/>
          </a:xfrm>
          <a:prstGeom prst="roundRect">
            <a:avLst>
              <a:gd name="adj" fmla="val 32556"/>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900"/>
              </a:lnSpc>
            </a:pPr>
            <a:r>
              <a:rPr lang="ja-JP" altLang="en-US" sz="1400" dirty="0">
                <a:solidFill>
                  <a:sysClr val="windowText" lastClr="000000"/>
                </a:solidFill>
                <a:latin typeface="Meiryo UI" panose="020B0604030504040204" pitchFamily="50" charset="-128"/>
                <a:ea typeface="Meiryo UI" panose="020B0604030504040204" pitchFamily="50" charset="-128"/>
              </a:rPr>
              <a:t>記載例</a:t>
            </a:r>
            <a:endParaRPr kumimoji="1" lang="ja-JP" altLang="en-US" sz="1400" dirty="0">
              <a:solidFill>
                <a:sysClr val="windowText" lastClr="000000"/>
              </a:solidFill>
              <a:latin typeface="Meiryo UI" panose="020B0604030504040204" pitchFamily="50" charset="-128"/>
              <a:ea typeface="Meiryo UI" panose="020B0604030504040204" pitchFamily="50" charset="-128"/>
            </a:endParaRPr>
          </a:p>
        </p:txBody>
      </p:sp>
      <p:sp>
        <p:nvSpPr>
          <p:cNvPr id="37" name="Rectangle 66">
            <a:extLst>
              <a:ext uri="{FF2B5EF4-FFF2-40B4-BE49-F238E27FC236}">
                <a16:creationId xmlns:a16="http://schemas.microsoft.com/office/drawing/2014/main" id="{A654FED5-F836-42F5-AD1F-3BB79A348050}"/>
              </a:ext>
            </a:extLst>
          </p:cNvPr>
          <p:cNvSpPr>
            <a:spLocks noChangeArrowheads="1"/>
          </p:cNvSpPr>
          <p:nvPr/>
        </p:nvSpPr>
        <p:spPr>
          <a:xfrm>
            <a:off x="179512" y="1001285"/>
            <a:ext cx="8784976" cy="5740083"/>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dirty="0">
              <a:solidFill>
                <a:srgbClr val="0070C0"/>
              </a:solidFill>
              <a:latin typeface="Meiryo UI" panose="020B0604030504040204" pitchFamily="50" charset="-128"/>
              <a:ea typeface="Meiryo UI" panose="020B0604030504040204" pitchFamily="50" charset="-128"/>
            </a:endParaRPr>
          </a:p>
        </p:txBody>
      </p:sp>
      <p:grpSp>
        <p:nvGrpSpPr>
          <p:cNvPr id="8" name="グループ化 7">
            <a:extLst>
              <a:ext uri="{FF2B5EF4-FFF2-40B4-BE49-F238E27FC236}">
                <a16:creationId xmlns:a16="http://schemas.microsoft.com/office/drawing/2014/main" id="{69471438-E41D-2744-BA2A-D30863EA5BC3}"/>
              </a:ext>
            </a:extLst>
          </p:cNvPr>
          <p:cNvGrpSpPr/>
          <p:nvPr/>
        </p:nvGrpSpPr>
        <p:grpSpPr>
          <a:xfrm>
            <a:off x="5832995" y="3636191"/>
            <a:ext cx="844850" cy="470270"/>
            <a:chOff x="7263419" y="2586128"/>
            <a:chExt cx="844850" cy="470270"/>
          </a:xfrm>
        </p:grpSpPr>
        <p:sp>
          <p:nvSpPr>
            <p:cNvPr id="7" name="正方形/長方形 4">
              <a:extLst>
                <a:ext uri="{FF2B5EF4-FFF2-40B4-BE49-F238E27FC236}">
                  <a16:creationId xmlns:a16="http://schemas.microsoft.com/office/drawing/2014/main" id="{002DAE92-6F97-EE29-B26F-B562D324CB9A}"/>
                </a:ext>
              </a:extLst>
            </p:cNvPr>
            <p:cNvSpPr/>
            <p:nvPr/>
          </p:nvSpPr>
          <p:spPr>
            <a:xfrm>
              <a:off x="7263419" y="2586128"/>
              <a:ext cx="844850" cy="230832"/>
            </a:xfrm>
            <a:prstGeom prst="rect">
              <a:avLst/>
            </a:prstGeom>
          </p:spPr>
          <p:txBody>
            <a:bodyPr wrap="square" rIns="36000">
              <a:spAutoFit/>
            </a:bodyPr>
            <a:lstStyle/>
            <a:p>
              <a:pPr marL="265113" marR="143510" indent="-176213" algn="ctr">
                <a:spcAft>
                  <a:spcPts val="0"/>
                </a:spcAft>
              </a:pPr>
              <a:r>
                <a:rPr lang="ja-JP" altLang="en-US" sz="900" i="1" kern="100" dirty="0">
                  <a:latin typeface="Meiryo UI" panose="020B0604030504040204" pitchFamily="50" charset="-128"/>
                  <a:ea typeface="Meiryo UI" panose="020B0604030504040204" pitchFamily="50" charset="-128"/>
                  <a:cs typeface="Meiryo UI" panose="020B0604030504040204" pitchFamily="50" charset="-128"/>
                </a:rPr>
                <a:t>実装</a:t>
              </a:r>
              <a:endParaRPr lang="en-US" altLang="ja-JP" sz="900" i="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星: 5 pt 2">
              <a:extLst>
                <a:ext uri="{FF2B5EF4-FFF2-40B4-BE49-F238E27FC236}">
                  <a16:creationId xmlns:a16="http://schemas.microsoft.com/office/drawing/2014/main" id="{6BD1E4A9-05A4-5CA4-8D2A-ED4BDAA878EB}"/>
                </a:ext>
              </a:extLst>
            </p:cNvPr>
            <p:cNvSpPr/>
            <p:nvPr/>
          </p:nvSpPr>
          <p:spPr>
            <a:xfrm>
              <a:off x="7542316" y="2768366"/>
              <a:ext cx="288032" cy="288032"/>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スライド番号プレースホルダー 1">
            <a:extLst>
              <a:ext uri="{FF2B5EF4-FFF2-40B4-BE49-F238E27FC236}">
                <a16:creationId xmlns:a16="http://schemas.microsoft.com/office/drawing/2014/main" id="{76498566-E445-3E51-11C9-592BCCC2053A}"/>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11</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 name="四角形: 角を丸くする 8">
            <a:extLst>
              <a:ext uri="{FF2B5EF4-FFF2-40B4-BE49-F238E27FC236}">
                <a16:creationId xmlns:a16="http://schemas.microsoft.com/office/drawing/2014/main" id="{9D62BAB6-1128-3F0E-45D8-E4F73AB7FFCD}"/>
              </a:ext>
            </a:extLst>
          </p:cNvPr>
          <p:cNvSpPr/>
          <p:nvPr/>
        </p:nvSpPr>
        <p:spPr>
          <a:xfrm>
            <a:off x="9154959" y="2434918"/>
            <a:ext cx="3123089" cy="731946"/>
          </a:xfrm>
          <a:prstGeom prst="roundRect">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900"/>
              </a:lnSpc>
              <a:defRPr/>
            </a:pPr>
            <a:r>
              <a:rPr kumimoji="1" lang="ja-JP" altLang="en-US" sz="1100" b="0" i="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・事業費の記載は不要ですので、削除願います。</a:t>
            </a:r>
            <a:endParaRPr kumimoji="1" lang="en-US" altLang="ja-JP" sz="1100" b="0" i="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defRPr/>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・周知広報の取り組みについても記載願います。</a:t>
            </a:r>
            <a:endParaRPr kumimoji="1" lang="ja-JP" altLang="en-US" sz="1100" b="0" i="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ホームベース 17">
            <a:extLst>
              <a:ext uri="{FF2B5EF4-FFF2-40B4-BE49-F238E27FC236}">
                <a16:creationId xmlns:a16="http://schemas.microsoft.com/office/drawing/2014/main" id="{3856E89F-CF14-4845-AE66-86FDBBD143FF}"/>
              </a:ext>
            </a:extLst>
          </p:cNvPr>
          <p:cNvSpPr/>
          <p:nvPr/>
        </p:nvSpPr>
        <p:spPr>
          <a:xfrm>
            <a:off x="5940152" y="4652597"/>
            <a:ext cx="2940839" cy="226690"/>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lang="ja-JP" altLang="en-US" sz="900" dirty="0">
                <a:solidFill>
                  <a:prstClr val="black">
                    <a:lumMod val="85000"/>
                    <a:lumOff val="15000"/>
                  </a:prstClr>
                </a:solidFill>
                <a:latin typeface="Meiryo UI" panose="020B0604030504040204" pitchFamily="50" charset="-128"/>
                <a:ea typeface="Meiryo UI" panose="020B0604030504040204" pitchFamily="50" charset="-128"/>
              </a:rPr>
              <a:t>市</a:t>
            </a:r>
            <a:r>
              <a:rPr lang="en-US" altLang="ja-JP" sz="900" dirty="0">
                <a:solidFill>
                  <a:prstClr val="black">
                    <a:lumMod val="85000"/>
                    <a:lumOff val="15000"/>
                  </a:prstClr>
                </a:solidFill>
                <a:latin typeface="Meiryo UI" panose="020B0604030504040204" pitchFamily="50" charset="-128"/>
                <a:ea typeface="Meiryo UI" panose="020B0604030504040204" pitchFamily="50" charset="-128"/>
              </a:rPr>
              <a:t>HP</a:t>
            </a:r>
            <a:r>
              <a:rPr lang="ja-JP" altLang="en-US" sz="900" dirty="0" err="1">
                <a:solidFill>
                  <a:prstClr val="black">
                    <a:lumMod val="85000"/>
                    <a:lumOff val="15000"/>
                  </a:prstClr>
                </a:solidFill>
                <a:latin typeface="Meiryo UI" panose="020B0604030504040204" pitchFamily="50" charset="-128"/>
                <a:ea typeface="Meiryo UI" panose="020B0604030504040204" pitchFamily="50" charset="-128"/>
              </a:rPr>
              <a:t>、</a:t>
            </a:r>
            <a:r>
              <a:rPr lang="en-US" altLang="ja-JP" sz="900" dirty="0">
                <a:solidFill>
                  <a:prstClr val="black">
                    <a:lumMod val="85000"/>
                    <a:lumOff val="15000"/>
                  </a:prstClr>
                </a:solidFill>
                <a:latin typeface="Meiryo UI" panose="020B0604030504040204" pitchFamily="50" charset="-128"/>
                <a:ea typeface="Meiryo UI" panose="020B0604030504040204" pitchFamily="50" charset="-128"/>
              </a:rPr>
              <a:t>SNS</a:t>
            </a:r>
            <a:r>
              <a:rPr lang="ja-JP" altLang="en-US" sz="900" dirty="0" err="1">
                <a:solidFill>
                  <a:prstClr val="black">
                    <a:lumMod val="85000"/>
                    <a:lumOff val="15000"/>
                  </a:prstClr>
                </a:solidFill>
                <a:latin typeface="Meiryo UI" panose="020B0604030504040204" pitchFamily="50" charset="-128"/>
                <a:ea typeface="Meiryo UI" panose="020B0604030504040204" pitchFamily="50" charset="-128"/>
              </a:rPr>
              <a:t>、</a:t>
            </a:r>
            <a:r>
              <a:rPr lang="en-US" altLang="ja-JP" sz="900" dirty="0">
                <a:solidFill>
                  <a:prstClr val="black">
                    <a:lumMod val="85000"/>
                    <a:lumOff val="15000"/>
                  </a:prstClr>
                </a:solidFill>
                <a:latin typeface="Meiryo UI" panose="020B0604030504040204" pitchFamily="50" charset="-128"/>
                <a:ea typeface="Meiryo UI" panose="020B0604030504040204" pitchFamily="50" charset="-128"/>
              </a:rPr>
              <a:t>LINE</a:t>
            </a:r>
            <a:r>
              <a:rPr lang="ja-JP" altLang="en-US" sz="900" dirty="0">
                <a:solidFill>
                  <a:prstClr val="black">
                    <a:lumMod val="85000"/>
                    <a:lumOff val="15000"/>
                  </a:prstClr>
                </a:solidFill>
                <a:latin typeface="Meiryo UI" panose="020B0604030504040204" pitchFamily="50" charset="-128"/>
                <a:ea typeface="Meiryo UI" panose="020B0604030504040204" pitchFamily="50" charset="-128"/>
              </a:rPr>
              <a:t>で周知・広報を行う。</a:t>
            </a:r>
            <a:endPar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67528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8" name="Rectangle 67"/>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事業計画（実装計画・運営計画）</a:t>
            </a:r>
            <a:endParaRPr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1349" name="Text Box 4"/>
          <p:cNvSpPr txBox="1">
            <a:spLocks noChangeArrowheads="1"/>
          </p:cNvSpPr>
          <p:nvPr/>
        </p:nvSpPr>
        <p:spPr>
          <a:xfrm>
            <a:off x="0" y="620688"/>
            <a:ext cx="7452320" cy="3385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dirty="0">
                <a:latin typeface="Tahoma" pitchFamily="34" charset="0"/>
                <a:ea typeface="Meiryo UI" panose="020B0604030504040204" pitchFamily="50" charset="-128"/>
              </a:rPr>
              <a:t>運営計画（</a:t>
            </a:r>
            <a:r>
              <a:rPr lang="en-US" altLang="ja-JP" sz="1600" b="1" dirty="0">
                <a:latin typeface="Tahoma" pitchFamily="34" charset="0"/>
                <a:ea typeface="Meiryo UI" panose="020B0604030504040204" pitchFamily="50" charset="-128"/>
              </a:rPr>
              <a:t>KPI</a:t>
            </a:r>
            <a:r>
              <a:rPr lang="ja-JP" altLang="en-US" sz="1600" b="1" dirty="0">
                <a:latin typeface="Tahoma" pitchFamily="34" charset="0"/>
                <a:ea typeface="Meiryo UI" panose="020B0604030504040204" pitchFamily="50" charset="-128"/>
              </a:rPr>
              <a:t>達成のための中長期スケジュール）</a:t>
            </a:r>
          </a:p>
        </p:txBody>
      </p:sp>
      <p:graphicFrame>
        <p:nvGraphicFramePr>
          <p:cNvPr id="1353" name="表 79"/>
          <p:cNvGraphicFramePr>
            <a:graphicFrameLocks noGrp="1"/>
          </p:cNvGraphicFramePr>
          <p:nvPr>
            <p:extLst>
              <p:ext uri="{D42A27DB-BD31-4B8C-83A1-F6EECF244321}">
                <p14:modId xmlns:p14="http://schemas.microsoft.com/office/powerpoint/2010/main" val="3721881213"/>
              </p:ext>
            </p:extLst>
          </p:nvPr>
        </p:nvGraphicFramePr>
        <p:xfrm>
          <a:off x="235862" y="1841084"/>
          <a:ext cx="8651670" cy="4795830"/>
        </p:xfrm>
        <a:graphic>
          <a:graphicData uri="http://schemas.openxmlformats.org/drawingml/2006/table">
            <a:tbl>
              <a:tblPr firstRow="1" bandRow="1"/>
              <a:tblGrid>
                <a:gridCol w="1353485">
                  <a:extLst>
                    <a:ext uri="{9D8B030D-6E8A-4147-A177-3AD203B41FA5}">
                      <a16:colId xmlns:a16="http://schemas.microsoft.com/office/drawing/2014/main" val="20000"/>
                    </a:ext>
                  </a:extLst>
                </a:gridCol>
                <a:gridCol w="1681561">
                  <a:extLst>
                    <a:ext uri="{9D8B030D-6E8A-4147-A177-3AD203B41FA5}">
                      <a16:colId xmlns:a16="http://schemas.microsoft.com/office/drawing/2014/main" val="20001"/>
                    </a:ext>
                  </a:extLst>
                </a:gridCol>
                <a:gridCol w="2736304">
                  <a:extLst>
                    <a:ext uri="{9D8B030D-6E8A-4147-A177-3AD203B41FA5}">
                      <a16:colId xmlns:a16="http://schemas.microsoft.com/office/drawing/2014/main" val="20002"/>
                    </a:ext>
                  </a:extLst>
                </a:gridCol>
                <a:gridCol w="2880320">
                  <a:extLst>
                    <a:ext uri="{9D8B030D-6E8A-4147-A177-3AD203B41FA5}">
                      <a16:colId xmlns:a16="http://schemas.microsoft.com/office/drawing/2014/main" val="20003"/>
                    </a:ext>
                  </a:extLst>
                </a:gridCol>
              </a:tblGrid>
              <a:tr h="275408">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2024</a:t>
                      </a:r>
                      <a:r>
                        <a:rPr kumimoji="1" lang="ja-JP" altLang="en-US" sz="1200" dirty="0">
                          <a:solidFill>
                            <a:schemeClr val="tx1"/>
                          </a:solidFill>
                          <a:latin typeface="Meiryo UI" panose="020B0604030504040204" pitchFamily="50" charset="-128"/>
                          <a:ea typeface="Meiryo UI" panose="020B0604030504040204" pitchFamily="50" charset="-128"/>
                        </a:rPr>
                        <a:t>年度</a:t>
                      </a:r>
                    </a:p>
                  </a:txBody>
                  <a:tcPr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2025</a:t>
                      </a:r>
                      <a:r>
                        <a:rPr kumimoji="1" lang="ja-JP" altLang="en-US" sz="1200" dirty="0">
                          <a:solidFill>
                            <a:schemeClr val="tx1"/>
                          </a:solidFill>
                          <a:latin typeface="Meiryo UI" panose="020B0604030504040204" pitchFamily="50" charset="-128"/>
                          <a:ea typeface="Meiryo UI" panose="020B0604030504040204" pitchFamily="50" charset="-128"/>
                        </a:rPr>
                        <a:t>年度</a:t>
                      </a:r>
                    </a:p>
                  </a:txBody>
                  <a:tcPr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2026</a:t>
                      </a:r>
                      <a:r>
                        <a:rPr kumimoji="1" lang="ja-JP" altLang="en-US" sz="1200" dirty="0">
                          <a:solidFill>
                            <a:schemeClr val="tx1"/>
                          </a:solidFill>
                          <a:latin typeface="Meiryo UI" panose="020B0604030504040204" pitchFamily="50" charset="-128"/>
                          <a:ea typeface="Meiryo UI" panose="020B0604030504040204" pitchFamily="50" charset="-128"/>
                        </a:rPr>
                        <a:t>年度</a:t>
                      </a:r>
                    </a:p>
                  </a:txBody>
                  <a:tcPr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10000"/>
                  </a:ext>
                </a:extLst>
              </a:tr>
              <a:tr h="138451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利用者拡大に向けた周知・取組み</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97566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ダッシュボード公開</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118457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ダッシュボードの内製ができる職員の育成</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9756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ダッシュボードの評価・改善・フィードバック等</a:t>
                      </a:r>
                      <a:endParaRPr kumimoji="1" lang="en-US" altLang="ja-JP" sz="120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4059057415"/>
                  </a:ext>
                </a:extLst>
              </a:tr>
            </a:tbl>
          </a:graphicData>
        </a:graphic>
      </p:graphicFrame>
      <p:sp>
        <p:nvSpPr>
          <p:cNvPr id="1356" name="テキスト ボックス 82"/>
          <p:cNvSpPr txBox="1"/>
          <p:nvPr/>
        </p:nvSpPr>
        <p:spPr>
          <a:xfrm>
            <a:off x="1627602" y="3544082"/>
            <a:ext cx="1661675" cy="461665"/>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サーバ構築</a:t>
            </a:r>
            <a:endParaRPr lang="en-US" altLang="ja-JP" sz="1200" dirty="0">
              <a:latin typeface="Meiryo UI" panose="020B0604030504040204" pitchFamily="50" charset="-128"/>
              <a:ea typeface="Meiryo UI" panose="020B0604030504040204" pitchFamily="50" charset="-128"/>
            </a:endParaRPr>
          </a:p>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ダッシュボード作成・公開</a:t>
            </a:r>
          </a:p>
        </p:txBody>
      </p:sp>
      <p:sp>
        <p:nvSpPr>
          <p:cNvPr id="1357" name="右矢印 83"/>
          <p:cNvSpPr/>
          <p:nvPr/>
        </p:nvSpPr>
        <p:spPr>
          <a:xfrm>
            <a:off x="6443027" y="3984072"/>
            <a:ext cx="2195042" cy="288000"/>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58" name="右矢印 84"/>
          <p:cNvSpPr/>
          <p:nvPr/>
        </p:nvSpPr>
        <p:spPr>
          <a:xfrm>
            <a:off x="1785957" y="3984072"/>
            <a:ext cx="1245570" cy="288000"/>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59" name="テキスト ボックス 85"/>
          <p:cNvSpPr txBox="1"/>
          <p:nvPr/>
        </p:nvSpPr>
        <p:spPr>
          <a:xfrm>
            <a:off x="3477132" y="3526512"/>
            <a:ext cx="2189736" cy="461665"/>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ダッシュボード作成</a:t>
            </a:r>
            <a:endParaRPr lang="en-US" altLang="ja-JP" sz="1200" dirty="0">
              <a:latin typeface="Meiryo UI" panose="020B0604030504040204" pitchFamily="50" charset="-128"/>
              <a:ea typeface="Meiryo UI" panose="020B0604030504040204" pitchFamily="50" charset="-128"/>
            </a:endParaRPr>
          </a:p>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ダッシュボード公開</a:t>
            </a:r>
            <a:endParaRPr lang="en-US" altLang="ja-JP" sz="1200" dirty="0">
              <a:latin typeface="Meiryo UI" panose="020B0604030504040204" pitchFamily="50" charset="-128"/>
              <a:ea typeface="Meiryo UI" panose="020B0604030504040204" pitchFamily="50" charset="-128"/>
            </a:endParaRPr>
          </a:p>
        </p:txBody>
      </p:sp>
      <p:sp>
        <p:nvSpPr>
          <p:cNvPr id="1382" name="右矢印 108"/>
          <p:cNvSpPr/>
          <p:nvPr/>
        </p:nvSpPr>
        <p:spPr>
          <a:xfrm>
            <a:off x="3523482" y="3984072"/>
            <a:ext cx="2268000" cy="288000"/>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50" name="正方形/長方形 22"/>
          <p:cNvSpPr/>
          <p:nvPr/>
        </p:nvSpPr>
        <p:spPr>
          <a:xfrm>
            <a:off x="179512" y="1096860"/>
            <a:ext cx="8856984" cy="762773"/>
          </a:xfrm>
          <a:prstGeom prst="rect">
            <a:avLst/>
          </a:prstGeom>
        </p:spPr>
        <p:txBody>
          <a:bodyPr wrap="square">
            <a:spAutoFit/>
          </a:bodyPr>
          <a:lstStyle/>
          <a:p>
            <a:pPr marL="180000" indent="-180000">
              <a:lnSpc>
                <a:spcPts val="1800"/>
              </a:lnSpc>
            </a:pPr>
            <a:r>
              <a:rPr lang="en-US" altLang="ja-JP" sz="1400" i="1" dirty="0">
                <a:latin typeface="Meiryo UI" panose="020B0604030504040204" pitchFamily="50" charset="-128"/>
                <a:ea typeface="Meiryo UI" panose="020B0604030504040204" pitchFamily="50" charset="-128"/>
              </a:rPr>
              <a:t>※</a:t>
            </a:r>
            <a:r>
              <a:rPr lang="ja-JP" altLang="en-US" sz="1400" i="1" dirty="0">
                <a:latin typeface="Meiryo UI" panose="020B0604030504040204" pitchFamily="50" charset="-128"/>
                <a:ea typeface="Meiryo UI" panose="020B0604030504040204" pitchFamily="50" charset="-128"/>
              </a:rPr>
              <a:t>実装後２年間における、サービス範囲の拡充や提供エリアの拡大、サービスの普及に向けた取組など、サービスを継続して提供していくための具体的取組について記載すること</a:t>
            </a:r>
            <a:endParaRPr lang="en-US" altLang="ja-JP" sz="1400" i="1" dirty="0">
              <a:latin typeface="Meiryo UI" panose="020B0604030504040204" pitchFamily="50" charset="-128"/>
              <a:ea typeface="Meiryo UI" panose="020B0604030504040204" pitchFamily="50" charset="-128"/>
            </a:endParaRPr>
          </a:p>
          <a:p>
            <a:pPr marL="180000" indent="-180000">
              <a:lnSpc>
                <a:spcPts val="1800"/>
              </a:lnSpc>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３か年の</a:t>
            </a:r>
            <a:r>
              <a:rPr lang="en-US" altLang="ja-JP" sz="1400" dirty="0">
                <a:latin typeface="Meiryo UI" panose="020B0604030504040204" pitchFamily="50" charset="-128"/>
                <a:ea typeface="Meiryo UI" panose="020B0604030504040204" pitchFamily="50" charset="-128"/>
              </a:rPr>
              <a:t>KPI</a:t>
            </a:r>
            <a:r>
              <a:rPr lang="ja-JP" altLang="en-US" sz="1400" dirty="0">
                <a:latin typeface="Meiryo UI" panose="020B0604030504040204" pitchFamily="50" charset="-128"/>
                <a:ea typeface="Meiryo UI" panose="020B0604030504040204" pitchFamily="50" charset="-128"/>
              </a:rPr>
              <a:t>達成に向けた具体的なアクションが記載されていることが望ましい</a:t>
            </a:r>
            <a:endParaRPr lang="en-US" altLang="ja-JP" sz="1400" dirty="0">
              <a:latin typeface="Meiryo UI" panose="020B0604030504040204" pitchFamily="50" charset="-128"/>
              <a:ea typeface="Meiryo UI" panose="020B0604030504040204" pitchFamily="50" charset="-128"/>
            </a:endParaRPr>
          </a:p>
        </p:txBody>
      </p:sp>
      <p:sp>
        <p:nvSpPr>
          <p:cNvPr id="31" name="四角形: 角を丸くする 30">
            <a:extLst>
              <a:ext uri="{FF2B5EF4-FFF2-40B4-BE49-F238E27FC236}">
                <a16:creationId xmlns:a16="http://schemas.microsoft.com/office/drawing/2014/main" id="{2B687A1A-7814-413D-A6DB-90BE36BCC1BD}"/>
              </a:ext>
            </a:extLst>
          </p:cNvPr>
          <p:cNvSpPr/>
          <p:nvPr/>
        </p:nvSpPr>
        <p:spPr>
          <a:xfrm>
            <a:off x="9252520" y="1571601"/>
            <a:ext cx="936103" cy="288032"/>
          </a:xfrm>
          <a:prstGeom prst="roundRect">
            <a:avLst>
              <a:gd name="adj" fmla="val 32556"/>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900"/>
              </a:lnSpc>
            </a:pPr>
            <a:r>
              <a:rPr lang="ja-JP" altLang="en-US" sz="1400" dirty="0">
                <a:solidFill>
                  <a:sysClr val="windowText" lastClr="000000"/>
                </a:solidFill>
                <a:latin typeface="Meiryo UI" panose="020B0604030504040204" pitchFamily="50" charset="-128"/>
                <a:ea typeface="Meiryo UI" panose="020B0604030504040204" pitchFamily="50" charset="-128"/>
              </a:rPr>
              <a:t>記載例</a:t>
            </a:r>
            <a:endParaRPr kumimoji="1" lang="ja-JP" altLang="en-US" sz="1400" dirty="0">
              <a:solidFill>
                <a:sysClr val="windowText" lastClr="000000"/>
              </a:solidFill>
              <a:latin typeface="Meiryo UI" panose="020B0604030504040204" pitchFamily="50" charset="-128"/>
              <a:ea typeface="Meiryo UI" panose="020B0604030504040204" pitchFamily="50" charset="-128"/>
            </a:endParaRPr>
          </a:p>
        </p:txBody>
      </p:sp>
      <p:sp>
        <p:nvSpPr>
          <p:cNvPr id="32" name="Rectangle 66">
            <a:extLst>
              <a:ext uri="{FF2B5EF4-FFF2-40B4-BE49-F238E27FC236}">
                <a16:creationId xmlns:a16="http://schemas.microsoft.com/office/drawing/2014/main" id="{FE52727C-FBE5-4BF5-AD45-3205D360BA8C}"/>
              </a:ext>
            </a:extLst>
          </p:cNvPr>
          <p:cNvSpPr>
            <a:spLocks noChangeArrowheads="1"/>
          </p:cNvSpPr>
          <p:nvPr/>
        </p:nvSpPr>
        <p:spPr>
          <a:xfrm>
            <a:off x="179512" y="1001285"/>
            <a:ext cx="8784976" cy="5740083"/>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dirty="0">
              <a:solidFill>
                <a:srgbClr val="0070C0"/>
              </a:solidFill>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27A8AF0D-52E5-8528-599B-2BFF82529F79}"/>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12</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4" name="テキスト ボックス 85">
            <a:extLst>
              <a:ext uri="{FF2B5EF4-FFF2-40B4-BE49-F238E27FC236}">
                <a16:creationId xmlns:a16="http://schemas.microsoft.com/office/drawing/2014/main" id="{C80960FC-89C2-4F4B-A5A8-5561B2B6B6C1}"/>
              </a:ext>
            </a:extLst>
          </p:cNvPr>
          <p:cNvSpPr txBox="1"/>
          <p:nvPr/>
        </p:nvSpPr>
        <p:spPr>
          <a:xfrm>
            <a:off x="6421020" y="3525458"/>
            <a:ext cx="2189736" cy="461665"/>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ダッシュボード作成</a:t>
            </a:r>
            <a:endParaRPr lang="en-US" altLang="ja-JP" sz="1200" dirty="0">
              <a:latin typeface="Meiryo UI" panose="020B0604030504040204" pitchFamily="50" charset="-128"/>
              <a:ea typeface="Meiryo UI" panose="020B0604030504040204" pitchFamily="50" charset="-128"/>
            </a:endParaRPr>
          </a:p>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ダッシュボード公開</a:t>
            </a:r>
            <a:endParaRPr lang="en-US" altLang="ja-JP" sz="1200" dirty="0">
              <a:latin typeface="Meiryo UI" panose="020B0604030504040204" pitchFamily="50" charset="-128"/>
              <a:ea typeface="Meiryo UI" panose="020B0604030504040204" pitchFamily="50" charset="-128"/>
            </a:endParaRPr>
          </a:p>
        </p:txBody>
      </p:sp>
      <p:sp>
        <p:nvSpPr>
          <p:cNvPr id="25" name="右矢印 84">
            <a:extLst>
              <a:ext uri="{FF2B5EF4-FFF2-40B4-BE49-F238E27FC236}">
                <a16:creationId xmlns:a16="http://schemas.microsoft.com/office/drawing/2014/main" id="{AF17D337-16EB-4AE7-8CC7-1046F6AFE9B2}"/>
              </a:ext>
            </a:extLst>
          </p:cNvPr>
          <p:cNvSpPr/>
          <p:nvPr/>
        </p:nvSpPr>
        <p:spPr>
          <a:xfrm>
            <a:off x="1765896" y="4971198"/>
            <a:ext cx="1265629" cy="288000"/>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7" name="右矢印 108">
            <a:extLst>
              <a:ext uri="{FF2B5EF4-FFF2-40B4-BE49-F238E27FC236}">
                <a16:creationId xmlns:a16="http://schemas.microsoft.com/office/drawing/2014/main" id="{E5B49CDD-8448-4E17-B645-556C87F814B4}"/>
              </a:ext>
            </a:extLst>
          </p:cNvPr>
          <p:cNvSpPr/>
          <p:nvPr/>
        </p:nvSpPr>
        <p:spPr>
          <a:xfrm>
            <a:off x="3523482" y="4947090"/>
            <a:ext cx="2268000" cy="288000"/>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8" name="右矢印 83">
            <a:extLst>
              <a:ext uri="{FF2B5EF4-FFF2-40B4-BE49-F238E27FC236}">
                <a16:creationId xmlns:a16="http://schemas.microsoft.com/office/drawing/2014/main" id="{ED6C94DC-CAD6-4B62-82B4-00B06A1006AC}"/>
              </a:ext>
            </a:extLst>
          </p:cNvPr>
          <p:cNvSpPr/>
          <p:nvPr/>
        </p:nvSpPr>
        <p:spPr>
          <a:xfrm>
            <a:off x="6460290" y="5161304"/>
            <a:ext cx="2195042" cy="288000"/>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9" name="テキスト ボックス 82">
            <a:extLst>
              <a:ext uri="{FF2B5EF4-FFF2-40B4-BE49-F238E27FC236}">
                <a16:creationId xmlns:a16="http://schemas.microsoft.com/office/drawing/2014/main" id="{3E087B9D-72EC-4886-AE62-5B2E24F98E25}"/>
              </a:ext>
            </a:extLst>
          </p:cNvPr>
          <p:cNvSpPr txBox="1"/>
          <p:nvPr/>
        </p:nvSpPr>
        <p:spPr>
          <a:xfrm>
            <a:off x="1765897" y="4546800"/>
            <a:ext cx="1436521" cy="461665"/>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委託業者による</a:t>
            </a:r>
            <a:endParaRPr lang="en-US" altLang="ja-JP" sz="1200" dirty="0">
              <a:latin typeface="Meiryo UI" panose="020B0604030504040204" pitchFamily="50" charset="-128"/>
              <a:ea typeface="Meiryo UI" panose="020B0604030504040204" pitchFamily="50" charset="-128"/>
            </a:endParaRPr>
          </a:p>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操作研修</a:t>
            </a:r>
            <a:endParaRPr lang="en-US" altLang="ja-JP" sz="1200" dirty="0">
              <a:latin typeface="Meiryo UI" panose="020B0604030504040204" pitchFamily="50" charset="-128"/>
              <a:ea typeface="Meiryo UI" panose="020B0604030504040204" pitchFamily="50" charset="-128"/>
            </a:endParaRPr>
          </a:p>
        </p:txBody>
      </p:sp>
      <p:sp>
        <p:nvSpPr>
          <p:cNvPr id="34" name="テキスト ボックス 82">
            <a:extLst>
              <a:ext uri="{FF2B5EF4-FFF2-40B4-BE49-F238E27FC236}">
                <a16:creationId xmlns:a16="http://schemas.microsoft.com/office/drawing/2014/main" id="{ABDE2D82-8EA6-43AD-843B-65D788217A0F}"/>
              </a:ext>
            </a:extLst>
          </p:cNvPr>
          <p:cNvSpPr txBox="1"/>
          <p:nvPr/>
        </p:nvSpPr>
        <p:spPr>
          <a:xfrm>
            <a:off x="3552450" y="4472744"/>
            <a:ext cx="2277225" cy="461665"/>
          </a:xfrm>
          <a:prstGeom prst="rect">
            <a:avLst/>
          </a:prstGeom>
          <a:noFill/>
        </p:spPr>
        <p:txBody>
          <a:bodyPr wrap="square" rtlCol="0">
            <a:spAutoFit/>
          </a:bodyPr>
          <a:lstStyle/>
          <a:p>
            <a:pPr algn="ctr" defTabSz="457200" eaLnBrk="1" fontAlgn="auto" hangingPunct="1">
              <a:spcBef>
                <a:spcPts val="0"/>
              </a:spcBef>
              <a:spcAft>
                <a:spcPts val="0"/>
              </a:spcAft>
            </a:pPr>
            <a:r>
              <a:rPr lang="en-US" altLang="ja-JP" sz="1200" dirty="0">
                <a:latin typeface="Meiryo UI" panose="020B0604030504040204" pitchFamily="50" charset="-128"/>
                <a:ea typeface="Meiryo UI" panose="020B0604030504040204" pitchFamily="50" charset="-128"/>
              </a:rPr>
              <a:t>DX</a:t>
            </a:r>
            <a:r>
              <a:rPr lang="ja-JP" altLang="en-US" sz="1200" dirty="0">
                <a:latin typeface="Meiryo UI" panose="020B0604030504040204" pitchFamily="50" charset="-128"/>
                <a:ea typeface="Meiryo UI" panose="020B0604030504040204" pitchFamily="50" charset="-128"/>
              </a:rPr>
              <a:t>推進課担当による操作研修・伴走支援</a:t>
            </a:r>
            <a:endParaRPr lang="en-US" altLang="ja-JP" sz="1200" dirty="0">
              <a:latin typeface="Meiryo UI" panose="020B0604030504040204" pitchFamily="50" charset="-128"/>
              <a:ea typeface="Meiryo UI" panose="020B0604030504040204" pitchFamily="50" charset="-128"/>
            </a:endParaRPr>
          </a:p>
        </p:txBody>
      </p:sp>
      <p:sp>
        <p:nvSpPr>
          <p:cNvPr id="35" name="テキスト ボックス 82">
            <a:extLst>
              <a:ext uri="{FF2B5EF4-FFF2-40B4-BE49-F238E27FC236}">
                <a16:creationId xmlns:a16="http://schemas.microsoft.com/office/drawing/2014/main" id="{2ED6698C-873A-483D-9CD1-16B0ACD9AB48}"/>
              </a:ext>
            </a:extLst>
          </p:cNvPr>
          <p:cNvSpPr txBox="1"/>
          <p:nvPr/>
        </p:nvSpPr>
        <p:spPr>
          <a:xfrm>
            <a:off x="6421020" y="4445745"/>
            <a:ext cx="2159515" cy="830997"/>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①</a:t>
            </a:r>
            <a:r>
              <a:rPr lang="en-US" altLang="ja-JP" sz="1200" dirty="0">
                <a:latin typeface="Meiryo UI" panose="020B0604030504040204" pitchFamily="50" charset="-128"/>
                <a:ea typeface="Meiryo UI" panose="020B0604030504040204" pitchFamily="50" charset="-128"/>
              </a:rPr>
              <a:t>DX</a:t>
            </a:r>
            <a:r>
              <a:rPr lang="ja-JP" altLang="en-US" sz="1200" dirty="0">
                <a:latin typeface="Meiryo UI" panose="020B0604030504040204" pitchFamily="50" charset="-128"/>
                <a:ea typeface="Meiryo UI" panose="020B0604030504040204" pitchFamily="50" charset="-128"/>
              </a:rPr>
              <a:t>推進課担当による操作研修・伴走支援</a:t>
            </a:r>
            <a:endParaRPr lang="en-US" altLang="ja-JP" sz="1200" dirty="0">
              <a:latin typeface="Meiryo UI" panose="020B0604030504040204" pitchFamily="50" charset="-128"/>
              <a:ea typeface="Meiryo UI" panose="020B0604030504040204" pitchFamily="50" charset="-128"/>
            </a:endParaRPr>
          </a:p>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②ライセンス配布課単独での内製支援・助言</a:t>
            </a:r>
            <a:endParaRPr lang="en-US" altLang="ja-JP" sz="1200" dirty="0">
              <a:latin typeface="Meiryo UI" panose="020B0604030504040204" pitchFamily="50" charset="-128"/>
              <a:ea typeface="Meiryo UI" panose="020B0604030504040204" pitchFamily="50" charset="-128"/>
            </a:endParaRPr>
          </a:p>
        </p:txBody>
      </p:sp>
      <p:sp>
        <p:nvSpPr>
          <p:cNvPr id="36" name="右矢印 84">
            <a:extLst>
              <a:ext uri="{FF2B5EF4-FFF2-40B4-BE49-F238E27FC236}">
                <a16:creationId xmlns:a16="http://schemas.microsoft.com/office/drawing/2014/main" id="{32A7C4A7-4CC7-4A32-9336-D0910D96F87F}"/>
              </a:ext>
            </a:extLst>
          </p:cNvPr>
          <p:cNvSpPr/>
          <p:nvPr/>
        </p:nvSpPr>
        <p:spPr>
          <a:xfrm>
            <a:off x="1785957" y="2521412"/>
            <a:ext cx="1245569" cy="272909"/>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7" name="テキスト ボックス 82">
            <a:extLst>
              <a:ext uri="{FF2B5EF4-FFF2-40B4-BE49-F238E27FC236}">
                <a16:creationId xmlns:a16="http://schemas.microsoft.com/office/drawing/2014/main" id="{B8A03C4C-50F1-489B-82EF-AF43BEDD6A77}"/>
              </a:ext>
            </a:extLst>
          </p:cNvPr>
          <p:cNvSpPr txBox="1"/>
          <p:nvPr/>
        </p:nvSpPr>
        <p:spPr>
          <a:xfrm>
            <a:off x="1651253" y="2126078"/>
            <a:ext cx="1551166" cy="461665"/>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市</a:t>
            </a:r>
            <a:r>
              <a:rPr lang="en-US" altLang="ja-JP" sz="1200" dirty="0">
                <a:latin typeface="Meiryo UI" panose="020B0604030504040204" pitchFamily="50" charset="-128"/>
                <a:ea typeface="Meiryo UI" panose="020B0604030504040204" pitchFamily="50" charset="-128"/>
              </a:rPr>
              <a:t>HP</a:t>
            </a:r>
            <a:r>
              <a:rPr lang="ja-JP" altLang="en-US" sz="1200" dirty="0" err="1">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LINE</a:t>
            </a:r>
            <a:r>
              <a:rPr lang="ja-JP" altLang="en-US" sz="1200" dirty="0" err="1">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広報誌等での周知</a:t>
            </a:r>
            <a:endParaRPr lang="en-US" altLang="ja-JP" sz="1200" dirty="0">
              <a:latin typeface="Meiryo UI" panose="020B0604030504040204" pitchFamily="50" charset="-128"/>
              <a:ea typeface="Meiryo UI" panose="020B0604030504040204" pitchFamily="50" charset="-128"/>
            </a:endParaRPr>
          </a:p>
        </p:txBody>
      </p:sp>
      <p:sp>
        <p:nvSpPr>
          <p:cNvPr id="38" name="右矢印 108">
            <a:extLst>
              <a:ext uri="{FF2B5EF4-FFF2-40B4-BE49-F238E27FC236}">
                <a16:creationId xmlns:a16="http://schemas.microsoft.com/office/drawing/2014/main" id="{55D9C283-8439-4A73-AEEC-5BCF09C7B014}"/>
              </a:ext>
            </a:extLst>
          </p:cNvPr>
          <p:cNvSpPr/>
          <p:nvPr/>
        </p:nvSpPr>
        <p:spPr>
          <a:xfrm>
            <a:off x="3557063" y="6267005"/>
            <a:ext cx="2268000" cy="288000"/>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9" name="テキスト ボックス 82">
            <a:extLst>
              <a:ext uri="{FF2B5EF4-FFF2-40B4-BE49-F238E27FC236}">
                <a16:creationId xmlns:a16="http://schemas.microsoft.com/office/drawing/2014/main" id="{1447C5E1-76FA-417E-B200-7485BAA5F56D}"/>
              </a:ext>
            </a:extLst>
          </p:cNvPr>
          <p:cNvSpPr txBox="1"/>
          <p:nvPr/>
        </p:nvSpPr>
        <p:spPr>
          <a:xfrm>
            <a:off x="3568084" y="5676932"/>
            <a:ext cx="2256979" cy="646331"/>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①アンケート収集</a:t>
            </a:r>
            <a:endParaRPr lang="en-US" altLang="ja-JP" sz="1200" dirty="0">
              <a:latin typeface="Meiryo UI" panose="020B0604030504040204" pitchFamily="50" charset="-128"/>
              <a:ea typeface="Meiryo UI" panose="020B0604030504040204" pitchFamily="50" charset="-128"/>
            </a:endParaRPr>
          </a:p>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②地域情報化アドバイザーやシビックテックコミュニティ活用</a:t>
            </a:r>
            <a:endParaRPr lang="en-US" altLang="ja-JP" sz="1200" dirty="0">
              <a:latin typeface="Meiryo UI" panose="020B0604030504040204" pitchFamily="50" charset="-128"/>
              <a:ea typeface="Meiryo UI" panose="020B0604030504040204" pitchFamily="50" charset="-128"/>
            </a:endParaRPr>
          </a:p>
        </p:txBody>
      </p:sp>
      <p:sp>
        <p:nvSpPr>
          <p:cNvPr id="40" name="右矢印 83">
            <a:extLst>
              <a:ext uri="{FF2B5EF4-FFF2-40B4-BE49-F238E27FC236}">
                <a16:creationId xmlns:a16="http://schemas.microsoft.com/office/drawing/2014/main" id="{14DF17EA-93FF-45DC-B346-AA1999624295}"/>
              </a:ext>
            </a:extLst>
          </p:cNvPr>
          <p:cNvSpPr/>
          <p:nvPr/>
        </p:nvSpPr>
        <p:spPr>
          <a:xfrm>
            <a:off x="6460290" y="6271268"/>
            <a:ext cx="2195042" cy="288000"/>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 name="四角形: 角を丸くする 1">
            <a:extLst>
              <a:ext uri="{FF2B5EF4-FFF2-40B4-BE49-F238E27FC236}">
                <a16:creationId xmlns:a16="http://schemas.microsoft.com/office/drawing/2014/main" id="{C942B078-B0B0-78BB-7204-CFA49C5CB453}"/>
              </a:ext>
            </a:extLst>
          </p:cNvPr>
          <p:cNvSpPr/>
          <p:nvPr/>
        </p:nvSpPr>
        <p:spPr>
          <a:xfrm>
            <a:off x="9207959" y="2392383"/>
            <a:ext cx="4039593" cy="944881"/>
          </a:xfrm>
          <a:prstGeom prst="roundRect">
            <a:avLst>
              <a:gd name="adj" fmla="val 13697"/>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lstStyle/>
          <a:p>
            <a:pPr>
              <a:lnSpc>
                <a:spcPts val="1754"/>
              </a:lnSpc>
            </a:pPr>
            <a:r>
              <a:rPr lang="en-US" altLang="ja-JP" sz="1108" dirty="0">
                <a:solidFill>
                  <a:schemeClr val="tx1"/>
                </a:solidFill>
                <a:latin typeface="Meiryo UI" panose="020B0604030504040204" pitchFamily="50" charset="-128"/>
                <a:ea typeface="Meiryo UI" panose="020B0604030504040204" pitchFamily="50" charset="-128"/>
              </a:rPr>
              <a:t>2025</a:t>
            </a:r>
            <a:r>
              <a:rPr lang="ja-JP" altLang="en-US" sz="1108" dirty="0">
                <a:solidFill>
                  <a:schemeClr val="tx1"/>
                </a:solidFill>
                <a:latin typeface="Meiryo UI" panose="020B0604030504040204" pitchFamily="50" charset="-128"/>
                <a:ea typeface="Meiryo UI" panose="020B0604030504040204" pitchFamily="50" charset="-128"/>
              </a:rPr>
              <a:t>年度、</a:t>
            </a:r>
            <a:r>
              <a:rPr lang="en-US" altLang="ja-JP" sz="1108" dirty="0">
                <a:solidFill>
                  <a:schemeClr val="tx1"/>
                </a:solidFill>
                <a:latin typeface="Meiryo UI" panose="020B0604030504040204" pitchFamily="50" charset="-128"/>
                <a:ea typeface="Meiryo UI" panose="020B0604030504040204" pitchFamily="50" charset="-128"/>
              </a:rPr>
              <a:t>2026</a:t>
            </a:r>
            <a:r>
              <a:rPr lang="ja-JP" altLang="en-US" sz="1108" dirty="0">
                <a:solidFill>
                  <a:schemeClr val="tx1"/>
                </a:solidFill>
                <a:latin typeface="Meiryo UI" panose="020B0604030504040204" pitchFamily="50" charset="-128"/>
                <a:ea typeface="Meiryo UI" panose="020B0604030504040204" pitchFamily="50" charset="-128"/>
              </a:rPr>
              <a:t>年度の取組が同内容です。</a:t>
            </a:r>
            <a:endParaRPr lang="en-US" altLang="ja-JP" sz="1108" dirty="0">
              <a:solidFill>
                <a:schemeClr val="tx1"/>
              </a:solidFill>
              <a:latin typeface="Meiryo UI" panose="020B0604030504040204" pitchFamily="50" charset="-128"/>
              <a:ea typeface="Meiryo UI" panose="020B0604030504040204" pitchFamily="50" charset="-128"/>
            </a:endParaRPr>
          </a:p>
          <a:p>
            <a:pPr>
              <a:lnSpc>
                <a:spcPts val="1754"/>
              </a:lnSpc>
            </a:pPr>
            <a:r>
              <a:rPr lang="ja-JP" altLang="en-US" sz="1108" dirty="0">
                <a:solidFill>
                  <a:schemeClr val="tx1"/>
                </a:solidFill>
                <a:latin typeface="Meiryo UI" panose="020B0604030504040204" pitchFamily="50" charset="-128"/>
                <a:ea typeface="Meiryo UI" panose="020B0604030504040204" pitchFamily="50" charset="-128"/>
              </a:rPr>
              <a:t>サービス範囲の拡充や提供エリアの拡大、サービスの普及に向けた取組など、サービスを継続して提供していくための具体的取組や</a:t>
            </a:r>
            <a:r>
              <a:rPr lang="en-US" altLang="ja-JP" sz="1108" dirty="0">
                <a:solidFill>
                  <a:schemeClr val="tx1"/>
                </a:solidFill>
                <a:latin typeface="Meiryo UI" panose="020B0604030504040204" pitchFamily="50" charset="-128"/>
                <a:ea typeface="Meiryo UI" panose="020B0604030504040204" pitchFamily="50" charset="-128"/>
              </a:rPr>
              <a:t>KPI</a:t>
            </a:r>
            <a:r>
              <a:rPr lang="ja-JP" altLang="en-US" sz="1108" dirty="0">
                <a:solidFill>
                  <a:schemeClr val="tx1"/>
                </a:solidFill>
                <a:latin typeface="Meiryo UI" panose="020B0604030504040204" pitchFamily="50" charset="-128"/>
                <a:ea typeface="Meiryo UI" panose="020B0604030504040204" pitchFamily="50" charset="-128"/>
              </a:rPr>
              <a:t>達成に向けた具体的なアクションを可能な限り記載願います。</a:t>
            </a:r>
            <a:endParaRPr lang="en-US" altLang="ja-JP" sz="1108" dirty="0">
              <a:solidFill>
                <a:schemeClr val="tx1"/>
              </a:solidFill>
              <a:latin typeface="Meiryo UI" panose="020B0604030504040204" pitchFamily="50" charset="-128"/>
              <a:ea typeface="Meiryo UI" panose="020B0604030504040204" pitchFamily="50" charset="-128"/>
            </a:endParaRPr>
          </a:p>
        </p:txBody>
      </p:sp>
      <p:sp>
        <p:nvSpPr>
          <p:cNvPr id="30" name="右矢印 84">
            <a:extLst>
              <a:ext uri="{FF2B5EF4-FFF2-40B4-BE49-F238E27FC236}">
                <a16:creationId xmlns:a16="http://schemas.microsoft.com/office/drawing/2014/main" id="{C155242F-37CF-42FE-9127-0E7BB77D13D2}"/>
              </a:ext>
            </a:extLst>
          </p:cNvPr>
          <p:cNvSpPr/>
          <p:nvPr/>
        </p:nvSpPr>
        <p:spPr>
          <a:xfrm>
            <a:off x="3938911" y="2722721"/>
            <a:ext cx="1245569" cy="272909"/>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3" name="テキスト ボックス 82">
            <a:extLst>
              <a:ext uri="{FF2B5EF4-FFF2-40B4-BE49-F238E27FC236}">
                <a16:creationId xmlns:a16="http://schemas.microsoft.com/office/drawing/2014/main" id="{8B8B3C8A-3766-4C1B-A697-E5603D99215B}"/>
              </a:ext>
            </a:extLst>
          </p:cNvPr>
          <p:cNvSpPr txBox="1"/>
          <p:nvPr/>
        </p:nvSpPr>
        <p:spPr>
          <a:xfrm>
            <a:off x="3258769" y="2069218"/>
            <a:ext cx="2717077" cy="646331"/>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①市</a:t>
            </a:r>
            <a:r>
              <a:rPr lang="en-US" altLang="ja-JP" sz="1200" dirty="0">
                <a:latin typeface="Meiryo UI" panose="020B0604030504040204" pitchFamily="50" charset="-128"/>
                <a:ea typeface="Meiryo UI" panose="020B0604030504040204" pitchFamily="50" charset="-128"/>
              </a:rPr>
              <a:t>HP</a:t>
            </a:r>
            <a:r>
              <a:rPr lang="ja-JP" altLang="en-US" sz="1200" dirty="0" err="1">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LINE</a:t>
            </a:r>
            <a:r>
              <a:rPr lang="ja-JP" altLang="en-US" sz="1200" dirty="0" err="1">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広報誌等での周知</a:t>
            </a:r>
            <a:endParaRPr lang="en-US" altLang="ja-JP" sz="1200" dirty="0">
              <a:latin typeface="Meiryo UI" panose="020B0604030504040204" pitchFamily="50" charset="-128"/>
              <a:ea typeface="Meiryo UI" panose="020B0604030504040204" pitchFamily="50" charset="-128"/>
            </a:endParaRPr>
          </a:p>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②市民向けアンケートの実施と、アンケート結果のダッシュボード化への取組みを開始</a:t>
            </a:r>
            <a:endParaRPr lang="en-US" altLang="ja-JP" sz="1200" dirty="0">
              <a:latin typeface="Meiryo UI" panose="020B0604030504040204" pitchFamily="50" charset="-128"/>
              <a:ea typeface="Meiryo UI" panose="020B0604030504040204" pitchFamily="50" charset="-128"/>
            </a:endParaRPr>
          </a:p>
        </p:txBody>
      </p:sp>
      <p:sp>
        <p:nvSpPr>
          <p:cNvPr id="42" name="テキスト ボックス 82">
            <a:extLst>
              <a:ext uri="{FF2B5EF4-FFF2-40B4-BE49-F238E27FC236}">
                <a16:creationId xmlns:a16="http://schemas.microsoft.com/office/drawing/2014/main" id="{18DC9F6A-5421-4F4F-9928-C3804697238E}"/>
              </a:ext>
            </a:extLst>
          </p:cNvPr>
          <p:cNvSpPr txBox="1"/>
          <p:nvPr/>
        </p:nvSpPr>
        <p:spPr>
          <a:xfrm>
            <a:off x="5977625" y="2077025"/>
            <a:ext cx="2717077" cy="1015663"/>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①市</a:t>
            </a:r>
            <a:r>
              <a:rPr lang="en-US" altLang="ja-JP" sz="1200" dirty="0">
                <a:latin typeface="Meiryo UI" panose="020B0604030504040204" pitchFamily="50" charset="-128"/>
                <a:ea typeface="Meiryo UI" panose="020B0604030504040204" pitchFamily="50" charset="-128"/>
              </a:rPr>
              <a:t>HP</a:t>
            </a:r>
            <a:r>
              <a:rPr lang="ja-JP" altLang="en-US" sz="1200" dirty="0" err="1">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LINE</a:t>
            </a:r>
            <a:r>
              <a:rPr lang="ja-JP" altLang="en-US" sz="1200" dirty="0" err="1">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広報誌等での周知</a:t>
            </a:r>
            <a:endParaRPr lang="en-US" altLang="ja-JP" sz="1200" dirty="0">
              <a:latin typeface="Meiryo UI" panose="020B0604030504040204" pitchFamily="50" charset="-128"/>
              <a:ea typeface="Meiryo UI" panose="020B0604030504040204" pitchFamily="50" charset="-128"/>
            </a:endParaRPr>
          </a:p>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②市民向けアンケートの実施と、アンケート結果のダッシュボード化への取組みを開始</a:t>
            </a:r>
            <a:endParaRPr lang="en-US" altLang="ja-JP" sz="1200" dirty="0">
              <a:latin typeface="Meiryo UI" panose="020B0604030504040204" pitchFamily="50" charset="-128"/>
              <a:ea typeface="Meiryo UI" panose="020B0604030504040204" pitchFamily="50" charset="-128"/>
            </a:endParaRPr>
          </a:p>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③県内シビックコミュニティと連携したダッシュボードの周知や活用事例の促進</a:t>
            </a:r>
            <a:endParaRPr lang="en-US" altLang="ja-JP" sz="1200" dirty="0">
              <a:latin typeface="Meiryo UI" panose="020B0604030504040204" pitchFamily="50" charset="-128"/>
              <a:ea typeface="Meiryo UI" panose="020B0604030504040204" pitchFamily="50" charset="-128"/>
            </a:endParaRPr>
          </a:p>
        </p:txBody>
      </p:sp>
      <p:sp>
        <p:nvSpPr>
          <p:cNvPr id="43" name="右矢印 84">
            <a:extLst>
              <a:ext uri="{FF2B5EF4-FFF2-40B4-BE49-F238E27FC236}">
                <a16:creationId xmlns:a16="http://schemas.microsoft.com/office/drawing/2014/main" id="{58A8FB3D-83D1-4055-8725-0AC91708246C}"/>
              </a:ext>
            </a:extLst>
          </p:cNvPr>
          <p:cNvSpPr/>
          <p:nvPr/>
        </p:nvSpPr>
        <p:spPr>
          <a:xfrm>
            <a:off x="6829260" y="3132079"/>
            <a:ext cx="1245569" cy="272909"/>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44" name="右矢印 84">
            <a:extLst>
              <a:ext uri="{FF2B5EF4-FFF2-40B4-BE49-F238E27FC236}">
                <a16:creationId xmlns:a16="http://schemas.microsoft.com/office/drawing/2014/main" id="{1EB2558C-5A7E-448B-96C2-E548C6439C20}"/>
              </a:ext>
            </a:extLst>
          </p:cNvPr>
          <p:cNvSpPr/>
          <p:nvPr/>
        </p:nvSpPr>
        <p:spPr>
          <a:xfrm>
            <a:off x="1756320" y="6257141"/>
            <a:ext cx="1265629" cy="288000"/>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45" name="テキスト ボックス 82">
            <a:extLst>
              <a:ext uri="{FF2B5EF4-FFF2-40B4-BE49-F238E27FC236}">
                <a16:creationId xmlns:a16="http://schemas.microsoft.com/office/drawing/2014/main" id="{2B498BDF-5F83-4E64-8090-F0CD0C6DD570}"/>
              </a:ext>
            </a:extLst>
          </p:cNvPr>
          <p:cNvSpPr txBox="1"/>
          <p:nvPr/>
        </p:nvSpPr>
        <p:spPr>
          <a:xfrm>
            <a:off x="1558298" y="5639281"/>
            <a:ext cx="1661675" cy="646331"/>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市民向けアンケートフォーム設置・アンケート収集</a:t>
            </a:r>
            <a:endParaRPr lang="en-US" altLang="ja-JP" sz="1200" dirty="0">
              <a:latin typeface="Meiryo UI" panose="020B0604030504040204" pitchFamily="50" charset="-128"/>
              <a:ea typeface="Meiryo UI" panose="020B0604030504040204" pitchFamily="50" charset="-128"/>
            </a:endParaRPr>
          </a:p>
        </p:txBody>
      </p:sp>
      <p:sp>
        <p:nvSpPr>
          <p:cNvPr id="46" name="テキスト ボックス 82">
            <a:extLst>
              <a:ext uri="{FF2B5EF4-FFF2-40B4-BE49-F238E27FC236}">
                <a16:creationId xmlns:a16="http://schemas.microsoft.com/office/drawing/2014/main" id="{68FBAC07-D9E3-4642-B926-1014B52F2082}"/>
              </a:ext>
            </a:extLst>
          </p:cNvPr>
          <p:cNvSpPr txBox="1"/>
          <p:nvPr/>
        </p:nvSpPr>
        <p:spPr>
          <a:xfrm>
            <a:off x="6353777" y="5639280"/>
            <a:ext cx="2256979" cy="646331"/>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①アンケート収集</a:t>
            </a:r>
            <a:endParaRPr lang="en-US" altLang="ja-JP" sz="1200" dirty="0">
              <a:latin typeface="Meiryo UI" panose="020B0604030504040204" pitchFamily="50" charset="-128"/>
              <a:ea typeface="Meiryo UI" panose="020B0604030504040204" pitchFamily="50" charset="-128"/>
            </a:endParaRPr>
          </a:p>
          <a:p>
            <a:pPr algn="ctr" defTabSz="457200" eaLnBrk="1" fontAlgn="auto" hangingPunct="1">
              <a:spcBef>
                <a:spcPts val="0"/>
              </a:spcBef>
              <a:spcAft>
                <a:spcPts val="0"/>
              </a:spcAft>
            </a:pPr>
            <a:r>
              <a:rPr lang="ja-JP" altLang="en-US" sz="1200" dirty="0">
                <a:latin typeface="Meiryo UI" panose="020B0604030504040204" pitchFamily="50" charset="-128"/>
                <a:ea typeface="Meiryo UI" panose="020B0604030504040204" pitchFamily="50" charset="-128"/>
              </a:rPr>
              <a:t>②地域情報化アドバイザーやシビックテックコミュニティ活用</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80879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6" name="Rectangle 66"/>
          <p:cNvSpPr>
            <a:spLocks noChangeArrowheads="1"/>
          </p:cNvSpPr>
          <p:nvPr/>
        </p:nvSpPr>
        <p:spPr>
          <a:xfrm>
            <a:off x="259081" y="1052736"/>
            <a:ext cx="8625838" cy="5740083"/>
          </a:xfrm>
          <a:prstGeom prst="rect">
            <a:avLst/>
          </a:prstGeom>
          <a:noFill/>
          <a:ln w="1270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dirty="0">
              <a:solidFill>
                <a:srgbClr val="0070C0"/>
              </a:solidFill>
              <a:latin typeface="Meiryo UI" panose="020B0604030504040204" pitchFamily="50" charset="-128"/>
              <a:ea typeface="Meiryo UI" panose="020B0604030504040204" pitchFamily="50" charset="-128"/>
            </a:endParaRPr>
          </a:p>
        </p:txBody>
      </p:sp>
      <p:sp>
        <p:nvSpPr>
          <p:cNvPr id="1257" name="Rectangle 67"/>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サービス内容（政策目的への適合性）</a:t>
            </a:r>
            <a:endParaRPr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1258" name="Text Box 4"/>
          <p:cNvSpPr txBox="1">
            <a:spLocks noChangeArrowheads="1"/>
          </p:cNvSpPr>
          <p:nvPr/>
        </p:nvSpPr>
        <p:spPr>
          <a:xfrm>
            <a:off x="49802" y="642174"/>
            <a:ext cx="7714425" cy="3385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dirty="0">
                <a:latin typeface="Meiryo UI" panose="020B0604030504040204" pitchFamily="50" charset="-128"/>
                <a:ea typeface="Meiryo UI" panose="020B0604030504040204" pitchFamily="50" charset="-128"/>
              </a:rPr>
              <a:t>事業の実施によって解決を図る課題及び実現したい地域像</a:t>
            </a:r>
          </a:p>
        </p:txBody>
      </p:sp>
      <p:sp>
        <p:nvSpPr>
          <p:cNvPr id="1259"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a typeface="Meiryo UI" panose="020B0604030504040204" pitchFamily="50" charset="-128"/>
            </a:endParaRPr>
          </a:p>
        </p:txBody>
      </p:sp>
      <p:sp>
        <p:nvSpPr>
          <p:cNvPr id="1260" name="正方形/長方形 22"/>
          <p:cNvSpPr/>
          <p:nvPr/>
        </p:nvSpPr>
        <p:spPr>
          <a:xfrm>
            <a:off x="362620" y="1152025"/>
            <a:ext cx="8418759" cy="3139064"/>
          </a:xfrm>
          <a:prstGeom prst="rect">
            <a:avLst/>
          </a:prstGeom>
        </p:spPr>
        <p:txBody>
          <a:bodyPr wrap="square">
            <a:spAutoFit/>
          </a:bodyPr>
          <a:lstStyle/>
          <a:p>
            <a:pPr>
              <a:lnSpc>
                <a:spcPts val="2000"/>
              </a:lnSpc>
            </a:pPr>
            <a:r>
              <a:rPr lang="ja-JP" altLang="en-US" sz="1400" b="1" dirty="0">
                <a:solidFill>
                  <a:srgbClr val="FFC000"/>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事業の実施によって解決を図る課題</a:t>
            </a:r>
            <a:endParaRPr lang="en-US" altLang="ja-JP" sz="1400" b="1" dirty="0">
              <a:latin typeface="Meiryo UI" panose="020B0604030504040204" pitchFamily="50" charset="-128"/>
              <a:ea typeface="Meiryo UI" panose="020B0604030504040204" pitchFamily="50" charset="-128"/>
            </a:endParaRPr>
          </a:p>
          <a:p>
            <a:pPr>
              <a:lnSpc>
                <a:spcPts val="2000"/>
              </a:lnSpc>
            </a:pPr>
            <a:r>
              <a:rPr lang="en-US" altLang="ja-JP" sz="1300" i="1" dirty="0">
                <a:latin typeface="Meiryo UI" panose="020B0604030504040204" pitchFamily="50" charset="-128"/>
                <a:ea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rPr>
              <a:t>現状</a:t>
            </a:r>
            <a:r>
              <a:rPr lang="en-US" altLang="ja-JP" sz="1300" i="1" dirty="0">
                <a:latin typeface="Meiryo UI" panose="020B0604030504040204" pitchFamily="50" charset="-128"/>
                <a:ea typeface="Meiryo UI" panose="020B0604030504040204" pitchFamily="50" charset="-128"/>
              </a:rPr>
              <a:t>】</a:t>
            </a:r>
          </a:p>
          <a:p>
            <a:pPr>
              <a:lnSpc>
                <a:spcPts val="2000"/>
              </a:lnSpc>
            </a:pPr>
            <a:r>
              <a:rPr lang="ja-JP" altLang="en-US" sz="1300" i="1" dirty="0">
                <a:latin typeface="Meiryo UI" panose="020B0604030504040204" pitchFamily="50" charset="-128"/>
                <a:ea typeface="Meiryo UI" panose="020B0604030504040204" pitchFamily="50" charset="-128"/>
              </a:rPr>
              <a:t>・令和元年度に実施した「生活環境意識調査」において、住民が所持する情報機器で</a:t>
            </a:r>
            <a:r>
              <a:rPr lang="en-US" altLang="ja-JP" sz="1300" i="1" dirty="0">
                <a:latin typeface="Meiryo UI" panose="020B0604030504040204" pitchFamily="50" charset="-128"/>
                <a:ea typeface="Meiryo UI" panose="020B0604030504040204" pitchFamily="50" charset="-128"/>
              </a:rPr>
              <a:t>63.8</a:t>
            </a:r>
            <a:r>
              <a:rPr lang="ja-JP" altLang="en-US" sz="1300" i="1" dirty="0">
                <a:latin typeface="Meiryo UI" panose="020B0604030504040204" pitchFamily="50" charset="-128"/>
                <a:ea typeface="Meiryo UI" panose="020B0604030504040204" pitchFamily="50" charset="-128"/>
              </a:rPr>
              <a:t>％がスマートフォンを所持し、情報サイトの閲覧を目的に使用している（</a:t>
            </a:r>
            <a:r>
              <a:rPr lang="en-US" altLang="ja-JP" sz="1300" i="1" dirty="0">
                <a:latin typeface="Meiryo UI" panose="020B0604030504040204" pitchFamily="50" charset="-128"/>
                <a:ea typeface="Meiryo UI" panose="020B0604030504040204" pitchFamily="50" charset="-128"/>
              </a:rPr>
              <a:t>62.7</a:t>
            </a:r>
            <a:r>
              <a:rPr lang="ja-JP" altLang="en-US" sz="1300" i="1" dirty="0">
                <a:latin typeface="Meiryo UI" panose="020B0604030504040204" pitchFamily="50" charset="-128"/>
                <a:ea typeface="Meiryo UI" panose="020B0604030504040204" pitchFamily="50" charset="-128"/>
              </a:rPr>
              <a:t>％）が、本市は、住民が客観的に市の状況を把握する手段が</a:t>
            </a:r>
            <a:r>
              <a:rPr lang="en-US" altLang="ja-JP" sz="1300" i="1" dirty="0">
                <a:latin typeface="Meiryo UI" panose="020B0604030504040204" pitchFamily="50" charset="-128"/>
                <a:ea typeface="Meiryo UI" panose="020B0604030504040204" pitchFamily="50" charset="-128"/>
              </a:rPr>
              <a:t>PDF</a:t>
            </a:r>
            <a:r>
              <a:rPr lang="ja-JP" altLang="en-US" sz="1300" i="1" dirty="0">
                <a:latin typeface="Meiryo UI" panose="020B0604030504040204" pitchFamily="50" charset="-128"/>
                <a:ea typeface="Meiryo UI" panose="020B0604030504040204" pitchFamily="50" charset="-128"/>
              </a:rPr>
              <a:t>や</a:t>
            </a:r>
            <a:r>
              <a:rPr lang="en-US" altLang="ja-JP" sz="1300" i="1" dirty="0">
                <a:latin typeface="Meiryo UI" panose="020B0604030504040204" pitchFamily="50" charset="-128"/>
                <a:ea typeface="Meiryo UI" panose="020B0604030504040204" pitchFamily="50" charset="-128"/>
              </a:rPr>
              <a:t>Excel</a:t>
            </a:r>
            <a:r>
              <a:rPr lang="ja-JP" altLang="en-US" sz="1300" i="1" dirty="0">
                <a:latin typeface="Meiryo UI" panose="020B0604030504040204" pitchFamily="50" charset="-128"/>
                <a:ea typeface="Meiryo UI" panose="020B0604030504040204" pitchFamily="50" charset="-128"/>
              </a:rPr>
              <a:t>しかなく、令和元年度に実施した「生活環境意識調査」においては、「市に関する情報源」として最も多いものが広報誌（</a:t>
            </a:r>
            <a:r>
              <a:rPr lang="en-US" altLang="ja-JP" sz="1300" i="1" dirty="0">
                <a:latin typeface="Meiryo UI" panose="020B0604030504040204" pitchFamily="50" charset="-128"/>
                <a:ea typeface="Meiryo UI" panose="020B0604030504040204" pitchFamily="50" charset="-128"/>
              </a:rPr>
              <a:t>67.3</a:t>
            </a:r>
            <a:r>
              <a:rPr lang="ja-JP" altLang="en-US" sz="1300" i="1" dirty="0">
                <a:latin typeface="Meiryo UI" panose="020B0604030504040204" pitchFamily="50" charset="-128"/>
                <a:ea typeface="Meiryo UI" panose="020B0604030504040204" pitchFamily="50" charset="-128"/>
              </a:rPr>
              <a:t>％）だった。</a:t>
            </a:r>
            <a:endParaRPr lang="en-US" altLang="ja-JP" sz="1300" i="1" dirty="0">
              <a:latin typeface="Meiryo UI" panose="020B0604030504040204" pitchFamily="50" charset="-128"/>
              <a:ea typeface="Meiryo UI" panose="020B0604030504040204" pitchFamily="50" charset="-128"/>
            </a:endParaRPr>
          </a:p>
          <a:p>
            <a:pPr>
              <a:lnSpc>
                <a:spcPts val="2000"/>
              </a:lnSpc>
            </a:pPr>
            <a:r>
              <a:rPr lang="ja-JP" altLang="en-US" sz="1300" i="1" dirty="0">
                <a:latin typeface="Meiryo UI" panose="020B0604030504040204" pitchFamily="50" charset="-128"/>
                <a:ea typeface="Meiryo UI" panose="020B0604030504040204" pitchFamily="50" charset="-128"/>
              </a:rPr>
              <a:t>・また、ダッシュボードという形でデータを視覚化して、住民に分かりやすい形で状況を公開している件数がなかった。</a:t>
            </a:r>
            <a:endParaRPr lang="en-US" altLang="ja-JP" sz="1300" i="1" dirty="0">
              <a:latin typeface="Meiryo UI" panose="020B0604030504040204" pitchFamily="50" charset="-128"/>
              <a:ea typeface="Meiryo UI" panose="020B0604030504040204" pitchFamily="50" charset="-128"/>
            </a:endParaRPr>
          </a:p>
          <a:p>
            <a:pPr>
              <a:lnSpc>
                <a:spcPts val="2000"/>
              </a:lnSpc>
            </a:pPr>
            <a:r>
              <a:rPr lang="en-US" altLang="ja-JP" sz="1300" i="1" dirty="0">
                <a:latin typeface="Meiryo UI" panose="020B0604030504040204" pitchFamily="50" charset="-128"/>
                <a:ea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rPr>
              <a:t>課題</a:t>
            </a:r>
            <a:r>
              <a:rPr lang="en-US" altLang="ja-JP" sz="1300" i="1" dirty="0">
                <a:latin typeface="Meiryo UI" panose="020B0604030504040204" pitchFamily="50" charset="-128"/>
                <a:ea typeface="Meiryo UI" panose="020B0604030504040204" pitchFamily="50" charset="-128"/>
              </a:rPr>
              <a:t>】</a:t>
            </a:r>
          </a:p>
          <a:p>
            <a:pPr>
              <a:lnSpc>
                <a:spcPts val="2000"/>
              </a:lnSpc>
            </a:pPr>
            <a:r>
              <a:rPr lang="ja-JP" altLang="en-US" sz="1300" i="1" dirty="0">
                <a:latin typeface="Meiryo UI" panose="020B0604030504040204" pitchFamily="50" charset="-128"/>
                <a:ea typeface="Meiryo UI" panose="020B0604030504040204" pitchFamily="50" charset="-128"/>
              </a:rPr>
              <a:t>・オープンデータとして公開している情報であっても、数字や文字の羅列であったり、定点的な観測でしか市の現状が把握できないため、市の現状が把握しにくい。</a:t>
            </a:r>
            <a:endParaRPr lang="en-US" altLang="ja-JP" sz="1300" i="1" dirty="0">
              <a:latin typeface="Meiryo UI" panose="020B0604030504040204" pitchFamily="50" charset="-128"/>
              <a:ea typeface="Meiryo UI" panose="020B0604030504040204" pitchFamily="50" charset="-128"/>
            </a:endParaRPr>
          </a:p>
          <a:p>
            <a:pPr>
              <a:lnSpc>
                <a:spcPts val="2000"/>
              </a:lnSpc>
            </a:pPr>
            <a:r>
              <a:rPr lang="ja-JP" altLang="en-US" sz="1300" i="1" dirty="0">
                <a:latin typeface="Meiryo UI" panose="020B0604030504040204" pitchFamily="50" charset="-128"/>
                <a:ea typeface="Meiryo UI" panose="020B0604030504040204" pitchFamily="50" charset="-128"/>
              </a:rPr>
              <a:t>・現にオープンデータの公開等で市の課題などについて意見を求めたり、データを使って説明しても、現状認識が合わない状況では、建設的な議論や意見収集が行いにくい。</a:t>
            </a:r>
            <a:endParaRPr lang="en-US" altLang="ja-JP" sz="1300" i="1" dirty="0">
              <a:latin typeface="Meiryo UI" panose="020B0604030504040204" pitchFamily="50" charset="-128"/>
              <a:ea typeface="Meiryo UI" panose="020B0604030504040204" pitchFamily="50" charset="-128"/>
            </a:endParaRPr>
          </a:p>
        </p:txBody>
      </p:sp>
      <p:sp>
        <p:nvSpPr>
          <p:cNvPr id="9" name="正方形/長方形 22">
            <a:extLst>
              <a:ext uri="{FF2B5EF4-FFF2-40B4-BE49-F238E27FC236}">
                <a16:creationId xmlns:a16="http://schemas.microsoft.com/office/drawing/2014/main" id="{24BBEA4F-D4E5-46EF-92C2-F3CF6AE81DC6}"/>
              </a:ext>
            </a:extLst>
          </p:cNvPr>
          <p:cNvSpPr/>
          <p:nvPr/>
        </p:nvSpPr>
        <p:spPr>
          <a:xfrm>
            <a:off x="362619" y="4733965"/>
            <a:ext cx="8418759" cy="1346266"/>
          </a:xfrm>
          <a:prstGeom prst="rect">
            <a:avLst/>
          </a:prstGeom>
        </p:spPr>
        <p:txBody>
          <a:bodyPr wrap="square">
            <a:spAutoFit/>
          </a:bodyPr>
          <a:lstStyle/>
          <a:p>
            <a:pPr>
              <a:lnSpc>
                <a:spcPts val="2000"/>
              </a:lnSpc>
            </a:pPr>
            <a:r>
              <a:rPr lang="ja-JP" altLang="en-US" sz="1400" b="1" dirty="0">
                <a:solidFill>
                  <a:srgbClr val="FFC000"/>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事業の実施により将来的に実現したい地域像</a:t>
            </a:r>
            <a:endParaRPr lang="en-US" altLang="ja-JP" sz="1400" i="1" dirty="0">
              <a:latin typeface="Meiryo UI" panose="020B0604030504040204" pitchFamily="50" charset="-128"/>
              <a:ea typeface="Meiryo UI" panose="020B0604030504040204" pitchFamily="50" charset="-128"/>
            </a:endParaRPr>
          </a:p>
          <a:p>
            <a:pPr>
              <a:lnSpc>
                <a:spcPts val="2000"/>
              </a:lnSpc>
            </a:pPr>
            <a:r>
              <a:rPr lang="ja-JP" altLang="en-US" sz="1400" i="1" dirty="0">
                <a:latin typeface="Meiryo UI" panose="020B0604030504040204" pitchFamily="50" charset="-128"/>
                <a:ea typeface="Meiryo UI" panose="020B0604030504040204" pitchFamily="50" charset="-128"/>
              </a:rPr>
              <a:t>・データで客観的に市の状況を把握できるようにするため、分かりやすいダッシュボードを公開することで、住民が自ら住むまちをより良くするために考えたり、意見を述べられるような環境を整備する。</a:t>
            </a:r>
            <a:endParaRPr lang="en-US" altLang="ja-JP" sz="1400" i="1" dirty="0">
              <a:latin typeface="Meiryo UI" panose="020B0604030504040204" pitchFamily="50" charset="-128"/>
              <a:ea typeface="Meiryo UI" panose="020B0604030504040204" pitchFamily="50" charset="-128"/>
            </a:endParaRPr>
          </a:p>
          <a:p>
            <a:pPr>
              <a:lnSpc>
                <a:spcPts val="2000"/>
              </a:lnSpc>
            </a:pPr>
            <a:r>
              <a:rPr lang="ja-JP" altLang="en-US" sz="1400" i="1" dirty="0">
                <a:latin typeface="Meiryo UI" panose="020B0604030504040204" pitchFamily="50" charset="-128"/>
                <a:ea typeface="Meiryo UI" panose="020B0604030504040204" pitchFamily="50" charset="-128"/>
              </a:rPr>
              <a:t>・ダッシュボードによって、住民と職員が客観的な現状把握に基づいて合意形成ができる地域を目指す。</a:t>
            </a:r>
            <a:endParaRPr lang="en-US" altLang="ja-JP" sz="1400" i="1" dirty="0">
              <a:latin typeface="Meiryo UI" panose="020B0604030504040204" pitchFamily="50" charset="-128"/>
              <a:ea typeface="Meiryo UI" panose="020B0604030504040204" pitchFamily="50" charset="-128"/>
            </a:endParaRPr>
          </a:p>
          <a:p>
            <a:pPr>
              <a:lnSpc>
                <a:spcPts val="2000"/>
              </a:lnSpc>
            </a:pPr>
            <a:endParaRPr lang="ja-JP" altLang="en-US" sz="1400" i="1" dirty="0">
              <a:solidFill>
                <a:srgbClr val="FF0000"/>
              </a:solidFill>
              <a:latin typeface="Meiryo UI" panose="020B0604030504040204" pitchFamily="50" charset="-128"/>
              <a:ea typeface="Meiryo UI" panose="020B0604030504040204" pitchFamily="50" charset="-128"/>
            </a:endParaRPr>
          </a:p>
        </p:txBody>
      </p:sp>
      <p:sp>
        <p:nvSpPr>
          <p:cNvPr id="3" name="スライド番号プレースホルダー 1">
            <a:extLst>
              <a:ext uri="{FF2B5EF4-FFF2-40B4-BE49-F238E27FC236}">
                <a16:creationId xmlns:a16="http://schemas.microsoft.com/office/drawing/2014/main" id="{4638A143-E3E3-706A-7F25-3649049250C1}"/>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2</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 name="四角形: 角を丸くする 8">
            <a:extLst>
              <a:ext uri="{FF2B5EF4-FFF2-40B4-BE49-F238E27FC236}">
                <a16:creationId xmlns:a16="http://schemas.microsoft.com/office/drawing/2014/main" id="{D9555C56-2196-4C1B-A227-EA2BE1B71BB6}"/>
              </a:ext>
            </a:extLst>
          </p:cNvPr>
          <p:cNvSpPr/>
          <p:nvPr/>
        </p:nvSpPr>
        <p:spPr>
          <a:xfrm>
            <a:off x="9324528" y="1152025"/>
            <a:ext cx="4227348" cy="621709"/>
          </a:xfrm>
          <a:prstGeom prst="roundRect">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900"/>
              </a:lnSpc>
              <a:defRPr/>
            </a:pPr>
            <a:r>
              <a:rPr kumimoji="1" lang="ja-JP" altLang="en-US" sz="1100" b="0" i="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・庁内の課題ではなく、貴地域にどのような課題（住民等の困りごと）があるかを定性的ではなく、可能な限り定量的に記載願います。</a:t>
            </a:r>
          </a:p>
        </p:txBody>
      </p:sp>
      <p:sp>
        <p:nvSpPr>
          <p:cNvPr id="4" name="四角形: 角を丸くする 2">
            <a:extLst>
              <a:ext uri="{FF2B5EF4-FFF2-40B4-BE49-F238E27FC236}">
                <a16:creationId xmlns:a16="http://schemas.microsoft.com/office/drawing/2014/main" id="{7864ABE8-1F66-9F98-D31C-06E0B2467462}"/>
              </a:ext>
            </a:extLst>
          </p:cNvPr>
          <p:cNvSpPr/>
          <p:nvPr/>
        </p:nvSpPr>
        <p:spPr>
          <a:xfrm>
            <a:off x="9446118" y="4733965"/>
            <a:ext cx="4086219" cy="515009"/>
          </a:xfrm>
          <a:prstGeom prst="roundRect">
            <a:avLst>
              <a:gd name="adj" fmla="val 13697"/>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lstStyle/>
          <a:p>
            <a:pPr>
              <a:lnSpc>
                <a:spcPts val="1754"/>
              </a:lnSpc>
            </a:pPr>
            <a:r>
              <a:rPr lang="ja-JP" altLang="en-US" sz="1108" dirty="0">
                <a:solidFill>
                  <a:sysClr val="windowText" lastClr="000000"/>
                </a:solidFill>
                <a:latin typeface="Meiryo UI" panose="020B0604030504040204" pitchFamily="50" charset="-128"/>
                <a:ea typeface="Meiryo UI" panose="020B0604030504040204" pitchFamily="50" charset="-128"/>
              </a:rPr>
              <a:t>サービス実装を踏まえて、将来的に目指していく貴市のあるべき姿についても記載願います。</a:t>
            </a:r>
            <a:endParaRPr lang="en-US" altLang="ja-JP" sz="1108"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39421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7" name="Rectangle 67"/>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サービス概要</a:t>
            </a:r>
            <a:r>
              <a:rPr kumimoji="0" lang="ja-JP" altLang="en-US" sz="18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0" lang="en-US" altLang="ja-JP" sz="1800" b="1" kern="0" dirty="0">
                <a:solidFill>
                  <a:sysClr val="windowText" lastClr="000000"/>
                </a:solidFill>
                <a:latin typeface="Meiryo UI" panose="020B0604030504040204" pitchFamily="50" charset="-128"/>
                <a:ea typeface="Meiryo UI" panose="020B0604030504040204" pitchFamily="50" charset="-128"/>
              </a:rPr>
              <a:t>1</a:t>
            </a:r>
            <a:r>
              <a:rPr kumimoji="0" lang="en-US" altLang="ja-JP" sz="18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0" lang="en-US" altLang="ja-JP" sz="1800" b="1" kern="0" dirty="0">
                <a:solidFill>
                  <a:sysClr val="windowText" lastClr="000000"/>
                </a:solidFill>
                <a:latin typeface="Meiryo UI" panose="020B0604030504040204" pitchFamily="50" charset="-128"/>
                <a:ea typeface="Meiryo UI" panose="020B0604030504040204" pitchFamily="50" charset="-128"/>
              </a:rPr>
              <a:t>1</a:t>
            </a:r>
            <a:r>
              <a:rPr kumimoji="0" lang="ja-JP" altLang="en-US" sz="18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　　</a:t>
            </a:r>
            <a:endParaRPr kumimoji="1" lang="ja-JP" altLang="en-US" sz="14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14" name="表 77">
            <a:extLst>
              <a:ext uri="{FF2B5EF4-FFF2-40B4-BE49-F238E27FC236}">
                <a16:creationId xmlns:a16="http://schemas.microsoft.com/office/drawing/2014/main" id="{737E5AA1-1045-479B-A557-9915086555B2}"/>
              </a:ext>
            </a:extLst>
          </p:cNvPr>
          <p:cNvGraphicFramePr>
            <a:graphicFrameLocks noGrp="1"/>
          </p:cNvGraphicFramePr>
          <p:nvPr>
            <p:extLst>
              <p:ext uri="{D42A27DB-BD31-4B8C-83A1-F6EECF244321}">
                <p14:modId xmlns:p14="http://schemas.microsoft.com/office/powerpoint/2010/main" val="81234283"/>
              </p:ext>
            </p:extLst>
          </p:nvPr>
        </p:nvGraphicFramePr>
        <p:xfrm>
          <a:off x="154358" y="692696"/>
          <a:ext cx="8835283" cy="6048000"/>
        </p:xfrm>
        <a:graphic>
          <a:graphicData uri="http://schemas.openxmlformats.org/drawingml/2006/table">
            <a:tbl>
              <a:tblPr firstRow="1" bandRow="1">
                <a:tableStyleId>{5940675A-B579-460E-94D1-54222C63F5DA}</a:tableStyleId>
              </a:tblPr>
              <a:tblGrid>
                <a:gridCol w="1239108">
                  <a:extLst>
                    <a:ext uri="{9D8B030D-6E8A-4147-A177-3AD203B41FA5}">
                      <a16:colId xmlns:a16="http://schemas.microsoft.com/office/drawing/2014/main" val="20000"/>
                    </a:ext>
                  </a:extLst>
                </a:gridCol>
                <a:gridCol w="4595009">
                  <a:extLst>
                    <a:ext uri="{9D8B030D-6E8A-4147-A177-3AD203B41FA5}">
                      <a16:colId xmlns:a16="http://schemas.microsoft.com/office/drawing/2014/main" val="20001"/>
                    </a:ext>
                  </a:extLst>
                </a:gridCol>
                <a:gridCol w="1060387">
                  <a:extLst>
                    <a:ext uri="{9D8B030D-6E8A-4147-A177-3AD203B41FA5}">
                      <a16:colId xmlns:a16="http://schemas.microsoft.com/office/drawing/2014/main" val="20002"/>
                    </a:ext>
                  </a:extLst>
                </a:gridCol>
                <a:gridCol w="1940779">
                  <a:extLst>
                    <a:ext uri="{9D8B030D-6E8A-4147-A177-3AD203B41FA5}">
                      <a16:colId xmlns:a16="http://schemas.microsoft.com/office/drawing/2014/main" val="20003"/>
                    </a:ext>
                  </a:extLst>
                </a:gridCol>
              </a:tblGrid>
              <a:tr h="360000">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lnSpc>
                          <a:spcPts val="1800"/>
                        </a:lnSpc>
                      </a:pPr>
                      <a:r>
                        <a:rPr kumimoji="1" lang="ja-JP" altLang="en-US" sz="1400" b="0" dirty="0">
                          <a:solidFill>
                            <a:schemeClr val="tx1"/>
                          </a:solidFill>
                          <a:latin typeface="Meiryo UI" panose="020B0604030504040204" pitchFamily="50" charset="-128"/>
                          <a:ea typeface="Meiryo UI" panose="020B0604030504040204" pitchFamily="50" charset="-128"/>
                        </a:rPr>
                        <a:t>サービス名</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BI</a:t>
                      </a:r>
                      <a:r>
                        <a:rPr kumimoji="1" lang="ja-JP" altLang="en-US" sz="1400" b="0" dirty="0">
                          <a:solidFill>
                            <a:schemeClr val="tx1"/>
                          </a:solidFill>
                          <a:latin typeface="Meiryo UI" panose="020B0604030504040204" pitchFamily="50" charset="-128"/>
                          <a:ea typeface="Meiryo UI" panose="020B0604030504040204" pitchFamily="50" charset="-128"/>
                        </a:rPr>
                        <a:t>ツール</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事業費</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15,432</a:t>
                      </a:r>
                      <a:r>
                        <a:rPr kumimoji="1" lang="ja-JP" altLang="en-US" sz="1400" b="0" dirty="0">
                          <a:solidFill>
                            <a:schemeClr val="tx1"/>
                          </a:solidFill>
                          <a:latin typeface="Meiryo UI" panose="020B0604030504040204" pitchFamily="50" charset="-128"/>
                          <a:ea typeface="Meiryo UI" panose="020B0604030504040204" pitchFamily="50" charset="-128"/>
                        </a:rPr>
                        <a:t>千円</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360000">
                <a:tc>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ターゲット</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gridSpan="3">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住民、民間団体、沖縄市職員</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sz="1400" b="0" dirty="0">
                        <a:solidFill>
                          <a:sysClr val="windowText" lastClr="000000"/>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F2F2F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3061851744"/>
                  </a:ext>
                </a:extLst>
              </a:tr>
              <a:tr h="360000">
                <a:tc>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サービス内容</a:t>
                      </a:r>
                      <a:endParaRPr kumimoji="1" lang="ja-JP" altLang="en-US" sz="1400" b="0" dirty="0">
                        <a:solidFill>
                          <a:sysClr val="windowText" lastClr="000000"/>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gridSpan="3">
                  <a:txBody>
                    <a:bodyPr/>
                    <a:lstStyle/>
                    <a:p>
                      <a:pPr marL="0" marR="0" lvl="0" indent="0" algn="l" defTabSz="914400" rtl="0" eaLnBrk="1" fontAlgn="auto" latinLnBrk="0" hangingPunct="1">
                        <a:lnSpc>
                          <a:spcPts val="1700"/>
                        </a:lnSpc>
                        <a:spcBef>
                          <a:spcPts val="0"/>
                        </a:spcBef>
                        <a:spcAft>
                          <a:spcPts val="0"/>
                        </a:spcAft>
                        <a:buClrTx/>
                        <a:buSzTx/>
                        <a:buFont typeface="Arial" panose="020B0604020202020204" pitchFamily="34" charset="0"/>
                        <a:buNone/>
                        <a:tabLst/>
                        <a:defRPr/>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noFill/>
                      <a:prstDash val="solid"/>
                      <a:round/>
                      <a:headEnd type="none" w="med" len="med"/>
                      <a:tailEnd type="none" w="med" len="med"/>
                    </a:lnB>
                  </a:tcPr>
                </a:tc>
                <a:tc hMerge="1">
                  <a:txBody>
                    <a:bodyPr/>
                    <a:lstStyle/>
                    <a:p>
                      <a:endParaRPr kumimoji="1" lang="ja-JP" altLang="en-US"/>
                    </a:p>
                  </a:txBody>
                  <a:tcPr>
                    <a:lnL w="6350" cap="flat" cmpd="sng" algn="ctr">
                      <a:solidFill>
                        <a:schemeClr val="bg2"/>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197328029"/>
                  </a:ext>
                </a:extLst>
              </a:tr>
              <a:tr h="4968000">
                <a:tc gridSpan="4">
                  <a:txBody>
                    <a:bodyPr/>
                    <a:lstStyle/>
                    <a:p>
                      <a:pPr marL="144000" indent="-144000">
                        <a:lnSpc>
                          <a:spcPts val="1800"/>
                        </a:lnSpc>
                      </a:pPr>
                      <a:endParaRPr lang="en-US" altLang="ja-JP" sz="1400" dirty="0">
                        <a:solidFill>
                          <a:srgbClr val="FF0000"/>
                        </a:solidFill>
                        <a:latin typeface="Meiryo UI" panose="020B0604030504040204" pitchFamily="50" charset="-128"/>
                        <a:ea typeface="Meiryo UI" panose="020B0604030504040204" pitchFamily="50" charset="-128"/>
                      </a:endParaRPr>
                    </a:p>
                    <a:p>
                      <a:pPr marL="144000" indent="-144000">
                        <a:lnSpc>
                          <a:spcPts val="1800"/>
                        </a:lnSpc>
                      </a:pPr>
                      <a:endParaRPr lang="en-US" altLang="ja-JP" sz="1400" dirty="0">
                        <a:solidFill>
                          <a:schemeClr val="tx1"/>
                        </a:solidFill>
                        <a:latin typeface="Meiryo UI" panose="020B0604030504040204" pitchFamily="50" charset="-128"/>
                        <a:ea typeface="Meiryo UI" panose="020B0604030504040204" pitchFamily="50" charset="-128"/>
                      </a:endParaRPr>
                    </a:p>
                    <a:p>
                      <a:pPr marL="144000" indent="-144000">
                        <a:lnSpc>
                          <a:spcPts val="1800"/>
                        </a:lnSpc>
                      </a:pPr>
                      <a:r>
                        <a:rPr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i="0" dirty="0">
                          <a:solidFill>
                            <a:srgbClr val="FF0000"/>
                          </a:solidFill>
                          <a:latin typeface="Meiryo UI" panose="020B0604030504040204" pitchFamily="50" charset="-128"/>
                          <a:ea typeface="Meiryo UI" panose="020B0604030504040204" pitchFamily="50" charset="-128"/>
                        </a:rPr>
                        <a:t>※</a:t>
                      </a:r>
                      <a:r>
                        <a:rPr kumimoji="1" lang="ja-JP" altLang="en-US" sz="1400" i="0" dirty="0">
                          <a:solidFill>
                            <a:srgbClr val="FF0000"/>
                          </a:solidFill>
                          <a:latin typeface="Meiryo UI" panose="020B0604030504040204" pitchFamily="50" charset="-128"/>
                          <a:ea typeface="Meiryo UI" panose="020B0604030504040204" pitchFamily="50" charset="-128"/>
                        </a:rPr>
                        <a:t>地域への実装を予定しているデジタル技術を</a:t>
                      </a:r>
                      <a:br>
                        <a:rPr kumimoji="1" lang="en-US" altLang="ja-JP" sz="1400" i="0" dirty="0">
                          <a:solidFill>
                            <a:srgbClr val="FF0000"/>
                          </a:solidFill>
                          <a:latin typeface="Meiryo UI" panose="020B0604030504040204" pitchFamily="50" charset="-128"/>
                          <a:ea typeface="Meiryo UI" panose="020B0604030504040204" pitchFamily="50" charset="-128"/>
                        </a:rPr>
                      </a:br>
                      <a:r>
                        <a:rPr kumimoji="1" lang="ja-JP" altLang="en-US" sz="1400" i="0" dirty="0">
                          <a:solidFill>
                            <a:srgbClr val="FF0000"/>
                          </a:solidFill>
                          <a:latin typeface="Meiryo UI" panose="020B0604030504040204" pitchFamily="50" charset="-128"/>
                          <a:ea typeface="Meiryo UI" panose="020B0604030504040204" pitchFamily="50" charset="-128"/>
                        </a:rPr>
                        <a:t>活用したサービス等について簡潔に記載すること。</a:t>
                      </a:r>
                      <a:endParaRPr kumimoji="1" lang="en-US" altLang="ja-JP" sz="1400" i="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1400" i="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i="0" dirty="0">
                          <a:solidFill>
                            <a:srgbClr val="FF0000"/>
                          </a:solidFill>
                          <a:latin typeface="Meiryo UI" panose="020B0604030504040204" pitchFamily="50" charset="-128"/>
                          <a:ea typeface="Meiryo UI" panose="020B0604030504040204" pitchFamily="50" charset="-128"/>
                        </a:rPr>
                        <a:t>【XXXXX</a:t>
                      </a:r>
                      <a:r>
                        <a:rPr kumimoji="1" lang="ja-JP" altLang="en-US" sz="1400" i="0" dirty="0">
                          <a:solidFill>
                            <a:srgbClr val="FF0000"/>
                          </a:solidFill>
                          <a:latin typeface="Meiryo UI" panose="020B0604030504040204" pitchFamily="50" charset="-128"/>
                          <a:ea typeface="Meiryo UI" panose="020B0604030504040204" pitchFamily="50" charset="-128"/>
                        </a:rPr>
                        <a:t>サービス</a:t>
                      </a:r>
                      <a:r>
                        <a:rPr kumimoji="1" lang="en-US" altLang="ja-JP" sz="1400" i="0" dirty="0">
                          <a:solidFill>
                            <a:srgbClr val="FF0000"/>
                          </a:solidFill>
                          <a:latin typeface="Meiryo UI" panose="020B0604030504040204" pitchFamily="50" charset="-128"/>
                          <a:ea typeface="Meiryo UI" panose="020B0604030504040204" pitchFamily="50" charset="-128"/>
                        </a:rPr>
                        <a:t>】</a:t>
                      </a:r>
                    </a:p>
                    <a:p>
                      <a:pPr marL="285750" marR="0" lvl="0" indent="-2857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400" i="0" dirty="0">
                          <a:solidFill>
                            <a:srgbClr val="FF0000"/>
                          </a:solidFill>
                          <a:latin typeface="Meiryo UI" panose="020B0604030504040204" pitchFamily="50" charset="-128"/>
                          <a:ea typeface="Meiryo UI" panose="020B0604030504040204" pitchFamily="50" charset="-128"/>
                        </a:rPr>
                        <a:t>○○○○</a:t>
                      </a:r>
                      <a:endParaRPr kumimoji="1" lang="en-US" altLang="ja-JP" sz="1400" i="0" dirty="0">
                        <a:solidFill>
                          <a:srgbClr val="FF0000"/>
                        </a:solidFill>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400" i="0" dirty="0">
                          <a:solidFill>
                            <a:srgbClr val="FF0000"/>
                          </a:solidFill>
                          <a:latin typeface="Meiryo UI" panose="020B0604030504040204" pitchFamily="50" charset="-128"/>
                          <a:ea typeface="Meiryo UI" panose="020B0604030504040204" pitchFamily="50" charset="-128"/>
                        </a:rPr>
                        <a:t>○○○○</a:t>
                      </a:r>
                      <a:endParaRPr kumimoji="1" lang="en-US" altLang="ja-JP" sz="1400" i="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en-US" altLang="ja-JP" sz="1400" i="0" dirty="0">
                          <a:solidFill>
                            <a:srgbClr val="FF0000"/>
                          </a:solidFill>
                          <a:latin typeface="Meiryo UI" panose="020B0604030504040204" pitchFamily="50" charset="-128"/>
                          <a:ea typeface="Meiryo UI" panose="020B0604030504040204" pitchFamily="50" charset="-128"/>
                        </a:rPr>
                        <a:t>【XXXXX</a:t>
                      </a:r>
                      <a:r>
                        <a:rPr kumimoji="1" lang="ja-JP" altLang="en-US" sz="1400" i="0" dirty="0">
                          <a:solidFill>
                            <a:srgbClr val="FF0000"/>
                          </a:solidFill>
                          <a:latin typeface="Meiryo UI" panose="020B0604030504040204" pitchFamily="50" charset="-128"/>
                          <a:ea typeface="Meiryo UI" panose="020B0604030504040204" pitchFamily="50" charset="-128"/>
                        </a:rPr>
                        <a:t>システム</a:t>
                      </a:r>
                      <a:r>
                        <a:rPr kumimoji="1" lang="en-US" altLang="ja-JP" sz="1400" i="0" dirty="0">
                          <a:solidFill>
                            <a:srgbClr val="FF0000"/>
                          </a:solidFill>
                          <a:latin typeface="Meiryo UI" panose="020B0604030504040204" pitchFamily="50" charset="-128"/>
                          <a:ea typeface="Meiryo UI" panose="020B0604030504040204" pitchFamily="50" charset="-128"/>
                        </a:rPr>
                        <a:t>】</a:t>
                      </a:r>
                    </a:p>
                    <a:p>
                      <a:pPr marL="285750" marR="0" lvl="0" indent="-2857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400" i="0" dirty="0">
                          <a:solidFill>
                            <a:srgbClr val="FF0000"/>
                          </a:solidFill>
                          <a:latin typeface="Meiryo UI" panose="020B0604030504040204" pitchFamily="50" charset="-128"/>
                          <a:ea typeface="Meiryo UI" panose="020B0604030504040204" pitchFamily="50" charset="-128"/>
                        </a:rPr>
                        <a:t>○○○○</a:t>
                      </a:r>
                      <a:endParaRPr kumimoji="1" lang="en-US" altLang="ja-JP" sz="1400" i="0" dirty="0">
                        <a:solidFill>
                          <a:srgbClr val="FF0000"/>
                        </a:solidFill>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400" i="0" dirty="0">
                          <a:solidFill>
                            <a:srgbClr val="FF0000"/>
                          </a:solidFill>
                          <a:latin typeface="Meiryo UI" panose="020B0604030504040204" pitchFamily="50" charset="-128"/>
                          <a:ea typeface="Meiryo UI" panose="020B0604030504040204" pitchFamily="50" charset="-128"/>
                        </a:rPr>
                        <a:t>○○○○</a:t>
                      </a: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hMerge="1">
                  <a:txBody>
                    <a:bodyPr/>
                    <a:lstStyle/>
                    <a:p>
                      <a:pPr marL="285750" marR="0" lvl="0" indent="-2857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B w="6350" cap="flat" cmpd="sng" algn="ctr">
                      <a:solidFill>
                        <a:schemeClr val="bg2"/>
                      </a:solidFill>
                      <a:prstDash val="solid"/>
                      <a:round/>
                      <a:headEnd type="none" w="med" len="med"/>
                      <a:tailEnd type="none" w="med" len="med"/>
                    </a:lnB>
                  </a:tcPr>
                </a:tc>
                <a:tc hMerge="1">
                  <a:txBody>
                    <a:bodyPr/>
                    <a:lstStyle/>
                    <a:p>
                      <a:endParaRPr kumimoji="1" lang="ja-JP" altLang="en-US" dirty="0"/>
                    </a:p>
                  </a:txBody>
                  <a:tcPr/>
                </a:tc>
                <a:extLst>
                  <a:ext uri="{0D108BD9-81ED-4DB2-BD59-A6C34878D82A}">
                    <a16:rowId xmlns:a16="http://schemas.microsoft.com/office/drawing/2014/main" val="765232988"/>
                  </a:ext>
                </a:extLst>
              </a:tr>
            </a:tbl>
          </a:graphicData>
        </a:graphic>
      </p:graphicFrame>
      <p:sp>
        <p:nvSpPr>
          <p:cNvPr id="9" name="四角形: 角を丸くする 8">
            <a:extLst>
              <a:ext uri="{FF2B5EF4-FFF2-40B4-BE49-F238E27FC236}">
                <a16:creationId xmlns:a16="http://schemas.microsoft.com/office/drawing/2014/main" id="{9B407A9C-05A7-434C-A8D5-CD63EBCB5C58}"/>
              </a:ext>
            </a:extLst>
          </p:cNvPr>
          <p:cNvSpPr/>
          <p:nvPr/>
        </p:nvSpPr>
        <p:spPr>
          <a:xfrm>
            <a:off x="9252520" y="311016"/>
            <a:ext cx="4813139" cy="288032"/>
          </a:xfrm>
          <a:prstGeom prst="roundRect">
            <a:avLst>
              <a:gd name="adj" fmla="val 32556"/>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9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サービス</a:t>
            </a:r>
            <a:r>
              <a:rPr lang="ja-JP" altLang="en-US" sz="1400" dirty="0">
                <a:solidFill>
                  <a:sysClr val="windowText" lastClr="000000"/>
                </a:solidFill>
                <a:latin typeface="Meiryo UI" panose="020B0604030504040204" pitchFamily="50" charset="-128"/>
                <a:ea typeface="Meiryo UI" panose="020B0604030504040204" pitchFamily="50" charset="-128"/>
              </a:rPr>
              <a:t>が複数ある場合は、サービスごとに</a:t>
            </a:r>
            <a:r>
              <a:rPr kumimoji="1" lang="ja-JP" altLang="en-US"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１枚ずつ作成すること</a:t>
            </a:r>
            <a:endParaRPr kumimoji="1" lang="en-US" altLang="ja-JP"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3" name="スライド番号プレースホルダー 1">
            <a:extLst>
              <a:ext uri="{FF2B5EF4-FFF2-40B4-BE49-F238E27FC236}">
                <a16:creationId xmlns:a16="http://schemas.microsoft.com/office/drawing/2014/main" id="{78BF5A8C-0142-6CE9-8C49-83BB83E61C52}"/>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3</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73688684-806B-4B40-B92D-E10C81DE51D1}"/>
              </a:ext>
            </a:extLst>
          </p:cNvPr>
          <p:cNvSpPr/>
          <p:nvPr/>
        </p:nvSpPr>
        <p:spPr>
          <a:xfrm>
            <a:off x="553765" y="2101615"/>
            <a:ext cx="1800201"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市役所内</a:t>
            </a:r>
          </a:p>
        </p:txBody>
      </p:sp>
      <p:pic>
        <p:nvPicPr>
          <p:cNvPr id="35" name="図 34">
            <a:extLst>
              <a:ext uri="{FF2B5EF4-FFF2-40B4-BE49-F238E27FC236}">
                <a16:creationId xmlns:a16="http://schemas.microsoft.com/office/drawing/2014/main" id="{3F24D120-3C55-4B2E-9355-21D8326E17AA}"/>
              </a:ext>
            </a:extLst>
          </p:cNvPr>
          <p:cNvPicPr>
            <a:picLocks noChangeAspect="1"/>
          </p:cNvPicPr>
          <p:nvPr/>
        </p:nvPicPr>
        <p:blipFill>
          <a:blip r:embed="rId3"/>
          <a:stretch>
            <a:fillRect/>
          </a:stretch>
        </p:blipFill>
        <p:spPr>
          <a:xfrm>
            <a:off x="317004" y="3212976"/>
            <a:ext cx="685800" cy="819150"/>
          </a:xfrm>
          <a:prstGeom prst="rect">
            <a:avLst/>
          </a:prstGeom>
        </p:spPr>
      </p:pic>
      <p:pic>
        <p:nvPicPr>
          <p:cNvPr id="36" name="図 35">
            <a:extLst>
              <a:ext uri="{FF2B5EF4-FFF2-40B4-BE49-F238E27FC236}">
                <a16:creationId xmlns:a16="http://schemas.microsoft.com/office/drawing/2014/main" id="{ED47807A-D253-408D-B2AA-1CEFDA253788}"/>
              </a:ext>
            </a:extLst>
          </p:cNvPr>
          <p:cNvPicPr>
            <a:picLocks noChangeAspect="1"/>
          </p:cNvPicPr>
          <p:nvPr/>
        </p:nvPicPr>
        <p:blipFill>
          <a:blip r:embed="rId4"/>
          <a:stretch>
            <a:fillRect/>
          </a:stretch>
        </p:blipFill>
        <p:spPr>
          <a:xfrm>
            <a:off x="1165450" y="3222501"/>
            <a:ext cx="733425" cy="809625"/>
          </a:xfrm>
          <a:prstGeom prst="rect">
            <a:avLst/>
          </a:prstGeom>
        </p:spPr>
      </p:pic>
      <p:pic>
        <p:nvPicPr>
          <p:cNvPr id="37" name="図 36">
            <a:extLst>
              <a:ext uri="{FF2B5EF4-FFF2-40B4-BE49-F238E27FC236}">
                <a16:creationId xmlns:a16="http://schemas.microsoft.com/office/drawing/2014/main" id="{0035F354-7698-4A6D-A885-201D32066208}"/>
              </a:ext>
            </a:extLst>
          </p:cNvPr>
          <p:cNvPicPr>
            <a:picLocks noChangeAspect="1"/>
          </p:cNvPicPr>
          <p:nvPr/>
        </p:nvPicPr>
        <p:blipFill>
          <a:blip r:embed="rId5"/>
          <a:stretch>
            <a:fillRect/>
          </a:stretch>
        </p:blipFill>
        <p:spPr>
          <a:xfrm>
            <a:off x="331980" y="4171411"/>
            <a:ext cx="685385" cy="810000"/>
          </a:xfrm>
          <a:prstGeom prst="rect">
            <a:avLst/>
          </a:prstGeom>
        </p:spPr>
      </p:pic>
      <p:sp>
        <p:nvSpPr>
          <p:cNvPr id="5" name="四角形: 角を丸くする 4">
            <a:extLst>
              <a:ext uri="{FF2B5EF4-FFF2-40B4-BE49-F238E27FC236}">
                <a16:creationId xmlns:a16="http://schemas.microsoft.com/office/drawing/2014/main" id="{C116DC8D-8BFD-449D-AA23-E7279C7F3E18}"/>
              </a:ext>
            </a:extLst>
          </p:cNvPr>
          <p:cNvSpPr/>
          <p:nvPr/>
        </p:nvSpPr>
        <p:spPr>
          <a:xfrm>
            <a:off x="2703174" y="2317639"/>
            <a:ext cx="2712227" cy="175525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a:extLst>
              <a:ext uri="{FF2B5EF4-FFF2-40B4-BE49-F238E27FC236}">
                <a16:creationId xmlns:a16="http://schemas.microsoft.com/office/drawing/2014/main" id="{8EEFD15D-37B8-4AE9-B4FE-730C98E41A3E}"/>
              </a:ext>
            </a:extLst>
          </p:cNvPr>
          <p:cNvPicPr>
            <a:picLocks noChangeAspect="1"/>
          </p:cNvPicPr>
          <p:nvPr/>
        </p:nvPicPr>
        <p:blipFill>
          <a:blip r:embed="rId6"/>
          <a:stretch>
            <a:fillRect/>
          </a:stretch>
        </p:blipFill>
        <p:spPr>
          <a:xfrm>
            <a:off x="2900920" y="2744925"/>
            <a:ext cx="791162" cy="1080000"/>
          </a:xfrm>
          <a:prstGeom prst="rect">
            <a:avLst/>
          </a:prstGeom>
        </p:spPr>
      </p:pic>
      <p:sp>
        <p:nvSpPr>
          <p:cNvPr id="10" name="テキスト ボックス 9">
            <a:extLst>
              <a:ext uri="{FF2B5EF4-FFF2-40B4-BE49-F238E27FC236}">
                <a16:creationId xmlns:a16="http://schemas.microsoft.com/office/drawing/2014/main" id="{88E553CD-CA87-4747-ADB9-0CF052EB8B87}"/>
              </a:ext>
            </a:extLst>
          </p:cNvPr>
          <p:cNvSpPr txBox="1"/>
          <p:nvPr/>
        </p:nvSpPr>
        <p:spPr>
          <a:xfrm>
            <a:off x="2976119" y="2430757"/>
            <a:ext cx="2042144" cy="369332"/>
          </a:xfrm>
          <a:prstGeom prst="rect">
            <a:avLst/>
          </a:prstGeom>
          <a:noFill/>
        </p:spPr>
        <p:txBody>
          <a:bodyPr wrap="square" rtlCol="0">
            <a:spAutoFit/>
          </a:bodyPr>
          <a:lstStyle/>
          <a:p>
            <a:pPr algn="ctr"/>
            <a:r>
              <a:rPr kumimoji="1" lang="en-US" altLang="ja-JP" b="1" u="sng" dirty="0">
                <a:solidFill>
                  <a:schemeClr val="accent1"/>
                </a:solidFill>
              </a:rPr>
              <a:t>BI</a:t>
            </a:r>
            <a:r>
              <a:rPr kumimoji="1" lang="ja-JP" altLang="en-US" b="1" u="sng" dirty="0">
                <a:solidFill>
                  <a:schemeClr val="accent1"/>
                </a:solidFill>
              </a:rPr>
              <a:t>ツール用サーバ</a:t>
            </a:r>
          </a:p>
        </p:txBody>
      </p:sp>
      <p:sp>
        <p:nvSpPr>
          <p:cNvPr id="29" name="二等辺三角形 28">
            <a:extLst>
              <a:ext uri="{FF2B5EF4-FFF2-40B4-BE49-F238E27FC236}">
                <a16:creationId xmlns:a16="http://schemas.microsoft.com/office/drawing/2014/main" id="{0ACBFD1B-E021-41FC-BBCE-409C8C943A68}"/>
              </a:ext>
            </a:extLst>
          </p:cNvPr>
          <p:cNvSpPr/>
          <p:nvPr/>
        </p:nvSpPr>
        <p:spPr>
          <a:xfrm rot="5400000">
            <a:off x="2234280" y="3516310"/>
            <a:ext cx="360000" cy="360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39" name="図 38">
            <a:extLst>
              <a:ext uri="{FF2B5EF4-FFF2-40B4-BE49-F238E27FC236}">
                <a16:creationId xmlns:a16="http://schemas.microsoft.com/office/drawing/2014/main" id="{54A04D7C-8844-43C3-9938-F75F7CBD5FF2}"/>
              </a:ext>
            </a:extLst>
          </p:cNvPr>
          <p:cNvPicPr>
            <a:picLocks noChangeAspect="1"/>
          </p:cNvPicPr>
          <p:nvPr/>
        </p:nvPicPr>
        <p:blipFill>
          <a:blip r:embed="rId7"/>
          <a:stretch>
            <a:fillRect/>
          </a:stretch>
        </p:blipFill>
        <p:spPr>
          <a:xfrm>
            <a:off x="2852478" y="4522797"/>
            <a:ext cx="1505517" cy="810000"/>
          </a:xfrm>
          <a:prstGeom prst="rect">
            <a:avLst/>
          </a:prstGeom>
        </p:spPr>
      </p:pic>
      <p:pic>
        <p:nvPicPr>
          <p:cNvPr id="38" name="図 37">
            <a:extLst>
              <a:ext uri="{FF2B5EF4-FFF2-40B4-BE49-F238E27FC236}">
                <a16:creationId xmlns:a16="http://schemas.microsoft.com/office/drawing/2014/main" id="{6C6FB767-2FCD-4503-B161-BDA16050364F}"/>
              </a:ext>
            </a:extLst>
          </p:cNvPr>
          <p:cNvPicPr>
            <a:picLocks noChangeAspect="1"/>
          </p:cNvPicPr>
          <p:nvPr/>
        </p:nvPicPr>
        <p:blipFill>
          <a:blip r:embed="rId8"/>
          <a:stretch>
            <a:fillRect/>
          </a:stretch>
        </p:blipFill>
        <p:spPr>
          <a:xfrm>
            <a:off x="3650844" y="5214387"/>
            <a:ext cx="1095750" cy="720000"/>
          </a:xfrm>
          <a:prstGeom prst="rect">
            <a:avLst/>
          </a:prstGeom>
        </p:spPr>
      </p:pic>
      <p:pic>
        <p:nvPicPr>
          <p:cNvPr id="40" name="図 39">
            <a:extLst>
              <a:ext uri="{FF2B5EF4-FFF2-40B4-BE49-F238E27FC236}">
                <a16:creationId xmlns:a16="http://schemas.microsoft.com/office/drawing/2014/main" id="{2D1F02EF-549F-4F3B-AF3A-F6A3638075C0}"/>
              </a:ext>
            </a:extLst>
          </p:cNvPr>
          <p:cNvPicPr>
            <a:picLocks noChangeAspect="1"/>
          </p:cNvPicPr>
          <p:nvPr/>
        </p:nvPicPr>
        <p:blipFill>
          <a:blip r:embed="rId9"/>
          <a:stretch>
            <a:fillRect/>
          </a:stretch>
        </p:blipFill>
        <p:spPr>
          <a:xfrm>
            <a:off x="4275167" y="4604643"/>
            <a:ext cx="860625" cy="720000"/>
          </a:xfrm>
          <a:prstGeom prst="rect">
            <a:avLst/>
          </a:prstGeom>
        </p:spPr>
      </p:pic>
      <p:sp>
        <p:nvSpPr>
          <p:cNvPr id="41" name="テキスト ボックス 40">
            <a:extLst>
              <a:ext uri="{FF2B5EF4-FFF2-40B4-BE49-F238E27FC236}">
                <a16:creationId xmlns:a16="http://schemas.microsoft.com/office/drawing/2014/main" id="{AE0408F7-8E12-4719-B1B0-C4B79F319ECE}"/>
              </a:ext>
            </a:extLst>
          </p:cNvPr>
          <p:cNvSpPr txBox="1"/>
          <p:nvPr/>
        </p:nvSpPr>
        <p:spPr>
          <a:xfrm>
            <a:off x="3605237" y="2817564"/>
            <a:ext cx="1616207" cy="1015663"/>
          </a:xfrm>
          <a:prstGeom prst="rect">
            <a:avLst/>
          </a:prstGeom>
          <a:noFill/>
        </p:spPr>
        <p:txBody>
          <a:bodyPr wrap="square" rtlCol="0">
            <a:spAutoFit/>
          </a:bodyPr>
          <a:lstStyle/>
          <a:p>
            <a:pPr marL="171450" indent="-171450">
              <a:buFont typeface="Wingdings" panose="05000000000000000000" pitchFamily="2" charset="2"/>
              <a:buChar char="l"/>
            </a:pPr>
            <a:r>
              <a:rPr lang="ja-JP" altLang="en-US" sz="1200" b="1" dirty="0">
                <a:solidFill>
                  <a:schemeClr val="accent1"/>
                </a:solidFill>
              </a:rPr>
              <a:t>他部署の保有するデータの一元管理、共有・閲覧</a:t>
            </a:r>
            <a:endParaRPr lang="en-US" altLang="ja-JP" sz="1200" b="1" dirty="0">
              <a:solidFill>
                <a:schemeClr val="accent1"/>
              </a:solidFill>
            </a:endParaRPr>
          </a:p>
          <a:p>
            <a:pPr marL="171450" indent="-171450">
              <a:buFont typeface="Wingdings" panose="05000000000000000000" pitchFamily="2" charset="2"/>
              <a:buChar char="l"/>
            </a:pPr>
            <a:r>
              <a:rPr kumimoji="1" lang="ja-JP" altLang="en-US" sz="1200" b="1" dirty="0">
                <a:solidFill>
                  <a:schemeClr val="accent1"/>
                </a:solidFill>
              </a:rPr>
              <a:t>ダッシュボードの作成と閲覧、共有</a:t>
            </a:r>
            <a:endParaRPr kumimoji="1" lang="en-US" altLang="ja-JP" sz="1200" b="1" dirty="0">
              <a:solidFill>
                <a:schemeClr val="accent1"/>
              </a:solidFill>
            </a:endParaRPr>
          </a:p>
        </p:txBody>
      </p:sp>
      <p:pic>
        <p:nvPicPr>
          <p:cNvPr id="43" name="図 42">
            <a:extLst>
              <a:ext uri="{FF2B5EF4-FFF2-40B4-BE49-F238E27FC236}">
                <a16:creationId xmlns:a16="http://schemas.microsoft.com/office/drawing/2014/main" id="{98BC01BD-672F-4DF3-A0DE-1BD5BC3A4E9D}"/>
              </a:ext>
            </a:extLst>
          </p:cNvPr>
          <p:cNvPicPr>
            <a:picLocks noChangeAspect="1"/>
          </p:cNvPicPr>
          <p:nvPr/>
        </p:nvPicPr>
        <p:blipFill>
          <a:blip r:embed="rId10"/>
          <a:stretch>
            <a:fillRect/>
          </a:stretch>
        </p:blipFill>
        <p:spPr>
          <a:xfrm>
            <a:off x="6692650" y="4118816"/>
            <a:ext cx="2057910" cy="1800000"/>
          </a:xfrm>
          <a:prstGeom prst="rect">
            <a:avLst/>
          </a:prstGeom>
        </p:spPr>
      </p:pic>
      <p:sp>
        <p:nvSpPr>
          <p:cNvPr id="45" name="二等辺三角形 44">
            <a:extLst>
              <a:ext uri="{FF2B5EF4-FFF2-40B4-BE49-F238E27FC236}">
                <a16:creationId xmlns:a16="http://schemas.microsoft.com/office/drawing/2014/main" id="{F68757D6-0EC3-4AE5-A8C0-E5D175C37B8B}"/>
              </a:ext>
            </a:extLst>
          </p:cNvPr>
          <p:cNvSpPr/>
          <p:nvPr/>
        </p:nvSpPr>
        <p:spPr>
          <a:xfrm rot="10800000">
            <a:off x="3901426" y="4095910"/>
            <a:ext cx="360000" cy="360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49" name="直線コネクタ 48">
            <a:extLst>
              <a:ext uri="{FF2B5EF4-FFF2-40B4-BE49-F238E27FC236}">
                <a16:creationId xmlns:a16="http://schemas.microsoft.com/office/drawing/2014/main" id="{CB48C382-8C5F-46D4-A5A0-DDE853CEDB59}"/>
              </a:ext>
            </a:extLst>
          </p:cNvPr>
          <p:cNvCxnSpPr>
            <a:cxnSpLocks/>
          </p:cNvCxnSpPr>
          <p:nvPr/>
        </p:nvCxnSpPr>
        <p:spPr>
          <a:xfrm>
            <a:off x="5316624" y="5138479"/>
            <a:ext cx="1276634"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045EDD7E-8648-406C-B5BC-732334DA7443}"/>
              </a:ext>
            </a:extLst>
          </p:cNvPr>
          <p:cNvCxnSpPr>
            <a:cxnSpLocks/>
          </p:cNvCxnSpPr>
          <p:nvPr/>
        </p:nvCxnSpPr>
        <p:spPr>
          <a:xfrm>
            <a:off x="3097090" y="6454105"/>
            <a:ext cx="1800201"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05AF7922-942C-40FF-8DA1-E8166FA7AA4C}"/>
              </a:ext>
            </a:extLst>
          </p:cNvPr>
          <p:cNvCxnSpPr>
            <a:cxnSpLocks/>
          </p:cNvCxnSpPr>
          <p:nvPr/>
        </p:nvCxnSpPr>
        <p:spPr>
          <a:xfrm>
            <a:off x="331980" y="6155676"/>
            <a:ext cx="1800201" cy="730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54" name="四角形: 角を丸くする 53">
            <a:extLst>
              <a:ext uri="{FF2B5EF4-FFF2-40B4-BE49-F238E27FC236}">
                <a16:creationId xmlns:a16="http://schemas.microsoft.com/office/drawing/2014/main" id="{FA9A9FE9-0113-4FA6-8E95-650F4FA2CBA3}"/>
              </a:ext>
            </a:extLst>
          </p:cNvPr>
          <p:cNvSpPr/>
          <p:nvPr/>
        </p:nvSpPr>
        <p:spPr>
          <a:xfrm>
            <a:off x="217611" y="1844825"/>
            <a:ext cx="5794549" cy="4896529"/>
          </a:xfrm>
          <a:prstGeom prst="round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a:extLst>
              <a:ext uri="{FF2B5EF4-FFF2-40B4-BE49-F238E27FC236}">
                <a16:creationId xmlns:a16="http://schemas.microsoft.com/office/drawing/2014/main" id="{703065D6-0BC7-450B-BDC9-FEFA0C92D735}"/>
              </a:ext>
            </a:extLst>
          </p:cNvPr>
          <p:cNvSpPr txBox="1"/>
          <p:nvPr/>
        </p:nvSpPr>
        <p:spPr>
          <a:xfrm>
            <a:off x="5221444" y="4584481"/>
            <a:ext cx="1505518" cy="553998"/>
          </a:xfrm>
          <a:prstGeom prst="rect">
            <a:avLst/>
          </a:prstGeom>
          <a:solidFill>
            <a:schemeClr val="accent5">
              <a:lumMod val="20000"/>
              <a:lumOff val="80000"/>
            </a:schemeClr>
          </a:solidFill>
        </p:spPr>
        <p:txBody>
          <a:bodyPr wrap="square" rtlCol="0">
            <a:spAutoFit/>
          </a:bodyPr>
          <a:lstStyle/>
          <a:p>
            <a:r>
              <a:rPr kumimoji="1" lang="en-US" altLang="ja-JP" sz="1000" b="1" dirty="0"/>
              <a:t>EBPM</a:t>
            </a:r>
            <a:r>
              <a:rPr kumimoji="1" lang="ja-JP" altLang="en-US" sz="1000" b="1" dirty="0"/>
              <a:t>に基づく政策立案、効果的な行政サービスの提供</a:t>
            </a:r>
          </a:p>
        </p:txBody>
      </p:sp>
      <p:sp>
        <p:nvSpPr>
          <p:cNvPr id="46" name="二等辺三角形 45">
            <a:extLst>
              <a:ext uri="{FF2B5EF4-FFF2-40B4-BE49-F238E27FC236}">
                <a16:creationId xmlns:a16="http://schemas.microsoft.com/office/drawing/2014/main" id="{B3275C83-DEB1-4A7A-8C5B-F065F490D6A8}"/>
              </a:ext>
            </a:extLst>
          </p:cNvPr>
          <p:cNvSpPr/>
          <p:nvPr/>
        </p:nvSpPr>
        <p:spPr>
          <a:xfrm rot="5400000">
            <a:off x="5835394" y="5394387"/>
            <a:ext cx="360000" cy="360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31B6457F-920F-49D1-989B-83C347143CCF}"/>
              </a:ext>
            </a:extLst>
          </p:cNvPr>
          <p:cNvSpPr txBox="1"/>
          <p:nvPr/>
        </p:nvSpPr>
        <p:spPr>
          <a:xfrm>
            <a:off x="331980" y="5301208"/>
            <a:ext cx="1800201" cy="861774"/>
          </a:xfrm>
          <a:prstGeom prst="rect">
            <a:avLst/>
          </a:prstGeom>
          <a:solidFill>
            <a:schemeClr val="accent5">
              <a:lumMod val="20000"/>
              <a:lumOff val="80000"/>
            </a:schemeClr>
          </a:solidFill>
        </p:spPr>
        <p:txBody>
          <a:bodyPr wrap="square" rtlCol="0">
            <a:spAutoFit/>
          </a:bodyPr>
          <a:lstStyle/>
          <a:p>
            <a:r>
              <a:rPr kumimoji="1" lang="ja-JP" altLang="en-US" sz="1000" b="1" dirty="0"/>
              <a:t>ローカルに保存している</a:t>
            </a:r>
            <a:r>
              <a:rPr lang="en-US" altLang="ja-JP" sz="1000" b="1" dirty="0"/>
              <a:t>csv</a:t>
            </a:r>
            <a:r>
              <a:rPr lang="ja-JP" altLang="en-US" sz="1000" b="1" dirty="0" err="1"/>
              <a:t>、</a:t>
            </a:r>
            <a:r>
              <a:rPr lang="en-US" altLang="ja-JP" sz="1000" b="1" dirty="0"/>
              <a:t>xlsx</a:t>
            </a:r>
            <a:r>
              <a:rPr lang="ja-JP" altLang="en-US" sz="1000" b="1" dirty="0" err="1"/>
              <a:t>、</a:t>
            </a:r>
            <a:r>
              <a:rPr lang="en-US" altLang="ja-JP" sz="1000" b="1" dirty="0" err="1"/>
              <a:t>GeoJSON</a:t>
            </a:r>
            <a:r>
              <a:rPr lang="ja-JP" altLang="en-US" sz="1000" b="1" dirty="0"/>
              <a:t>ファイルをデータクレンジング後、</a:t>
            </a:r>
            <a:r>
              <a:rPr lang="en-US" altLang="ja-JP" sz="1000" b="1" dirty="0"/>
              <a:t>BI</a:t>
            </a:r>
            <a:r>
              <a:rPr lang="ja-JP" altLang="en-US" sz="1000" b="1" dirty="0"/>
              <a:t>ツール用のサーバへアップロード。</a:t>
            </a:r>
            <a:endParaRPr kumimoji="1" lang="ja-JP" altLang="en-US" sz="1000" b="1" dirty="0"/>
          </a:p>
        </p:txBody>
      </p:sp>
      <p:sp>
        <p:nvSpPr>
          <p:cNvPr id="42" name="テキスト ボックス 41">
            <a:extLst>
              <a:ext uri="{FF2B5EF4-FFF2-40B4-BE49-F238E27FC236}">
                <a16:creationId xmlns:a16="http://schemas.microsoft.com/office/drawing/2014/main" id="{C026A0C3-1FC7-45AE-B4BA-3FDD941DEB75}"/>
              </a:ext>
            </a:extLst>
          </p:cNvPr>
          <p:cNvSpPr txBox="1"/>
          <p:nvPr/>
        </p:nvSpPr>
        <p:spPr>
          <a:xfrm>
            <a:off x="3097090" y="6053995"/>
            <a:ext cx="1800201" cy="400110"/>
          </a:xfrm>
          <a:prstGeom prst="rect">
            <a:avLst/>
          </a:prstGeom>
          <a:solidFill>
            <a:schemeClr val="accent5">
              <a:lumMod val="20000"/>
              <a:lumOff val="80000"/>
            </a:schemeClr>
          </a:solidFill>
        </p:spPr>
        <p:txBody>
          <a:bodyPr wrap="square" rtlCol="0">
            <a:spAutoFit/>
          </a:bodyPr>
          <a:lstStyle/>
          <a:p>
            <a:r>
              <a:rPr kumimoji="1" lang="ja-JP" altLang="en-US" sz="1000" b="1" dirty="0"/>
              <a:t>庁内でのダッシュボードの共有・閲覧</a:t>
            </a:r>
          </a:p>
        </p:txBody>
      </p:sp>
      <p:pic>
        <p:nvPicPr>
          <p:cNvPr id="57" name="図 56">
            <a:extLst>
              <a:ext uri="{FF2B5EF4-FFF2-40B4-BE49-F238E27FC236}">
                <a16:creationId xmlns:a16="http://schemas.microsoft.com/office/drawing/2014/main" id="{3FBDBB47-C36B-4CF8-A6E3-D08B50E2E0C4}"/>
              </a:ext>
            </a:extLst>
          </p:cNvPr>
          <p:cNvPicPr>
            <a:picLocks noChangeAspect="1"/>
          </p:cNvPicPr>
          <p:nvPr/>
        </p:nvPicPr>
        <p:blipFill>
          <a:blip r:embed="rId11"/>
          <a:stretch>
            <a:fillRect/>
          </a:stretch>
        </p:blipFill>
        <p:spPr>
          <a:xfrm>
            <a:off x="6591913" y="2303076"/>
            <a:ext cx="2200570" cy="1188000"/>
          </a:xfrm>
          <a:prstGeom prst="rect">
            <a:avLst/>
          </a:prstGeom>
        </p:spPr>
      </p:pic>
      <p:sp>
        <p:nvSpPr>
          <p:cNvPr id="58" name="二等辺三角形 57">
            <a:extLst>
              <a:ext uri="{FF2B5EF4-FFF2-40B4-BE49-F238E27FC236}">
                <a16:creationId xmlns:a16="http://schemas.microsoft.com/office/drawing/2014/main" id="{1C39D8D2-6C91-417B-A58E-0A07BEB53DDD}"/>
              </a:ext>
            </a:extLst>
          </p:cNvPr>
          <p:cNvSpPr/>
          <p:nvPr/>
        </p:nvSpPr>
        <p:spPr>
          <a:xfrm rot="5400000">
            <a:off x="5895413" y="3102802"/>
            <a:ext cx="360000" cy="360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59" name="図 58">
            <a:extLst>
              <a:ext uri="{FF2B5EF4-FFF2-40B4-BE49-F238E27FC236}">
                <a16:creationId xmlns:a16="http://schemas.microsoft.com/office/drawing/2014/main" id="{FB11CA4B-05E5-411A-89F9-BFAABE889628}"/>
              </a:ext>
            </a:extLst>
          </p:cNvPr>
          <p:cNvPicPr>
            <a:picLocks noChangeAspect="1"/>
          </p:cNvPicPr>
          <p:nvPr/>
        </p:nvPicPr>
        <p:blipFill>
          <a:blip r:embed="rId3"/>
          <a:stretch>
            <a:fillRect/>
          </a:stretch>
        </p:blipFill>
        <p:spPr>
          <a:xfrm>
            <a:off x="8156274" y="3075401"/>
            <a:ext cx="685800" cy="819150"/>
          </a:xfrm>
          <a:prstGeom prst="rect">
            <a:avLst/>
          </a:prstGeom>
        </p:spPr>
      </p:pic>
      <p:sp>
        <p:nvSpPr>
          <p:cNvPr id="60" name="テキスト ボックス 59">
            <a:extLst>
              <a:ext uri="{FF2B5EF4-FFF2-40B4-BE49-F238E27FC236}">
                <a16:creationId xmlns:a16="http://schemas.microsoft.com/office/drawing/2014/main" id="{2B019B90-A88B-4567-A35A-1913854E6008}"/>
              </a:ext>
            </a:extLst>
          </p:cNvPr>
          <p:cNvSpPr txBox="1"/>
          <p:nvPr/>
        </p:nvSpPr>
        <p:spPr>
          <a:xfrm>
            <a:off x="6581453" y="1564742"/>
            <a:ext cx="2169107" cy="707886"/>
          </a:xfrm>
          <a:prstGeom prst="rect">
            <a:avLst/>
          </a:prstGeom>
          <a:solidFill>
            <a:schemeClr val="accent5">
              <a:lumMod val="20000"/>
              <a:lumOff val="80000"/>
            </a:schemeClr>
          </a:solidFill>
        </p:spPr>
        <p:txBody>
          <a:bodyPr wrap="square" rtlCol="0">
            <a:spAutoFit/>
          </a:bodyPr>
          <a:lstStyle/>
          <a:p>
            <a:r>
              <a:rPr lang="ja-JP" altLang="en-US" sz="1000" b="1" dirty="0"/>
              <a:t>市</a:t>
            </a:r>
            <a:r>
              <a:rPr lang="en-US" altLang="ja-JP" sz="1000" b="1" dirty="0"/>
              <a:t>HP</a:t>
            </a:r>
            <a:r>
              <a:rPr lang="ja-JP" altLang="en-US" sz="1000" b="1" dirty="0" err="1"/>
              <a:t>での</a:t>
            </a:r>
            <a:r>
              <a:rPr lang="ja-JP" altLang="en-US" sz="1000" b="1" dirty="0"/>
              <a:t>元データのオープンデータ公開、あわせて元データを可視化し、ダッシュボードとして公開・提供</a:t>
            </a:r>
            <a:endParaRPr lang="en-US" altLang="ja-JP" sz="1000" b="1" dirty="0"/>
          </a:p>
        </p:txBody>
      </p:sp>
      <p:cxnSp>
        <p:nvCxnSpPr>
          <p:cNvPr id="61" name="直線コネクタ 60">
            <a:extLst>
              <a:ext uri="{FF2B5EF4-FFF2-40B4-BE49-F238E27FC236}">
                <a16:creationId xmlns:a16="http://schemas.microsoft.com/office/drawing/2014/main" id="{6C033AB0-E671-4BA1-B7FC-CEA9FDC40FB8}"/>
              </a:ext>
            </a:extLst>
          </p:cNvPr>
          <p:cNvCxnSpPr>
            <a:cxnSpLocks/>
          </p:cNvCxnSpPr>
          <p:nvPr/>
        </p:nvCxnSpPr>
        <p:spPr>
          <a:xfrm>
            <a:off x="6581453" y="2271948"/>
            <a:ext cx="2169107"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5" name="二等辺三角形 64">
            <a:extLst>
              <a:ext uri="{FF2B5EF4-FFF2-40B4-BE49-F238E27FC236}">
                <a16:creationId xmlns:a16="http://schemas.microsoft.com/office/drawing/2014/main" id="{1BCED9E7-F6CC-4C23-BF3F-D624FF7829D9}"/>
              </a:ext>
            </a:extLst>
          </p:cNvPr>
          <p:cNvSpPr/>
          <p:nvPr/>
        </p:nvSpPr>
        <p:spPr>
          <a:xfrm rot="10800000">
            <a:off x="7453129" y="3735716"/>
            <a:ext cx="360000" cy="360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4" name="テキスト ボックス 63">
            <a:extLst>
              <a:ext uri="{FF2B5EF4-FFF2-40B4-BE49-F238E27FC236}">
                <a16:creationId xmlns:a16="http://schemas.microsoft.com/office/drawing/2014/main" id="{DCB6D289-EE01-47D0-9BBA-01CFA0F18477}"/>
              </a:ext>
            </a:extLst>
          </p:cNvPr>
          <p:cNvSpPr txBox="1"/>
          <p:nvPr/>
        </p:nvSpPr>
        <p:spPr>
          <a:xfrm>
            <a:off x="6255413" y="6053995"/>
            <a:ext cx="2636226" cy="553998"/>
          </a:xfrm>
          <a:prstGeom prst="rect">
            <a:avLst/>
          </a:prstGeom>
          <a:noFill/>
        </p:spPr>
        <p:txBody>
          <a:bodyPr wrap="square" rtlCol="0">
            <a:spAutoFit/>
          </a:bodyPr>
          <a:lstStyle/>
          <a:p>
            <a:pPr marL="171450" indent="-171450">
              <a:buFont typeface="Arial" panose="020B0604020202020204" pitchFamily="34" charset="0"/>
              <a:buChar char="•"/>
            </a:pPr>
            <a:r>
              <a:rPr kumimoji="1" lang="ja-JP" altLang="en-US" sz="1000" b="1" dirty="0"/>
              <a:t>データを用いた官民協働の課題解決や住民サービスの向上</a:t>
            </a:r>
            <a:endParaRPr kumimoji="1" lang="en-US" altLang="ja-JP" sz="1000" b="1" dirty="0"/>
          </a:p>
          <a:p>
            <a:pPr marL="171450" indent="-171450">
              <a:buFont typeface="Arial" panose="020B0604020202020204" pitchFamily="34" charset="0"/>
              <a:buChar char="•"/>
            </a:pPr>
            <a:r>
              <a:rPr kumimoji="1" lang="ja-JP" altLang="en-US" sz="1000" b="1" dirty="0"/>
              <a:t>行政の透明化・信頼性向上の促進</a:t>
            </a:r>
          </a:p>
        </p:txBody>
      </p:sp>
      <p:sp>
        <p:nvSpPr>
          <p:cNvPr id="66" name="テキスト ボックス 65">
            <a:extLst>
              <a:ext uri="{FF2B5EF4-FFF2-40B4-BE49-F238E27FC236}">
                <a16:creationId xmlns:a16="http://schemas.microsoft.com/office/drawing/2014/main" id="{F4BC8175-D8E6-4F9D-970F-F3A564607150}"/>
              </a:ext>
            </a:extLst>
          </p:cNvPr>
          <p:cNvSpPr txBox="1"/>
          <p:nvPr/>
        </p:nvSpPr>
        <p:spPr>
          <a:xfrm>
            <a:off x="6913247" y="4201466"/>
            <a:ext cx="1505518" cy="246221"/>
          </a:xfrm>
          <a:prstGeom prst="rect">
            <a:avLst/>
          </a:prstGeom>
          <a:solidFill>
            <a:schemeClr val="bg1"/>
          </a:solidFill>
        </p:spPr>
        <p:txBody>
          <a:bodyPr wrap="square" rtlCol="0">
            <a:spAutoFit/>
          </a:bodyPr>
          <a:lstStyle/>
          <a:p>
            <a:pPr algn="ctr"/>
            <a:r>
              <a:rPr kumimoji="1" lang="ja-JP" altLang="en-US" sz="1000" b="1" dirty="0"/>
              <a:t>住民・民間団体</a:t>
            </a:r>
          </a:p>
        </p:txBody>
      </p:sp>
      <p:sp>
        <p:nvSpPr>
          <p:cNvPr id="44" name="テキスト ボックス 43">
            <a:extLst>
              <a:ext uri="{FF2B5EF4-FFF2-40B4-BE49-F238E27FC236}">
                <a16:creationId xmlns:a16="http://schemas.microsoft.com/office/drawing/2014/main" id="{E00CB61E-B1E5-4D6B-8944-42C39CC4FC6D}"/>
              </a:ext>
            </a:extLst>
          </p:cNvPr>
          <p:cNvSpPr txBox="1"/>
          <p:nvPr/>
        </p:nvSpPr>
        <p:spPr>
          <a:xfrm>
            <a:off x="5503146" y="2092203"/>
            <a:ext cx="1018027" cy="707886"/>
          </a:xfrm>
          <a:prstGeom prst="rect">
            <a:avLst/>
          </a:prstGeom>
          <a:solidFill>
            <a:schemeClr val="accent5">
              <a:lumMod val="20000"/>
              <a:lumOff val="80000"/>
            </a:schemeClr>
          </a:solidFill>
        </p:spPr>
        <p:txBody>
          <a:bodyPr wrap="square" rtlCol="0">
            <a:spAutoFit/>
          </a:bodyPr>
          <a:lstStyle/>
          <a:p>
            <a:r>
              <a:rPr kumimoji="1" lang="ja-JP" altLang="en-US" sz="1000" b="1" dirty="0"/>
              <a:t>元データ、ダッシュ</a:t>
            </a:r>
            <a:r>
              <a:rPr lang="ja-JP" altLang="en-US" sz="1000" b="1" dirty="0"/>
              <a:t>ボードを市</a:t>
            </a:r>
            <a:r>
              <a:rPr lang="en-US" altLang="ja-JP" sz="1000" b="1" dirty="0"/>
              <a:t>HP</a:t>
            </a:r>
            <a:r>
              <a:rPr lang="ja-JP" altLang="en-US" sz="1000" b="1" dirty="0"/>
              <a:t>で公開</a:t>
            </a:r>
            <a:endParaRPr kumimoji="1" lang="ja-JP" altLang="en-US" sz="1000" b="1" dirty="0"/>
          </a:p>
        </p:txBody>
      </p:sp>
      <p:cxnSp>
        <p:nvCxnSpPr>
          <p:cNvPr id="47" name="直線コネクタ 46">
            <a:extLst>
              <a:ext uri="{FF2B5EF4-FFF2-40B4-BE49-F238E27FC236}">
                <a16:creationId xmlns:a16="http://schemas.microsoft.com/office/drawing/2014/main" id="{A4E1791A-1382-4357-91FA-7C426EEE76B9}"/>
              </a:ext>
            </a:extLst>
          </p:cNvPr>
          <p:cNvCxnSpPr>
            <a:cxnSpLocks/>
          </p:cNvCxnSpPr>
          <p:nvPr/>
        </p:nvCxnSpPr>
        <p:spPr>
          <a:xfrm>
            <a:off x="5503146" y="2800089"/>
            <a:ext cx="1018027"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089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7" name="Rectangle 67"/>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サービス内容（政策目的への適合性）</a:t>
            </a:r>
            <a:endParaRPr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1258" name="Text Box 4"/>
          <p:cNvSpPr txBox="1">
            <a:spLocks noChangeArrowheads="1"/>
          </p:cNvSpPr>
          <p:nvPr/>
        </p:nvSpPr>
        <p:spPr>
          <a:xfrm>
            <a:off x="49802" y="620688"/>
            <a:ext cx="7714425" cy="3385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dirty="0">
                <a:latin typeface="Meiryo UI" panose="020B0604030504040204" pitchFamily="50" charset="-128"/>
                <a:ea typeface="Meiryo UI" panose="020B0604030504040204" pitchFamily="50" charset="-128"/>
              </a:rPr>
              <a:t>参考とした他の地域等で既に確立されている優良なモデル・サービス</a:t>
            </a:r>
          </a:p>
        </p:txBody>
      </p:sp>
      <p:sp>
        <p:nvSpPr>
          <p:cNvPr id="1259"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a typeface="Meiryo UI" panose="020B0604030504040204" pitchFamily="50" charset="-128"/>
            </a:endParaRPr>
          </a:p>
        </p:txBody>
      </p:sp>
      <p:sp>
        <p:nvSpPr>
          <p:cNvPr id="3" name="Rectangle 66">
            <a:extLst>
              <a:ext uri="{FF2B5EF4-FFF2-40B4-BE49-F238E27FC236}">
                <a16:creationId xmlns:a16="http://schemas.microsoft.com/office/drawing/2014/main" id="{DE747678-F933-813C-C0D5-21DA088F79A6}"/>
              </a:ext>
            </a:extLst>
          </p:cNvPr>
          <p:cNvSpPr>
            <a:spLocks noChangeArrowheads="1"/>
          </p:cNvSpPr>
          <p:nvPr/>
        </p:nvSpPr>
        <p:spPr>
          <a:xfrm>
            <a:off x="259081" y="1052736"/>
            <a:ext cx="8625838" cy="5740083"/>
          </a:xfrm>
          <a:prstGeom prst="rect">
            <a:avLst/>
          </a:prstGeom>
          <a:noFill/>
          <a:ln w="1270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dirty="0">
              <a:solidFill>
                <a:srgbClr val="0070C0"/>
              </a:solidFill>
              <a:latin typeface="Meiryo UI" panose="020B0604030504040204" pitchFamily="50" charset="-128"/>
              <a:ea typeface="Meiryo UI" panose="020B0604030504040204" pitchFamily="50" charset="-128"/>
            </a:endParaRPr>
          </a:p>
        </p:txBody>
      </p:sp>
      <p:sp>
        <p:nvSpPr>
          <p:cNvPr id="4" name="正方形/長方形 11">
            <a:extLst>
              <a:ext uri="{FF2B5EF4-FFF2-40B4-BE49-F238E27FC236}">
                <a16:creationId xmlns:a16="http://schemas.microsoft.com/office/drawing/2014/main" id="{A8D90BEE-4E2E-2CF7-B274-4F968414A309}"/>
              </a:ext>
            </a:extLst>
          </p:cNvPr>
          <p:cNvSpPr/>
          <p:nvPr/>
        </p:nvSpPr>
        <p:spPr>
          <a:xfrm>
            <a:off x="9468544" y="2140671"/>
            <a:ext cx="1752056" cy="193870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イメージ図等</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（レイアウト任意）</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 name="正方形/長方形 22">
            <a:extLst>
              <a:ext uri="{FF2B5EF4-FFF2-40B4-BE49-F238E27FC236}">
                <a16:creationId xmlns:a16="http://schemas.microsoft.com/office/drawing/2014/main" id="{9F197D02-6FBD-00B8-28D0-0DE4887673AE}"/>
              </a:ext>
            </a:extLst>
          </p:cNvPr>
          <p:cNvSpPr/>
          <p:nvPr/>
        </p:nvSpPr>
        <p:spPr>
          <a:xfrm>
            <a:off x="362620" y="1152025"/>
            <a:ext cx="8418759" cy="301108"/>
          </a:xfrm>
          <a:prstGeom prst="rect">
            <a:avLst/>
          </a:prstGeom>
        </p:spPr>
        <p:txBody>
          <a:bodyPr wrap="square">
            <a:spAutoFit/>
          </a:bodyPr>
          <a:lstStyle/>
          <a:p>
            <a:pPr>
              <a:lnSpc>
                <a:spcPts val="1800"/>
              </a:lnSpc>
            </a:pPr>
            <a:r>
              <a:rPr lang="ja-JP" altLang="en-US" sz="1400" dirty="0">
                <a:solidFill>
                  <a:srgbClr val="FFC000"/>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神戸市：神戸データラボ</a:t>
            </a:r>
            <a:endParaRPr lang="en-US" altLang="ja-JP" sz="1400" b="1" dirty="0">
              <a:latin typeface="Meiryo UI" panose="020B0604030504040204" pitchFamily="50" charset="-128"/>
              <a:ea typeface="Meiryo UI" panose="020B0604030504040204" pitchFamily="50" charset="-128"/>
            </a:endParaRPr>
          </a:p>
        </p:txBody>
      </p:sp>
      <p:sp>
        <p:nvSpPr>
          <p:cNvPr id="7" name="スライド番号プレースホルダー 1">
            <a:extLst>
              <a:ext uri="{FF2B5EF4-FFF2-40B4-BE49-F238E27FC236}">
                <a16:creationId xmlns:a16="http://schemas.microsoft.com/office/drawing/2014/main" id="{0ADAB03C-653C-BF4E-647F-2C762AB312B6}"/>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4</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800B62C9-36D0-4558-894A-F6553E22A5F5}"/>
              </a:ext>
            </a:extLst>
          </p:cNvPr>
          <p:cNvSpPr/>
          <p:nvPr/>
        </p:nvSpPr>
        <p:spPr>
          <a:xfrm>
            <a:off x="534752" y="1427903"/>
            <a:ext cx="3601656" cy="276999"/>
          </a:xfrm>
          <a:prstGeom prst="rect">
            <a:avLst/>
          </a:prstGeom>
        </p:spPr>
        <p:txBody>
          <a:bodyPr wrap="square">
            <a:spAutoFit/>
          </a:bodyPr>
          <a:lstStyle/>
          <a:p>
            <a:r>
              <a:rPr lang="en-US" altLang="ja-JP" sz="1200" dirty="0"/>
              <a:t>https://www.city.kobe.lg.jp/a47946/data.html</a:t>
            </a:r>
            <a:endParaRPr lang="ja-JP" altLang="en-US" sz="1200" dirty="0"/>
          </a:p>
        </p:txBody>
      </p:sp>
      <p:pic>
        <p:nvPicPr>
          <p:cNvPr id="6" name="図 5">
            <a:extLst>
              <a:ext uri="{FF2B5EF4-FFF2-40B4-BE49-F238E27FC236}">
                <a16:creationId xmlns:a16="http://schemas.microsoft.com/office/drawing/2014/main" id="{F7816617-4A17-4A36-BA3C-B42AEC4401DF}"/>
              </a:ext>
            </a:extLst>
          </p:cNvPr>
          <p:cNvPicPr>
            <a:picLocks noChangeAspect="1"/>
          </p:cNvPicPr>
          <p:nvPr/>
        </p:nvPicPr>
        <p:blipFill>
          <a:blip r:embed="rId3"/>
          <a:stretch>
            <a:fillRect/>
          </a:stretch>
        </p:blipFill>
        <p:spPr>
          <a:xfrm>
            <a:off x="594408" y="1783367"/>
            <a:ext cx="3542000" cy="1980000"/>
          </a:xfrm>
          <a:prstGeom prst="rect">
            <a:avLst/>
          </a:prstGeom>
        </p:spPr>
      </p:pic>
      <p:sp>
        <p:nvSpPr>
          <p:cNvPr id="8" name="四角形: 角を丸くする 2">
            <a:extLst>
              <a:ext uri="{FF2B5EF4-FFF2-40B4-BE49-F238E27FC236}">
                <a16:creationId xmlns:a16="http://schemas.microsoft.com/office/drawing/2014/main" id="{60685188-9059-4B09-FB10-F9BBD29A0243}"/>
              </a:ext>
            </a:extLst>
          </p:cNvPr>
          <p:cNvSpPr/>
          <p:nvPr/>
        </p:nvSpPr>
        <p:spPr>
          <a:xfrm>
            <a:off x="9243496" y="983379"/>
            <a:ext cx="4049750" cy="1008225"/>
          </a:xfrm>
          <a:prstGeom prst="roundRect">
            <a:avLst>
              <a:gd name="adj" fmla="val 13697"/>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lstStyle/>
          <a:p>
            <a:pPr>
              <a:lnSpc>
                <a:spcPts val="1754"/>
              </a:lnSpc>
            </a:pPr>
            <a:r>
              <a:rPr lang="ja-JP" altLang="en-US" sz="1100" dirty="0">
                <a:solidFill>
                  <a:sysClr val="windowText" lastClr="000000"/>
                </a:solidFill>
                <a:latin typeface="Meiryo UI" panose="020B0604030504040204" pitchFamily="50" charset="-128"/>
                <a:ea typeface="Meiryo UI" panose="020B0604030504040204" pitchFamily="50" charset="-128"/>
              </a:rPr>
              <a:t>事業の概要を張り付けるだけでなく、先進自治体でどのようなサービスを実装しているかを図等を用いて説明し、そのサービスにおける効果を記載願います。</a:t>
            </a:r>
            <a:endParaRPr lang="ja-JP" altLang="en-US" sz="1108" dirty="0">
              <a:solidFill>
                <a:sysClr val="windowText" lastClr="000000"/>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2281081B-BA9E-4668-9716-ACEBC983FA39}"/>
              </a:ext>
            </a:extLst>
          </p:cNvPr>
          <p:cNvSpPr/>
          <p:nvPr/>
        </p:nvSpPr>
        <p:spPr>
          <a:xfrm>
            <a:off x="594408" y="3984476"/>
            <a:ext cx="3542000" cy="2462213"/>
          </a:xfrm>
          <a:prstGeom prst="rect">
            <a:avLst/>
          </a:prstGeom>
        </p:spPr>
        <p:txBody>
          <a:bodyPr wrap="square">
            <a:spAutoFit/>
          </a:bodyPr>
          <a:lstStyle/>
          <a:p>
            <a:r>
              <a:rPr lang="en-US" altLang="ja-JP" sz="1400" dirty="0"/>
              <a:t>【</a:t>
            </a:r>
            <a:r>
              <a:rPr lang="ja-JP" altLang="en-US" sz="1400" dirty="0"/>
              <a:t>サービス名</a:t>
            </a:r>
            <a:r>
              <a:rPr lang="en-US" altLang="ja-JP" sz="1400" dirty="0"/>
              <a:t>】</a:t>
            </a:r>
          </a:p>
          <a:p>
            <a:r>
              <a:rPr lang="ja-JP" altLang="en-US" sz="1400" dirty="0"/>
              <a:t>神戸データラボ</a:t>
            </a:r>
            <a:endParaRPr lang="en-US" altLang="ja-JP" sz="1400" dirty="0"/>
          </a:p>
          <a:p>
            <a:endParaRPr lang="en-US" altLang="ja-JP" sz="1400" dirty="0"/>
          </a:p>
          <a:p>
            <a:r>
              <a:rPr lang="en-US" altLang="ja-JP" sz="1400" dirty="0"/>
              <a:t>【</a:t>
            </a:r>
            <a:r>
              <a:rPr lang="ja-JP" altLang="en-US" sz="1400" dirty="0"/>
              <a:t>サービス概要</a:t>
            </a:r>
            <a:r>
              <a:rPr lang="en-US" altLang="ja-JP" sz="1400" dirty="0"/>
              <a:t>】</a:t>
            </a:r>
          </a:p>
          <a:p>
            <a:r>
              <a:rPr lang="ja-JP" altLang="en-US" sz="1400" dirty="0"/>
              <a:t>「住民への分かりやすい情報発信」を目指し、統計情報やオープンデータ、地図情報（</a:t>
            </a:r>
            <a:r>
              <a:rPr lang="en-US" altLang="ja-JP" sz="1400" dirty="0"/>
              <a:t>GIS</a:t>
            </a:r>
            <a:r>
              <a:rPr lang="ja-JP" altLang="en-US" sz="1400" dirty="0"/>
              <a:t>）などに簡単にアクセスできるポータルサイトを公開。行政の情報をオープンデータや</a:t>
            </a:r>
            <a:r>
              <a:rPr lang="en-US" altLang="ja-JP" sz="1400" dirty="0"/>
              <a:t>BI</a:t>
            </a:r>
            <a:r>
              <a:rPr lang="ja-JP" altLang="en-US" sz="1400" dirty="0"/>
              <a:t>ツールを用いて、住民に分かりやすく伝え、行政の透明性を推進している。</a:t>
            </a:r>
          </a:p>
        </p:txBody>
      </p:sp>
      <p:sp>
        <p:nvSpPr>
          <p:cNvPr id="10" name="正方形/長方形 9">
            <a:extLst>
              <a:ext uri="{FF2B5EF4-FFF2-40B4-BE49-F238E27FC236}">
                <a16:creationId xmlns:a16="http://schemas.microsoft.com/office/drawing/2014/main" id="{75AB7BD7-5F58-4FDB-ACDD-FD0E377B4ECA}"/>
              </a:ext>
            </a:extLst>
          </p:cNvPr>
          <p:cNvSpPr/>
          <p:nvPr/>
        </p:nvSpPr>
        <p:spPr>
          <a:xfrm>
            <a:off x="5004048" y="1427903"/>
            <a:ext cx="3312368" cy="5048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各基幹系システム</a:t>
            </a:r>
          </a:p>
        </p:txBody>
      </p:sp>
      <p:sp>
        <p:nvSpPr>
          <p:cNvPr id="11" name="矢印: 下 10">
            <a:extLst>
              <a:ext uri="{FF2B5EF4-FFF2-40B4-BE49-F238E27FC236}">
                <a16:creationId xmlns:a16="http://schemas.microsoft.com/office/drawing/2014/main" id="{44F484EA-8D4E-4F03-8A76-C3390BC947E2}"/>
              </a:ext>
            </a:extLst>
          </p:cNvPr>
          <p:cNvSpPr/>
          <p:nvPr/>
        </p:nvSpPr>
        <p:spPr>
          <a:xfrm>
            <a:off x="6421696" y="1932781"/>
            <a:ext cx="484632" cy="598372"/>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15D2BB98-2A1C-46A0-A493-AE2B8C9C5009}"/>
              </a:ext>
            </a:extLst>
          </p:cNvPr>
          <p:cNvSpPr/>
          <p:nvPr/>
        </p:nvSpPr>
        <p:spPr>
          <a:xfrm>
            <a:off x="6990199" y="2026275"/>
            <a:ext cx="1791180" cy="5048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データ抽出</a:t>
            </a:r>
            <a:endParaRPr kumimoji="1" lang="ja-JP" altLang="en-US" sz="1400" dirty="0">
              <a:solidFill>
                <a:schemeClr val="tx1"/>
              </a:solidFill>
            </a:endParaRPr>
          </a:p>
        </p:txBody>
      </p:sp>
      <p:sp>
        <p:nvSpPr>
          <p:cNvPr id="19" name="正方形/長方形 18">
            <a:extLst>
              <a:ext uri="{FF2B5EF4-FFF2-40B4-BE49-F238E27FC236}">
                <a16:creationId xmlns:a16="http://schemas.microsoft.com/office/drawing/2014/main" id="{D1367C48-4BB7-45E3-907A-3C87E537D739}"/>
              </a:ext>
            </a:extLst>
          </p:cNvPr>
          <p:cNvSpPr/>
          <p:nvPr/>
        </p:nvSpPr>
        <p:spPr>
          <a:xfrm>
            <a:off x="5004048" y="2630220"/>
            <a:ext cx="3312368" cy="5048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共通基盤</a:t>
            </a:r>
            <a:r>
              <a:rPr lang="ja-JP" altLang="en-US" sz="800" dirty="0">
                <a:solidFill>
                  <a:schemeClr val="tx1"/>
                </a:solidFill>
              </a:rPr>
              <a:t>（データ加工・匿名化）</a:t>
            </a:r>
            <a:endParaRPr kumimoji="1" lang="ja-JP" altLang="en-US" sz="800" dirty="0">
              <a:solidFill>
                <a:schemeClr val="tx1"/>
              </a:solidFill>
            </a:endParaRPr>
          </a:p>
        </p:txBody>
      </p:sp>
      <p:sp>
        <p:nvSpPr>
          <p:cNvPr id="20" name="矢印: 下 19">
            <a:extLst>
              <a:ext uri="{FF2B5EF4-FFF2-40B4-BE49-F238E27FC236}">
                <a16:creationId xmlns:a16="http://schemas.microsoft.com/office/drawing/2014/main" id="{8980CC73-AA86-4516-8F49-1DC372F80006}"/>
              </a:ext>
            </a:extLst>
          </p:cNvPr>
          <p:cNvSpPr/>
          <p:nvPr/>
        </p:nvSpPr>
        <p:spPr>
          <a:xfrm>
            <a:off x="6417916" y="3129411"/>
            <a:ext cx="484632" cy="598372"/>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D11759C7-781A-4887-B5E2-D61954A0E1D1}"/>
              </a:ext>
            </a:extLst>
          </p:cNvPr>
          <p:cNvSpPr/>
          <p:nvPr/>
        </p:nvSpPr>
        <p:spPr>
          <a:xfrm>
            <a:off x="6990199" y="3218025"/>
            <a:ext cx="1791180" cy="5048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データ送信</a:t>
            </a:r>
            <a:endParaRPr kumimoji="1" lang="ja-JP" altLang="en-US" sz="1400" dirty="0">
              <a:solidFill>
                <a:schemeClr val="tx1"/>
              </a:solidFill>
            </a:endParaRPr>
          </a:p>
        </p:txBody>
      </p:sp>
      <p:sp>
        <p:nvSpPr>
          <p:cNvPr id="22" name="正方形/長方形 21">
            <a:extLst>
              <a:ext uri="{FF2B5EF4-FFF2-40B4-BE49-F238E27FC236}">
                <a16:creationId xmlns:a16="http://schemas.microsoft.com/office/drawing/2014/main" id="{4D1839D6-E6AE-457A-93B6-4AEB6E21B690}"/>
              </a:ext>
            </a:extLst>
          </p:cNvPr>
          <p:cNvSpPr/>
          <p:nvPr/>
        </p:nvSpPr>
        <p:spPr>
          <a:xfrm>
            <a:off x="5004048" y="3805830"/>
            <a:ext cx="3312368" cy="5048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庁内データ連携基盤</a:t>
            </a:r>
            <a:endParaRPr kumimoji="1" lang="ja-JP" altLang="en-US" sz="800" dirty="0">
              <a:solidFill>
                <a:schemeClr val="tx1"/>
              </a:solidFill>
            </a:endParaRPr>
          </a:p>
        </p:txBody>
      </p:sp>
      <p:pic>
        <p:nvPicPr>
          <p:cNvPr id="12" name="図 11">
            <a:extLst>
              <a:ext uri="{FF2B5EF4-FFF2-40B4-BE49-F238E27FC236}">
                <a16:creationId xmlns:a16="http://schemas.microsoft.com/office/drawing/2014/main" id="{CA97F832-6B2F-4B13-A974-9DA712A88115}"/>
              </a:ext>
            </a:extLst>
          </p:cNvPr>
          <p:cNvPicPr>
            <a:picLocks noChangeAspect="1"/>
          </p:cNvPicPr>
          <p:nvPr/>
        </p:nvPicPr>
        <p:blipFill>
          <a:blip r:embed="rId4"/>
          <a:stretch>
            <a:fillRect/>
          </a:stretch>
        </p:blipFill>
        <p:spPr>
          <a:xfrm>
            <a:off x="5436096" y="4365765"/>
            <a:ext cx="898196" cy="583444"/>
          </a:xfrm>
          <a:prstGeom prst="rect">
            <a:avLst/>
          </a:prstGeom>
        </p:spPr>
      </p:pic>
      <p:pic>
        <p:nvPicPr>
          <p:cNvPr id="23" name="図 22">
            <a:extLst>
              <a:ext uri="{FF2B5EF4-FFF2-40B4-BE49-F238E27FC236}">
                <a16:creationId xmlns:a16="http://schemas.microsoft.com/office/drawing/2014/main" id="{8732EE91-2C29-4645-A2A6-CD2E1FA57045}"/>
              </a:ext>
            </a:extLst>
          </p:cNvPr>
          <p:cNvPicPr>
            <a:picLocks noChangeAspect="1"/>
          </p:cNvPicPr>
          <p:nvPr/>
        </p:nvPicPr>
        <p:blipFill>
          <a:blip r:embed="rId5"/>
          <a:stretch>
            <a:fillRect/>
          </a:stretch>
        </p:blipFill>
        <p:spPr>
          <a:xfrm>
            <a:off x="4756509" y="4494668"/>
            <a:ext cx="900000" cy="591376"/>
          </a:xfrm>
          <a:prstGeom prst="rect">
            <a:avLst/>
          </a:prstGeom>
        </p:spPr>
      </p:pic>
      <p:sp>
        <p:nvSpPr>
          <p:cNvPr id="25" name="矢印: 下 24">
            <a:extLst>
              <a:ext uri="{FF2B5EF4-FFF2-40B4-BE49-F238E27FC236}">
                <a16:creationId xmlns:a16="http://schemas.microsoft.com/office/drawing/2014/main" id="{72406230-F62B-4632-9BEE-3DDD67A0EE37}"/>
              </a:ext>
            </a:extLst>
          </p:cNvPr>
          <p:cNvSpPr/>
          <p:nvPr/>
        </p:nvSpPr>
        <p:spPr>
          <a:xfrm>
            <a:off x="6417916" y="4346326"/>
            <a:ext cx="484632" cy="598372"/>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6A447C90-A021-4782-84A8-188B03CCF437}"/>
              </a:ext>
            </a:extLst>
          </p:cNvPr>
          <p:cNvSpPr/>
          <p:nvPr/>
        </p:nvSpPr>
        <p:spPr>
          <a:xfrm>
            <a:off x="6990199" y="4428048"/>
            <a:ext cx="1791180" cy="5048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職員による</a:t>
            </a:r>
            <a:br>
              <a:rPr kumimoji="1" lang="en-US" altLang="ja-JP" sz="1400" dirty="0">
                <a:solidFill>
                  <a:schemeClr val="tx1"/>
                </a:solidFill>
              </a:rPr>
            </a:br>
            <a:r>
              <a:rPr kumimoji="1" lang="ja-JP" altLang="en-US" sz="1400" dirty="0">
                <a:solidFill>
                  <a:schemeClr val="tx1"/>
                </a:solidFill>
              </a:rPr>
              <a:t>ダッシュボード内製</a:t>
            </a:r>
          </a:p>
        </p:txBody>
      </p:sp>
      <p:pic>
        <p:nvPicPr>
          <p:cNvPr id="27" name="図 26">
            <a:extLst>
              <a:ext uri="{FF2B5EF4-FFF2-40B4-BE49-F238E27FC236}">
                <a16:creationId xmlns:a16="http://schemas.microsoft.com/office/drawing/2014/main" id="{75405D11-A313-4557-81C0-0291E27C45BB}"/>
              </a:ext>
            </a:extLst>
          </p:cNvPr>
          <p:cNvPicPr>
            <a:picLocks noChangeAspect="1"/>
          </p:cNvPicPr>
          <p:nvPr/>
        </p:nvPicPr>
        <p:blipFill>
          <a:blip r:embed="rId3"/>
          <a:stretch>
            <a:fillRect/>
          </a:stretch>
        </p:blipFill>
        <p:spPr>
          <a:xfrm>
            <a:off x="5275646" y="5118693"/>
            <a:ext cx="2769172" cy="1548000"/>
          </a:xfrm>
          <a:prstGeom prst="rect">
            <a:avLst/>
          </a:prstGeom>
        </p:spPr>
      </p:pic>
      <p:sp>
        <p:nvSpPr>
          <p:cNvPr id="28" name="正方形/長方形 27">
            <a:extLst>
              <a:ext uri="{FF2B5EF4-FFF2-40B4-BE49-F238E27FC236}">
                <a16:creationId xmlns:a16="http://schemas.microsoft.com/office/drawing/2014/main" id="{DE0B9462-58B1-46EB-AD5E-A3B8205D8016}"/>
              </a:ext>
            </a:extLst>
          </p:cNvPr>
          <p:cNvSpPr/>
          <p:nvPr/>
        </p:nvSpPr>
        <p:spPr>
          <a:xfrm>
            <a:off x="6993768" y="6057036"/>
            <a:ext cx="1791180" cy="504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市</a:t>
            </a:r>
            <a:r>
              <a:rPr lang="en-US" altLang="ja-JP" sz="1400" dirty="0">
                <a:solidFill>
                  <a:schemeClr val="tx1"/>
                </a:solidFill>
              </a:rPr>
              <a:t>HP</a:t>
            </a:r>
            <a:r>
              <a:rPr lang="ja-JP" altLang="en-US" sz="1400" dirty="0">
                <a:solidFill>
                  <a:schemeClr val="tx1"/>
                </a:solidFill>
              </a:rPr>
              <a:t>で</a:t>
            </a:r>
            <a:br>
              <a:rPr lang="en-US" altLang="ja-JP" sz="1400" dirty="0">
                <a:solidFill>
                  <a:schemeClr val="tx1"/>
                </a:solidFill>
              </a:rPr>
            </a:br>
            <a:r>
              <a:rPr lang="ja-JP" altLang="en-US" sz="1400" dirty="0">
                <a:solidFill>
                  <a:schemeClr val="tx1"/>
                </a:solidFill>
              </a:rPr>
              <a:t>住民向けに公開</a:t>
            </a:r>
            <a:endParaRPr kumimoji="1" lang="ja-JP" altLang="en-US" sz="1400" dirty="0">
              <a:solidFill>
                <a:schemeClr val="tx1"/>
              </a:solidFill>
            </a:endParaRPr>
          </a:p>
        </p:txBody>
      </p:sp>
    </p:spTree>
    <p:extLst>
      <p:ext uri="{BB962C8B-B14F-4D97-AF65-F5344CB8AC3E}">
        <p14:creationId xmlns:p14="http://schemas.microsoft.com/office/powerpoint/2010/main" val="914663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67">
            <a:extLst>
              <a:ext uri="{FF2B5EF4-FFF2-40B4-BE49-F238E27FC236}">
                <a16:creationId xmlns:a16="http://schemas.microsoft.com/office/drawing/2014/main" id="{FFD9E7D1-E16A-4713-A0C4-86527B1ECA68}"/>
              </a:ext>
            </a:extLst>
          </p:cNvPr>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サービス内容（政策目的への適合性）：アウトプット指標（活動指標）</a:t>
            </a:r>
            <a:endParaRPr kumimoji="1" lang="ja-JP" altLang="en-US" sz="14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1263" name="Text Box 4"/>
          <p:cNvSpPr txBox="1">
            <a:spLocks noChangeArrowheads="1"/>
          </p:cNvSpPr>
          <p:nvPr/>
        </p:nvSpPr>
        <p:spPr>
          <a:xfrm>
            <a:off x="66892" y="627600"/>
            <a:ext cx="7961492" cy="338554"/>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事業の成果を複数年にわたって計測するための</a:t>
            </a:r>
            <a:r>
              <a:rPr kumimoji="1" lang="en-US" altLang="ja-JP"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KPI</a:t>
            </a: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（３カ年分）</a:t>
            </a:r>
            <a:r>
              <a:rPr kumimoji="1" lang="en-US" altLang="ja-JP" sz="14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14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つ以上</a:t>
            </a:r>
            <a:endParaRPr kumimoji="1" lang="ja-JP" altLang="en-US" sz="16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13" name="表 12">
            <a:extLst>
              <a:ext uri="{FF2B5EF4-FFF2-40B4-BE49-F238E27FC236}">
                <a16:creationId xmlns:a16="http://schemas.microsoft.com/office/drawing/2014/main" id="{1F0547A2-930D-4CB1-9525-60AA24F1EEE1}"/>
              </a:ext>
            </a:extLst>
          </p:cNvPr>
          <p:cNvGraphicFramePr>
            <a:graphicFrameLocks noGrp="1"/>
          </p:cNvGraphicFramePr>
          <p:nvPr>
            <p:extLst>
              <p:ext uri="{D42A27DB-BD31-4B8C-83A1-F6EECF244321}">
                <p14:modId xmlns:p14="http://schemas.microsoft.com/office/powerpoint/2010/main" val="1301191109"/>
              </p:ext>
            </p:extLst>
          </p:nvPr>
        </p:nvGraphicFramePr>
        <p:xfrm>
          <a:off x="259675" y="1340768"/>
          <a:ext cx="8568951" cy="1766402"/>
        </p:xfrm>
        <a:graphic>
          <a:graphicData uri="http://schemas.openxmlformats.org/drawingml/2006/table">
            <a:tbl>
              <a:tblPr/>
              <a:tblGrid>
                <a:gridCol w="734482">
                  <a:extLst>
                    <a:ext uri="{9D8B030D-6E8A-4147-A177-3AD203B41FA5}">
                      <a16:colId xmlns:a16="http://schemas.microsoft.com/office/drawing/2014/main" val="3863561166"/>
                    </a:ext>
                  </a:extLst>
                </a:gridCol>
                <a:gridCol w="1224136">
                  <a:extLst>
                    <a:ext uri="{9D8B030D-6E8A-4147-A177-3AD203B41FA5}">
                      <a16:colId xmlns:a16="http://schemas.microsoft.com/office/drawing/2014/main" val="377722935"/>
                    </a:ext>
                  </a:extLst>
                </a:gridCol>
                <a:gridCol w="979308">
                  <a:extLst>
                    <a:ext uri="{9D8B030D-6E8A-4147-A177-3AD203B41FA5}">
                      <a16:colId xmlns:a16="http://schemas.microsoft.com/office/drawing/2014/main" val="2390853002"/>
                    </a:ext>
                  </a:extLst>
                </a:gridCol>
                <a:gridCol w="1713789">
                  <a:extLst>
                    <a:ext uri="{9D8B030D-6E8A-4147-A177-3AD203B41FA5}">
                      <a16:colId xmlns:a16="http://schemas.microsoft.com/office/drawing/2014/main" val="321375714"/>
                    </a:ext>
                  </a:extLst>
                </a:gridCol>
                <a:gridCol w="734482">
                  <a:extLst>
                    <a:ext uri="{9D8B030D-6E8A-4147-A177-3AD203B41FA5}">
                      <a16:colId xmlns:a16="http://schemas.microsoft.com/office/drawing/2014/main" val="3300487373"/>
                    </a:ext>
                  </a:extLst>
                </a:gridCol>
                <a:gridCol w="489654">
                  <a:extLst>
                    <a:ext uri="{9D8B030D-6E8A-4147-A177-3AD203B41FA5}">
                      <a16:colId xmlns:a16="http://schemas.microsoft.com/office/drawing/2014/main" val="1936719706"/>
                    </a:ext>
                  </a:extLst>
                </a:gridCol>
                <a:gridCol w="734482">
                  <a:extLst>
                    <a:ext uri="{9D8B030D-6E8A-4147-A177-3AD203B41FA5}">
                      <a16:colId xmlns:a16="http://schemas.microsoft.com/office/drawing/2014/main" val="800947187"/>
                    </a:ext>
                  </a:extLst>
                </a:gridCol>
                <a:gridCol w="734482">
                  <a:extLst>
                    <a:ext uri="{9D8B030D-6E8A-4147-A177-3AD203B41FA5}">
                      <a16:colId xmlns:a16="http://schemas.microsoft.com/office/drawing/2014/main" val="948201355"/>
                    </a:ext>
                  </a:extLst>
                </a:gridCol>
                <a:gridCol w="1224136">
                  <a:extLst>
                    <a:ext uri="{9D8B030D-6E8A-4147-A177-3AD203B41FA5}">
                      <a16:colId xmlns:a16="http://schemas.microsoft.com/office/drawing/2014/main" val="2840528266"/>
                    </a:ext>
                  </a:extLst>
                </a:gridCol>
              </a:tblGrid>
              <a:tr h="47930">
                <a:tc>
                  <a:txBody>
                    <a:bodyPr/>
                    <a:lstStyle/>
                    <a:p>
                      <a:pPr algn="ctr" fontAlgn="ctr"/>
                      <a:r>
                        <a:rPr lang="en-US" sz="1100" b="0" i="0" u="none" strike="noStrike" dirty="0">
                          <a:solidFill>
                            <a:schemeClr val="tx1"/>
                          </a:solidFill>
                          <a:effectLst/>
                          <a:latin typeface="Meiryo UI" panose="020B0604030504040204" pitchFamily="50" charset="-128"/>
                          <a:ea typeface="Meiryo UI" panose="020B0604030504040204" pitchFamily="50" charset="-128"/>
                        </a:rPr>
                        <a:t>KPI①</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gridSpan="3">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本市</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HP</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に公開したダッシュボード公開数</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種別</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gridSpan="2">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アウトプット</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単位</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件／年</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3359724560"/>
                  </a:ext>
                </a:extLst>
              </a:tr>
              <a:tr h="407775">
                <a:tc gridSpan="2">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KPI</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の概要、測定方法</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gridSpan="7">
                  <a:txBody>
                    <a:bodyPr/>
                    <a:lstStyle/>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ダッシュボードの公開件数。</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市</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CMS</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から集計し、</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2024</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月より公開した新規ダッシュボード作成数を集計する。</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44378110"/>
                  </a:ext>
                </a:extLst>
              </a:tr>
              <a:tr h="407775">
                <a:tc gridSpan="2">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事業成果等の計測に</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適する理由</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gridSpan="7">
                  <a:txBody>
                    <a:bodyPr/>
                    <a:lstStyle/>
                    <a:p>
                      <a:pPr algn="l" fontAlgn="t"/>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BI</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ツール用サーバ構築後、各課が保有するデータをサーバ内で管理・集約し、そこからダッシュボード作成・公開へと繋げるサイクルを整備することが、本事業の成果として妥当であると考える。</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t"/>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根拠</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：デジタル実装初年度に購入するライセンス数が</a:t>
                      </a: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10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個。初年度はライセンス配布部署の内、半分の部署にダッシュボードの公開に取り組んでもらい、</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年でライセンス配布部署全てで達成する。</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04474576"/>
                  </a:ext>
                </a:extLst>
              </a:tr>
              <a:tr h="199356">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2024</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2025</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2026</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6126085"/>
                  </a:ext>
                </a:extLst>
              </a:tr>
              <a:tr h="305831">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7</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10</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05122740"/>
                  </a:ext>
                </a:extLst>
              </a:tr>
            </a:tbl>
          </a:graphicData>
        </a:graphic>
      </p:graphicFrame>
      <p:graphicFrame>
        <p:nvGraphicFramePr>
          <p:cNvPr id="12" name="表 11">
            <a:extLst>
              <a:ext uri="{FF2B5EF4-FFF2-40B4-BE49-F238E27FC236}">
                <a16:creationId xmlns:a16="http://schemas.microsoft.com/office/drawing/2014/main" id="{221E5855-D954-424B-9993-122CF53D6DF8}"/>
              </a:ext>
            </a:extLst>
          </p:cNvPr>
          <p:cNvGraphicFramePr>
            <a:graphicFrameLocks noGrp="1"/>
          </p:cNvGraphicFramePr>
          <p:nvPr>
            <p:extLst>
              <p:ext uri="{D42A27DB-BD31-4B8C-83A1-F6EECF244321}">
                <p14:modId xmlns:p14="http://schemas.microsoft.com/office/powerpoint/2010/main" val="1572552250"/>
              </p:ext>
            </p:extLst>
          </p:nvPr>
        </p:nvGraphicFramePr>
        <p:xfrm>
          <a:off x="251520" y="3188880"/>
          <a:ext cx="8568951" cy="1790498"/>
        </p:xfrm>
        <a:graphic>
          <a:graphicData uri="http://schemas.openxmlformats.org/drawingml/2006/table">
            <a:tbl>
              <a:tblPr/>
              <a:tblGrid>
                <a:gridCol w="734482">
                  <a:extLst>
                    <a:ext uri="{9D8B030D-6E8A-4147-A177-3AD203B41FA5}">
                      <a16:colId xmlns:a16="http://schemas.microsoft.com/office/drawing/2014/main" val="3863561166"/>
                    </a:ext>
                  </a:extLst>
                </a:gridCol>
                <a:gridCol w="1224136">
                  <a:extLst>
                    <a:ext uri="{9D8B030D-6E8A-4147-A177-3AD203B41FA5}">
                      <a16:colId xmlns:a16="http://schemas.microsoft.com/office/drawing/2014/main" val="377722935"/>
                    </a:ext>
                  </a:extLst>
                </a:gridCol>
                <a:gridCol w="979308">
                  <a:extLst>
                    <a:ext uri="{9D8B030D-6E8A-4147-A177-3AD203B41FA5}">
                      <a16:colId xmlns:a16="http://schemas.microsoft.com/office/drawing/2014/main" val="2390853002"/>
                    </a:ext>
                  </a:extLst>
                </a:gridCol>
                <a:gridCol w="1713789">
                  <a:extLst>
                    <a:ext uri="{9D8B030D-6E8A-4147-A177-3AD203B41FA5}">
                      <a16:colId xmlns:a16="http://schemas.microsoft.com/office/drawing/2014/main" val="321375714"/>
                    </a:ext>
                  </a:extLst>
                </a:gridCol>
                <a:gridCol w="734482">
                  <a:extLst>
                    <a:ext uri="{9D8B030D-6E8A-4147-A177-3AD203B41FA5}">
                      <a16:colId xmlns:a16="http://schemas.microsoft.com/office/drawing/2014/main" val="3300487373"/>
                    </a:ext>
                  </a:extLst>
                </a:gridCol>
                <a:gridCol w="489654">
                  <a:extLst>
                    <a:ext uri="{9D8B030D-6E8A-4147-A177-3AD203B41FA5}">
                      <a16:colId xmlns:a16="http://schemas.microsoft.com/office/drawing/2014/main" val="1936719706"/>
                    </a:ext>
                  </a:extLst>
                </a:gridCol>
                <a:gridCol w="734482">
                  <a:extLst>
                    <a:ext uri="{9D8B030D-6E8A-4147-A177-3AD203B41FA5}">
                      <a16:colId xmlns:a16="http://schemas.microsoft.com/office/drawing/2014/main" val="800947187"/>
                    </a:ext>
                  </a:extLst>
                </a:gridCol>
                <a:gridCol w="734482">
                  <a:extLst>
                    <a:ext uri="{9D8B030D-6E8A-4147-A177-3AD203B41FA5}">
                      <a16:colId xmlns:a16="http://schemas.microsoft.com/office/drawing/2014/main" val="948201355"/>
                    </a:ext>
                  </a:extLst>
                </a:gridCol>
                <a:gridCol w="1224136">
                  <a:extLst>
                    <a:ext uri="{9D8B030D-6E8A-4147-A177-3AD203B41FA5}">
                      <a16:colId xmlns:a16="http://schemas.microsoft.com/office/drawing/2014/main" val="2840528266"/>
                    </a:ext>
                  </a:extLst>
                </a:gridCol>
              </a:tblGrid>
              <a:tr h="199356">
                <a:tc>
                  <a:txBody>
                    <a:bodyPr/>
                    <a:lstStyle/>
                    <a:p>
                      <a:pPr algn="ctr" fontAlgn="ctr"/>
                      <a:r>
                        <a:rPr lang="en-US" sz="1100" b="0" i="0" u="none" strike="noStrike" dirty="0">
                          <a:solidFill>
                            <a:schemeClr val="tx1"/>
                          </a:solidFill>
                          <a:effectLst/>
                          <a:latin typeface="Meiryo UI" panose="020B0604030504040204" pitchFamily="50" charset="-128"/>
                          <a:ea typeface="Meiryo UI" panose="020B0604030504040204" pitchFamily="50" charset="-128"/>
                        </a:rPr>
                        <a:t>KPI</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②</a:t>
                      </a:r>
                      <a:endParaRPr 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gridSpan="3">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ダッシュボード作成ができる職員数</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種別</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gridSpan="2">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アウトプット</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単位</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人／年</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3359724560"/>
                  </a:ext>
                </a:extLst>
              </a:tr>
              <a:tr h="407775">
                <a:tc gridSpan="2">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KPI</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の概要、測定方法</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gridSpan="7">
                  <a:txBody>
                    <a:bodyPr/>
                    <a:lstStyle/>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ダッシュボードを内製できる職員の人数。</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ダッシュボード公開時に、どの職員が作成したかを確認して計測する。</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44378110"/>
                  </a:ext>
                </a:extLst>
              </a:tr>
              <a:tr h="407775">
                <a:tc gridSpan="2">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事業成果等の計測に</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適する理由</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gridSpan="7">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住民が意見を出しやすい環境を整備するため、市民が現状を把握できるようなダッシュボードを内製できる職員が必要と判断しており、本事業の成果として妥当であると考える。</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根拠</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：デジタル実装初年度に購入するライセンス数が</a:t>
                      </a: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10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個。初年度はライセンス配布部署の内、半数の部署にダッシュボードを作成、市</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HP</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で公開する取組みをスタートさせ、</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年でライセンス配布部署全てで達成する。</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04474576"/>
                  </a:ext>
                </a:extLst>
              </a:tr>
              <a:tr h="199356">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2024</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2025</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2026</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6126085"/>
                  </a:ext>
                </a:extLst>
              </a:tr>
              <a:tr h="305831">
                <a:tc gridSpan="3">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５</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7</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10</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05122740"/>
                  </a:ext>
                </a:extLst>
              </a:tr>
            </a:tbl>
          </a:graphicData>
        </a:graphic>
      </p:graphicFrame>
      <p:graphicFrame>
        <p:nvGraphicFramePr>
          <p:cNvPr id="3" name="表 2">
            <a:extLst>
              <a:ext uri="{FF2B5EF4-FFF2-40B4-BE49-F238E27FC236}">
                <a16:creationId xmlns:a16="http://schemas.microsoft.com/office/drawing/2014/main" id="{8F247CED-09DA-BF02-B714-6FEE4049A7BA}"/>
              </a:ext>
            </a:extLst>
          </p:cNvPr>
          <p:cNvGraphicFramePr>
            <a:graphicFrameLocks noGrp="1"/>
          </p:cNvGraphicFramePr>
          <p:nvPr>
            <p:extLst>
              <p:ext uri="{D42A27DB-BD31-4B8C-83A1-F6EECF244321}">
                <p14:modId xmlns:p14="http://schemas.microsoft.com/office/powerpoint/2010/main" val="833866536"/>
              </p:ext>
            </p:extLst>
          </p:nvPr>
        </p:nvGraphicFramePr>
        <p:xfrm>
          <a:off x="240928" y="5015745"/>
          <a:ext cx="8568951" cy="1893263"/>
        </p:xfrm>
        <a:graphic>
          <a:graphicData uri="http://schemas.openxmlformats.org/drawingml/2006/table">
            <a:tbl>
              <a:tblPr/>
              <a:tblGrid>
                <a:gridCol w="734482">
                  <a:extLst>
                    <a:ext uri="{9D8B030D-6E8A-4147-A177-3AD203B41FA5}">
                      <a16:colId xmlns:a16="http://schemas.microsoft.com/office/drawing/2014/main" val="3863561166"/>
                    </a:ext>
                  </a:extLst>
                </a:gridCol>
                <a:gridCol w="1224136">
                  <a:extLst>
                    <a:ext uri="{9D8B030D-6E8A-4147-A177-3AD203B41FA5}">
                      <a16:colId xmlns:a16="http://schemas.microsoft.com/office/drawing/2014/main" val="377722935"/>
                    </a:ext>
                  </a:extLst>
                </a:gridCol>
                <a:gridCol w="979308">
                  <a:extLst>
                    <a:ext uri="{9D8B030D-6E8A-4147-A177-3AD203B41FA5}">
                      <a16:colId xmlns:a16="http://schemas.microsoft.com/office/drawing/2014/main" val="2390853002"/>
                    </a:ext>
                  </a:extLst>
                </a:gridCol>
                <a:gridCol w="1713789">
                  <a:extLst>
                    <a:ext uri="{9D8B030D-6E8A-4147-A177-3AD203B41FA5}">
                      <a16:colId xmlns:a16="http://schemas.microsoft.com/office/drawing/2014/main" val="321375714"/>
                    </a:ext>
                  </a:extLst>
                </a:gridCol>
                <a:gridCol w="734482">
                  <a:extLst>
                    <a:ext uri="{9D8B030D-6E8A-4147-A177-3AD203B41FA5}">
                      <a16:colId xmlns:a16="http://schemas.microsoft.com/office/drawing/2014/main" val="3300487373"/>
                    </a:ext>
                  </a:extLst>
                </a:gridCol>
                <a:gridCol w="489654">
                  <a:extLst>
                    <a:ext uri="{9D8B030D-6E8A-4147-A177-3AD203B41FA5}">
                      <a16:colId xmlns:a16="http://schemas.microsoft.com/office/drawing/2014/main" val="1936719706"/>
                    </a:ext>
                  </a:extLst>
                </a:gridCol>
                <a:gridCol w="734482">
                  <a:extLst>
                    <a:ext uri="{9D8B030D-6E8A-4147-A177-3AD203B41FA5}">
                      <a16:colId xmlns:a16="http://schemas.microsoft.com/office/drawing/2014/main" val="800947187"/>
                    </a:ext>
                  </a:extLst>
                </a:gridCol>
                <a:gridCol w="734482">
                  <a:extLst>
                    <a:ext uri="{9D8B030D-6E8A-4147-A177-3AD203B41FA5}">
                      <a16:colId xmlns:a16="http://schemas.microsoft.com/office/drawing/2014/main" val="948201355"/>
                    </a:ext>
                  </a:extLst>
                </a:gridCol>
                <a:gridCol w="1224136">
                  <a:extLst>
                    <a:ext uri="{9D8B030D-6E8A-4147-A177-3AD203B41FA5}">
                      <a16:colId xmlns:a16="http://schemas.microsoft.com/office/drawing/2014/main" val="2840528266"/>
                    </a:ext>
                  </a:extLst>
                </a:gridCol>
              </a:tblGrid>
              <a:tr h="199356">
                <a:tc>
                  <a:txBody>
                    <a:bodyPr/>
                    <a:lstStyle/>
                    <a:p>
                      <a:pPr algn="ctr" fontAlgn="ctr"/>
                      <a:r>
                        <a:rPr lang="en-US" sz="1100" b="0" i="0" u="none" strike="noStrike" dirty="0">
                          <a:solidFill>
                            <a:schemeClr val="tx1"/>
                          </a:solidFill>
                          <a:effectLst/>
                          <a:latin typeface="Meiryo UI" panose="020B0604030504040204" pitchFamily="50" charset="-128"/>
                          <a:ea typeface="Meiryo UI" panose="020B0604030504040204" pitchFamily="50" charset="-128"/>
                        </a:rPr>
                        <a:t>KPI</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③</a:t>
                      </a:r>
                      <a:endParaRPr 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gridSpan="3">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本市</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HP</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で公開したダッシュボードの閲覧数</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種別</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gridSpan="2">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アウトプット</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単位</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件／年</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3359724560"/>
                  </a:ext>
                </a:extLst>
              </a:tr>
              <a:tr h="407775">
                <a:tc gridSpan="2">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KPI</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の概要、測定方法</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gridSpan="7">
                  <a:txBody>
                    <a:bodyPr/>
                    <a:lstStyle/>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ダッシュボードの閲覧件数</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t"/>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2024</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月より公開した新規ダッシュボードの閲覧数を集計する。</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44378110"/>
                  </a:ext>
                </a:extLst>
              </a:tr>
              <a:tr h="407775">
                <a:tc gridSpan="2">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事業成果等の計測に</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適する理由</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gridSpan="7">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可視化されたダッシュボードが実際に閲覧されることが、課題発見や住民・民間団体から要望や提言を受けるための契機になると判断しており、本事業の成果として妥当であると考える。</a:t>
                      </a:r>
                      <a:br>
                        <a:rPr lang="en-US" altLang="ja-JP"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根拠</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：本市が公開する「沖縄市オープンデータ」が</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R5</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6</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月から</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R5</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月の約</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7</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ヵ月間で、</a:t>
                      </a: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946</a:t>
                      </a: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（月</a:t>
                      </a: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120</a:t>
                      </a: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前後）</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の閲覧ビューであった。ダッシュボードページも同様の推移を辿ると見込み、年</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100</a:t>
                      </a:r>
                      <a:r>
                        <a:rPr lang="ja-JP" altLang="en-US" sz="1100" b="0" i="0" u="none" strike="noStrike" dirty="0" err="1">
                          <a:solidFill>
                            <a:schemeClr val="tx1"/>
                          </a:solidFill>
                          <a:effectLst/>
                          <a:latin typeface="Meiryo UI" panose="020B0604030504040204" pitchFamily="50" charset="-128"/>
                          <a:ea typeface="Meiryo UI" panose="020B0604030504040204" pitchFamily="50" charset="-128"/>
                        </a:rPr>
                        <a:t>ずつの</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閲覧数を増加させることを目標とする。</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04474576"/>
                  </a:ext>
                </a:extLst>
              </a:tr>
              <a:tr h="199356">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2024</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2025</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2026</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6126085"/>
                  </a:ext>
                </a:extLst>
              </a:tr>
              <a:tr h="305831">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ダッシュボードにつき閲覧数</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100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回</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ダッシュボードにつき閲覧数</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回</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ダッシュボードにつき閲覧数</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300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回</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05122740"/>
                  </a:ext>
                </a:extLst>
              </a:tr>
            </a:tbl>
          </a:graphicData>
        </a:graphic>
      </p:graphicFrame>
      <p:sp>
        <p:nvSpPr>
          <p:cNvPr id="4" name="スライド番号プレースホルダー 1">
            <a:extLst>
              <a:ext uri="{FF2B5EF4-FFF2-40B4-BE49-F238E27FC236}">
                <a16:creationId xmlns:a16="http://schemas.microsoft.com/office/drawing/2014/main" id="{9554EC74-2CA4-D2B6-7998-ECB981BDB79C}"/>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5</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 name="四角形: 角を丸くする 8">
            <a:extLst>
              <a:ext uri="{FF2B5EF4-FFF2-40B4-BE49-F238E27FC236}">
                <a16:creationId xmlns:a16="http://schemas.microsoft.com/office/drawing/2014/main" id="{2D4E63D8-47AE-46D6-33F7-2F83A1D5FBC6}"/>
              </a:ext>
            </a:extLst>
          </p:cNvPr>
          <p:cNvSpPr/>
          <p:nvPr/>
        </p:nvSpPr>
        <p:spPr>
          <a:xfrm>
            <a:off x="9324528" y="1340768"/>
            <a:ext cx="4032448" cy="603962"/>
          </a:xfrm>
          <a:prstGeom prst="roundRect">
            <a:avLst>
              <a:gd name="adj" fmla="val 32556"/>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900"/>
              </a:lnSpc>
              <a:defRPr/>
            </a:pPr>
            <a:r>
              <a:rPr lang="en-US" altLang="ja-JP" sz="1100" dirty="0">
                <a:solidFill>
                  <a:schemeClr val="tx1"/>
                </a:solidFill>
                <a:latin typeface="Meiryo UI" panose="020B0604030504040204" pitchFamily="50" charset="-128"/>
                <a:ea typeface="Meiryo UI" panose="020B0604030504040204" pitchFamily="50" charset="-128"/>
              </a:rPr>
              <a:t>KPI</a:t>
            </a:r>
            <a:r>
              <a:rPr lang="ja-JP" altLang="en-US" sz="1100" dirty="0">
                <a:solidFill>
                  <a:schemeClr val="tx1"/>
                </a:solidFill>
                <a:latin typeface="Meiryo UI" panose="020B0604030504040204" pitchFamily="50" charset="-128"/>
                <a:ea typeface="Meiryo UI" panose="020B0604030504040204" pitchFamily="50" charset="-128"/>
              </a:rPr>
              <a:t>①、②、③ともに妥当な水準か判断できないため、数値の設定根拠を記載願います。</a:t>
            </a:r>
          </a:p>
        </p:txBody>
      </p:sp>
    </p:spTree>
    <p:extLst>
      <p:ext uri="{BB962C8B-B14F-4D97-AF65-F5344CB8AC3E}">
        <p14:creationId xmlns:p14="http://schemas.microsoft.com/office/powerpoint/2010/main" val="1353510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67">
            <a:extLst>
              <a:ext uri="{FF2B5EF4-FFF2-40B4-BE49-F238E27FC236}">
                <a16:creationId xmlns:a16="http://schemas.microsoft.com/office/drawing/2014/main" id="{FFD9E7D1-E16A-4713-A0C4-86527B1ECA68}"/>
              </a:ext>
            </a:extLst>
          </p:cNvPr>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サービス内容（政策目的への適合性）：アウトカム指標（成果指標）</a:t>
            </a:r>
            <a:endParaRPr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1263" name="Text Box 4"/>
          <p:cNvSpPr txBox="1">
            <a:spLocks noChangeArrowheads="1"/>
          </p:cNvSpPr>
          <p:nvPr/>
        </p:nvSpPr>
        <p:spPr>
          <a:xfrm>
            <a:off x="66892" y="627600"/>
            <a:ext cx="7961492" cy="338554"/>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事業の成果を複数年にわたって計測するための</a:t>
            </a:r>
            <a:r>
              <a:rPr kumimoji="1" lang="en-US" altLang="ja-JP"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KPI</a:t>
            </a: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（３カ年分）</a:t>
            </a:r>
            <a:r>
              <a:rPr kumimoji="1" lang="en-US" altLang="ja-JP" sz="14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14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つ以上</a:t>
            </a:r>
            <a:endParaRPr kumimoji="1" lang="ja-JP" altLang="en-US" sz="16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13" name="表 12">
            <a:extLst>
              <a:ext uri="{FF2B5EF4-FFF2-40B4-BE49-F238E27FC236}">
                <a16:creationId xmlns:a16="http://schemas.microsoft.com/office/drawing/2014/main" id="{1F0547A2-930D-4CB1-9525-60AA24F1EEE1}"/>
              </a:ext>
            </a:extLst>
          </p:cNvPr>
          <p:cNvGraphicFramePr>
            <a:graphicFrameLocks noGrp="1"/>
          </p:cNvGraphicFramePr>
          <p:nvPr>
            <p:extLst>
              <p:ext uri="{D42A27DB-BD31-4B8C-83A1-F6EECF244321}">
                <p14:modId xmlns:p14="http://schemas.microsoft.com/office/powerpoint/2010/main" val="3081355976"/>
              </p:ext>
            </p:extLst>
          </p:nvPr>
        </p:nvGraphicFramePr>
        <p:xfrm>
          <a:off x="259675" y="1388680"/>
          <a:ext cx="8568951" cy="1958138"/>
        </p:xfrm>
        <a:graphic>
          <a:graphicData uri="http://schemas.openxmlformats.org/drawingml/2006/table">
            <a:tbl>
              <a:tblPr/>
              <a:tblGrid>
                <a:gridCol w="734482">
                  <a:extLst>
                    <a:ext uri="{9D8B030D-6E8A-4147-A177-3AD203B41FA5}">
                      <a16:colId xmlns:a16="http://schemas.microsoft.com/office/drawing/2014/main" val="3863561166"/>
                    </a:ext>
                  </a:extLst>
                </a:gridCol>
                <a:gridCol w="1224136">
                  <a:extLst>
                    <a:ext uri="{9D8B030D-6E8A-4147-A177-3AD203B41FA5}">
                      <a16:colId xmlns:a16="http://schemas.microsoft.com/office/drawing/2014/main" val="377722935"/>
                    </a:ext>
                  </a:extLst>
                </a:gridCol>
                <a:gridCol w="979308">
                  <a:extLst>
                    <a:ext uri="{9D8B030D-6E8A-4147-A177-3AD203B41FA5}">
                      <a16:colId xmlns:a16="http://schemas.microsoft.com/office/drawing/2014/main" val="2390853002"/>
                    </a:ext>
                  </a:extLst>
                </a:gridCol>
                <a:gridCol w="1713789">
                  <a:extLst>
                    <a:ext uri="{9D8B030D-6E8A-4147-A177-3AD203B41FA5}">
                      <a16:colId xmlns:a16="http://schemas.microsoft.com/office/drawing/2014/main" val="321375714"/>
                    </a:ext>
                  </a:extLst>
                </a:gridCol>
                <a:gridCol w="734482">
                  <a:extLst>
                    <a:ext uri="{9D8B030D-6E8A-4147-A177-3AD203B41FA5}">
                      <a16:colId xmlns:a16="http://schemas.microsoft.com/office/drawing/2014/main" val="3300487373"/>
                    </a:ext>
                  </a:extLst>
                </a:gridCol>
                <a:gridCol w="489654">
                  <a:extLst>
                    <a:ext uri="{9D8B030D-6E8A-4147-A177-3AD203B41FA5}">
                      <a16:colId xmlns:a16="http://schemas.microsoft.com/office/drawing/2014/main" val="1936719706"/>
                    </a:ext>
                  </a:extLst>
                </a:gridCol>
                <a:gridCol w="734482">
                  <a:extLst>
                    <a:ext uri="{9D8B030D-6E8A-4147-A177-3AD203B41FA5}">
                      <a16:colId xmlns:a16="http://schemas.microsoft.com/office/drawing/2014/main" val="800947187"/>
                    </a:ext>
                  </a:extLst>
                </a:gridCol>
                <a:gridCol w="734482">
                  <a:extLst>
                    <a:ext uri="{9D8B030D-6E8A-4147-A177-3AD203B41FA5}">
                      <a16:colId xmlns:a16="http://schemas.microsoft.com/office/drawing/2014/main" val="948201355"/>
                    </a:ext>
                  </a:extLst>
                </a:gridCol>
                <a:gridCol w="1224136">
                  <a:extLst>
                    <a:ext uri="{9D8B030D-6E8A-4147-A177-3AD203B41FA5}">
                      <a16:colId xmlns:a16="http://schemas.microsoft.com/office/drawing/2014/main" val="2840528266"/>
                    </a:ext>
                  </a:extLst>
                </a:gridCol>
              </a:tblGrid>
              <a:tr h="199356">
                <a:tc>
                  <a:txBody>
                    <a:bodyPr/>
                    <a:lstStyle/>
                    <a:p>
                      <a:pPr algn="ctr" fontAlgn="ctr"/>
                      <a:r>
                        <a:rPr lang="en-US" sz="1100" b="0" i="0" u="none" strike="noStrike" dirty="0">
                          <a:solidFill>
                            <a:schemeClr val="tx1"/>
                          </a:solidFill>
                          <a:effectLst/>
                          <a:latin typeface="Meiryo UI" panose="020B0604030504040204" pitchFamily="50" charset="-128"/>
                          <a:ea typeface="Meiryo UI" panose="020B0604030504040204" pitchFamily="50" charset="-128"/>
                        </a:rPr>
                        <a:t>KPI</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❶</a:t>
                      </a:r>
                      <a:endParaRPr 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gridSpan="3">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オープンデータ／ダッシュボードを用いた課題解決の提案数</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種別</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gridSpan="2">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アウトカム</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単位</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個／年</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3359724560"/>
                  </a:ext>
                </a:extLst>
              </a:tr>
              <a:tr h="407775">
                <a:tc gridSpan="2">
                  <a:txBody>
                    <a:bodyPr/>
                    <a:lstStyle/>
                    <a:p>
                      <a:pPr algn="ctr" fontAlgn="ctr"/>
                      <a:r>
                        <a:rPr lang="en-US" altLang="ja-JP" sz="1100" b="0" i="0" u="none" strike="noStrike">
                          <a:solidFill>
                            <a:schemeClr val="tx1"/>
                          </a:solidFill>
                          <a:effectLst/>
                          <a:latin typeface="Meiryo UI" panose="020B0604030504040204" pitchFamily="50" charset="-128"/>
                          <a:ea typeface="Meiryo UI" panose="020B0604030504040204" pitchFamily="50" charset="-128"/>
                        </a:rPr>
                        <a:t>KPI</a:t>
                      </a:r>
                      <a:r>
                        <a:rPr lang="ja-JP" altLang="en-US" sz="1100" b="0" i="0" u="none" strike="noStrike">
                          <a:solidFill>
                            <a:schemeClr val="tx1"/>
                          </a:solidFill>
                          <a:effectLst/>
                          <a:latin typeface="Meiryo UI" panose="020B0604030504040204" pitchFamily="50" charset="-128"/>
                          <a:ea typeface="Meiryo UI" panose="020B0604030504040204" pitchFamily="50" charset="-128"/>
                        </a:rPr>
                        <a:t>の概要、測定方法</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gridSpan="7">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市が公開したダッシュボードやオープンデータを活用し、住民が市へ課題解決の提案を行った数。</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測定方法は、アイデアソン等、市が主催するイベントで、参加者から提案のあった数を期間ごとに集計する。</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44378110"/>
                  </a:ext>
                </a:extLst>
              </a:tr>
              <a:tr h="407775">
                <a:tc gridSpan="2">
                  <a:txBody>
                    <a:bodyPr/>
                    <a:lstStyle/>
                    <a:p>
                      <a:pPr algn="ctr" fontAlgn="ctr"/>
                      <a:r>
                        <a:rPr lang="ja-JP" altLang="en-US" sz="1100" b="0" i="0" u="none" strike="noStrike">
                          <a:solidFill>
                            <a:schemeClr val="tx1"/>
                          </a:solidFill>
                          <a:effectLst/>
                          <a:latin typeface="Meiryo UI" panose="020B0604030504040204" pitchFamily="50" charset="-128"/>
                          <a:ea typeface="Meiryo UI" panose="020B0604030504040204" pitchFamily="50" charset="-128"/>
                        </a:rPr>
                        <a:t>事業成果等の計測に</a:t>
                      </a:r>
                      <a:br>
                        <a:rPr lang="ja-JP" altLang="en-US" sz="1100" b="0" i="0" u="none" strike="noStrike">
                          <a:solidFill>
                            <a:schemeClr val="tx1"/>
                          </a:solidFill>
                          <a:effectLst/>
                          <a:latin typeface="Meiryo UI" panose="020B0604030504040204" pitchFamily="50" charset="-128"/>
                          <a:ea typeface="Meiryo UI" panose="020B0604030504040204" pitchFamily="50" charset="-128"/>
                        </a:rPr>
                      </a:br>
                      <a:r>
                        <a:rPr lang="ja-JP" altLang="en-US" sz="1100" b="0" i="0" u="none" strike="noStrike">
                          <a:solidFill>
                            <a:schemeClr val="tx1"/>
                          </a:solidFill>
                          <a:effectLst/>
                          <a:latin typeface="Meiryo UI" panose="020B0604030504040204" pitchFamily="50" charset="-128"/>
                          <a:ea typeface="Meiryo UI" panose="020B0604030504040204" pitchFamily="50" charset="-128"/>
                        </a:rPr>
                        <a:t>適する理由</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gridSpan="7">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市の目指す将来像は、データに基づく客観的な合意形成にある。この</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KPI</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が市民のデータ活用と行政参画が行えているかを測れる指標であるため、妥当であると考える。</a:t>
                      </a:r>
                      <a:br>
                        <a:rPr lang="en-US" altLang="ja-JP"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根拠</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：令和</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5</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年度に市が主催したアイデアソンで、参加者をグループ分けした際に出来上がったグループが</a:t>
                      </a: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4</a:t>
                      </a: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5</a:t>
                      </a: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つ</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であった。今年度のグループ数を下限とし、各グループから課題解決の提案ができるようにし、最終年度で提案数が</a:t>
                      </a: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倍増</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の提案数が頂けることを目標に、</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KPI</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を設定した。</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04474576"/>
                  </a:ext>
                </a:extLst>
              </a:tr>
              <a:tr h="199356">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2024</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2025</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2026</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6126085"/>
                  </a:ext>
                </a:extLst>
              </a:tr>
              <a:tr h="305831">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dirty="0"/>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7</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10</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05122740"/>
                  </a:ext>
                </a:extLst>
              </a:tr>
            </a:tbl>
          </a:graphicData>
        </a:graphic>
      </p:graphicFrame>
      <p:graphicFrame>
        <p:nvGraphicFramePr>
          <p:cNvPr id="12" name="表 11">
            <a:extLst>
              <a:ext uri="{FF2B5EF4-FFF2-40B4-BE49-F238E27FC236}">
                <a16:creationId xmlns:a16="http://schemas.microsoft.com/office/drawing/2014/main" id="{221E5855-D954-424B-9993-122CF53D6DF8}"/>
              </a:ext>
            </a:extLst>
          </p:cNvPr>
          <p:cNvGraphicFramePr>
            <a:graphicFrameLocks noGrp="1"/>
          </p:cNvGraphicFramePr>
          <p:nvPr>
            <p:extLst>
              <p:ext uri="{D42A27DB-BD31-4B8C-83A1-F6EECF244321}">
                <p14:modId xmlns:p14="http://schemas.microsoft.com/office/powerpoint/2010/main" val="1184238764"/>
              </p:ext>
            </p:extLst>
          </p:nvPr>
        </p:nvGraphicFramePr>
        <p:xfrm>
          <a:off x="240927" y="3558602"/>
          <a:ext cx="8568951" cy="1520093"/>
        </p:xfrm>
        <a:graphic>
          <a:graphicData uri="http://schemas.openxmlformats.org/drawingml/2006/table">
            <a:tbl>
              <a:tblPr/>
              <a:tblGrid>
                <a:gridCol w="734482">
                  <a:extLst>
                    <a:ext uri="{9D8B030D-6E8A-4147-A177-3AD203B41FA5}">
                      <a16:colId xmlns:a16="http://schemas.microsoft.com/office/drawing/2014/main" val="3863561166"/>
                    </a:ext>
                  </a:extLst>
                </a:gridCol>
                <a:gridCol w="1224136">
                  <a:extLst>
                    <a:ext uri="{9D8B030D-6E8A-4147-A177-3AD203B41FA5}">
                      <a16:colId xmlns:a16="http://schemas.microsoft.com/office/drawing/2014/main" val="377722935"/>
                    </a:ext>
                  </a:extLst>
                </a:gridCol>
                <a:gridCol w="979308">
                  <a:extLst>
                    <a:ext uri="{9D8B030D-6E8A-4147-A177-3AD203B41FA5}">
                      <a16:colId xmlns:a16="http://schemas.microsoft.com/office/drawing/2014/main" val="2390853002"/>
                    </a:ext>
                  </a:extLst>
                </a:gridCol>
                <a:gridCol w="1713789">
                  <a:extLst>
                    <a:ext uri="{9D8B030D-6E8A-4147-A177-3AD203B41FA5}">
                      <a16:colId xmlns:a16="http://schemas.microsoft.com/office/drawing/2014/main" val="321375714"/>
                    </a:ext>
                  </a:extLst>
                </a:gridCol>
                <a:gridCol w="734482">
                  <a:extLst>
                    <a:ext uri="{9D8B030D-6E8A-4147-A177-3AD203B41FA5}">
                      <a16:colId xmlns:a16="http://schemas.microsoft.com/office/drawing/2014/main" val="3300487373"/>
                    </a:ext>
                  </a:extLst>
                </a:gridCol>
                <a:gridCol w="489654">
                  <a:extLst>
                    <a:ext uri="{9D8B030D-6E8A-4147-A177-3AD203B41FA5}">
                      <a16:colId xmlns:a16="http://schemas.microsoft.com/office/drawing/2014/main" val="1936719706"/>
                    </a:ext>
                  </a:extLst>
                </a:gridCol>
                <a:gridCol w="734482">
                  <a:extLst>
                    <a:ext uri="{9D8B030D-6E8A-4147-A177-3AD203B41FA5}">
                      <a16:colId xmlns:a16="http://schemas.microsoft.com/office/drawing/2014/main" val="800947187"/>
                    </a:ext>
                  </a:extLst>
                </a:gridCol>
                <a:gridCol w="734482">
                  <a:extLst>
                    <a:ext uri="{9D8B030D-6E8A-4147-A177-3AD203B41FA5}">
                      <a16:colId xmlns:a16="http://schemas.microsoft.com/office/drawing/2014/main" val="948201355"/>
                    </a:ext>
                  </a:extLst>
                </a:gridCol>
                <a:gridCol w="1224136">
                  <a:extLst>
                    <a:ext uri="{9D8B030D-6E8A-4147-A177-3AD203B41FA5}">
                      <a16:colId xmlns:a16="http://schemas.microsoft.com/office/drawing/2014/main" val="2840528266"/>
                    </a:ext>
                  </a:extLst>
                </a:gridCol>
              </a:tblGrid>
              <a:tr h="199356">
                <a:tc>
                  <a:txBody>
                    <a:bodyPr/>
                    <a:lstStyle/>
                    <a:p>
                      <a:pPr algn="ctr" fontAlgn="ctr"/>
                      <a:r>
                        <a:rPr lang="en-US" sz="1100" b="0" i="0" u="none" strike="noStrike" dirty="0">
                          <a:solidFill>
                            <a:schemeClr val="tx1"/>
                          </a:solidFill>
                          <a:effectLst/>
                          <a:latin typeface="Meiryo UI" panose="020B0604030504040204" pitchFamily="50" charset="-128"/>
                          <a:ea typeface="Meiryo UI" panose="020B0604030504040204" pitchFamily="50" charset="-128"/>
                        </a:rPr>
                        <a:t>KPI</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❷</a:t>
                      </a:r>
                      <a:endParaRPr 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gridSpan="3">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オープンデータ／ダッシュボード提供に対する住民満足度アンケート</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種別</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gridSpan="2">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アウトカム</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単位</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3359724560"/>
                  </a:ext>
                </a:extLst>
              </a:tr>
              <a:tr h="407775">
                <a:tc gridSpan="2">
                  <a:txBody>
                    <a:bodyPr/>
                    <a:lstStyle/>
                    <a:p>
                      <a:pPr algn="ctr" fontAlgn="ctr"/>
                      <a:r>
                        <a:rPr lang="en-US" altLang="ja-JP" sz="1100" b="0" i="0" u="none" strike="noStrike">
                          <a:solidFill>
                            <a:schemeClr val="tx1"/>
                          </a:solidFill>
                          <a:effectLst/>
                          <a:latin typeface="Meiryo UI" panose="020B0604030504040204" pitchFamily="50" charset="-128"/>
                          <a:ea typeface="Meiryo UI" panose="020B0604030504040204" pitchFamily="50" charset="-128"/>
                        </a:rPr>
                        <a:t>KPI</a:t>
                      </a:r>
                      <a:r>
                        <a:rPr lang="ja-JP" altLang="en-US" sz="1100" b="0" i="0" u="none" strike="noStrike">
                          <a:solidFill>
                            <a:schemeClr val="tx1"/>
                          </a:solidFill>
                          <a:effectLst/>
                          <a:latin typeface="Meiryo UI" panose="020B0604030504040204" pitchFamily="50" charset="-128"/>
                          <a:ea typeface="Meiryo UI" panose="020B0604030504040204" pitchFamily="50" charset="-128"/>
                        </a:rPr>
                        <a:t>の概要、測定方法</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gridSpan="7">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100" b="0" i="0" u="none" strike="noStrike">
                          <a:solidFill>
                            <a:schemeClr val="tx1"/>
                          </a:solidFill>
                          <a:effectLst/>
                          <a:latin typeface="Meiryo UI" panose="020B0604030504040204" pitchFamily="50" charset="-128"/>
                          <a:ea typeface="Meiryo UI" panose="020B0604030504040204" pitchFamily="50" charset="-128"/>
                        </a:rPr>
                        <a:t>システム利用者アンケートを実施、設問の回答から満足度を測定</a:t>
                      </a:r>
                      <a:r>
                        <a:rPr lang="en-US" altLang="ja-JP" sz="1100" b="0" i="0" u="none" strike="noStrike">
                          <a:solidFill>
                            <a:schemeClr val="tx1"/>
                          </a:solidFill>
                          <a:effectLst/>
                          <a:latin typeface="Meiryo UI" panose="020B0604030504040204" pitchFamily="50" charset="-128"/>
                          <a:ea typeface="Meiryo UI" panose="020B0604030504040204" pitchFamily="50" charset="-128"/>
                        </a:rPr>
                        <a:t>(</a:t>
                      </a:r>
                      <a:r>
                        <a:rPr lang="ja-JP" altLang="en-US" sz="1100" b="0" i="0" u="none" strike="noStrike">
                          <a:solidFill>
                            <a:schemeClr val="tx1"/>
                          </a:solidFill>
                          <a:effectLst/>
                          <a:latin typeface="Meiryo UI" panose="020B0604030504040204" pitchFamily="50" charset="-128"/>
                          <a:ea typeface="Meiryo UI" panose="020B0604030504040204" pitchFamily="50" charset="-128"/>
                        </a:rPr>
                        <a:t>５段階評価</a:t>
                      </a:r>
                      <a:r>
                        <a:rPr lang="en-US" altLang="ja-JP" sz="1100" b="0" i="0" u="none" strike="noStrike">
                          <a:solidFill>
                            <a:schemeClr val="tx1"/>
                          </a:solidFill>
                          <a:effectLst/>
                          <a:latin typeface="Meiryo UI" panose="020B0604030504040204" pitchFamily="50" charset="-128"/>
                          <a:ea typeface="Meiryo UI" panose="020B0604030504040204" pitchFamily="50" charset="-128"/>
                        </a:rPr>
                        <a:t>)</a:t>
                      </a:r>
                      <a:r>
                        <a:rPr lang="ja-JP" altLang="en-US" sz="1100" b="0" i="0" u="none" strike="noStrike">
                          <a:solidFill>
                            <a:schemeClr val="tx1"/>
                          </a:solidFill>
                          <a:effectLst/>
                          <a:latin typeface="Meiryo UI" panose="020B0604030504040204" pitchFamily="50" charset="-128"/>
                          <a:ea typeface="Meiryo UI" panose="020B0604030504040204" pitchFamily="50" charset="-128"/>
                        </a:rPr>
                        <a:t>する。</a:t>
                      </a:r>
                      <a:endParaRPr lang="en-US" altLang="ja-JP" sz="1100" b="0" i="0" u="none" strike="noStrike">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100" b="0" i="0" u="none" strike="noStrike">
                          <a:solidFill>
                            <a:schemeClr val="tx1"/>
                          </a:solidFill>
                          <a:effectLst/>
                          <a:latin typeface="Meiryo UI" panose="020B0604030504040204" pitchFamily="50" charset="-128"/>
                          <a:ea typeface="Meiryo UI" panose="020B0604030504040204" pitchFamily="50" charset="-128"/>
                        </a:rPr>
                        <a:t>その内、「</a:t>
                      </a:r>
                      <a:r>
                        <a:rPr lang="en-US" altLang="ja-JP" sz="1100" b="0" i="0" u="none" strike="noStrike">
                          <a:solidFill>
                            <a:schemeClr val="tx1"/>
                          </a:solidFill>
                          <a:effectLst/>
                          <a:latin typeface="Meiryo UI" panose="020B0604030504040204" pitchFamily="50" charset="-128"/>
                          <a:ea typeface="Meiryo UI" panose="020B0604030504040204" pitchFamily="50" charset="-128"/>
                        </a:rPr>
                        <a:t>5</a:t>
                      </a:r>
                      <a:r>
                        <a:rPr lang="ja-JP" altLang="en-US" sz="1100" b="0" i="0" u="none" strike="noStrike">
                          <a:solidFill>
                            <a:schemeClr val="tx1"/>
                          </a:solidFill>
                          <a:effectLst/>
                          <a:latin typeface="Meiryo UI" panose="020B0604030504040204" pitchFamily="50" charset="-128"/>
                          <a:ea typeface="Meiryo UI" panose="020B0604030504040204" pitchFamily="50" charset="-128"/>
                        </a:rPr>
                        <a:t>．満足」と「４</a:t>
                      </a:r>
                      <a:r>
                        <a:rPr lang="en-US" altLang="ja-JP" sz="1100" b="0" i="0" u="none" strike="noStrike">
                          <a:solidFill>
                            <a:schemeClr val="tx1"/>
                          </a:solidFill>
                          <a:effectLst/>
                          <a:latin typeface="Meiryo UI" panose="020B0604030504040204" pitchFamily="50" charset="-128"/>
                          <a:ea typeface="Meiryo UI" panose="020B0604030504040204" pitchFamily="50" charset="-128"/>
                        </a:rPr>
                        <a:t>.</a:t>
                      </a:r>
                      <a:r>
                        <a:rPr lang="ja-JP" altLang="en-US" sz="1100" b="0" i="0" u="none" strike="noStrike">
                          <a:solidFill>
                            <a:schemeClr val="tx1"/>
                          </a:solidFill>
                          <a:effectLst/>
                          <a:latin typeface="Meiryo UI" panose="020B0604030504040204" pitchFamily="50" charset="-128"/>
                          <a:ea typeface="Meiryo UI" panose="020B0604030504040204" pitchFamily="50" charset="-128"/>
                        </a:rPr>
                        <a:t>やや満足」と回答した割合の集計を行う。</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44378110"/>
                  </a:ext>
                </a:extLst>
              </a:tr>
              <a:tr h="407775">
                <a:tc gridSpan="2">
                  <a:txBody>
                    <a:bodyPr/>
                    <a:lstStyle/>
                    <a:p>
                      <a:pPr algn="ctr" fontAlgn="ctr"/>
                      <a:r>
                        <a:rPr lang="ja-JP" altLang="en-US" sz="1100" b="0" i="0" u="none" strike="noStrike">
                          <a:solidFill>
                            <a:schemeClr val="tx1"/>
                          </a:solidFill>
                          <a:effectLst/>
                          <a:latin typeface="Meiryo UI" panose="020B0604030504040204" pitchFamily="50" charset="-128"/>
                          <a:ea typeface="Meiryo UI" panose="020B0604030504040204" pitchFamily="50" charset="-128"/>
                        </a:rPr>
                        <a:t>事業成果等の計測に</a:t>
                      </a:r>
                      <a:br>
                        <a:rPr lang="ja-JP" altLang="en-US" sz="1100" b="0" i="0" u="none" strike="noStrike">
                          <a:solidFill>
                            <a:schemeClr val="tx1"/>
                          </a:solidFill>
                          <a:effectLst/>
                          <a:latin typeface="Meiryo UI" panose="020B0604030504040204" pitchFamily="50" charset="-128"/>
                          <a:ea typeface="Meiryo UI" panose="020B0604030504040204" pitchFamily="50" charset="-128"/>
                        </a:rPr>
                      </a:br>
                      <a:r>
                        <a:rPr lang="ja-JP" altLang="en-US" sz="1100" b="0" i="0" u="none" strike="noStrike">
                          <a:solidFill>
                            <a:schemeClr val="tx1"/>
                          </a:solidFill>
                          <a:effectLst/>
                          <a:latin typeface="Meiryo UI" panose="020B0604030504040204" pitchFamily="50" charset="-128"/>
                          <a:ea typeface="Meiryo UI" panose="020B0604030504040204" pitchFamily="50" charset="-128"/>
                        </a:rPr>
                        <a:t>適する理由</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gridSpan="7">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システム利用者満足度を測ることによって、利用者の利用に困っている点などを洗い出し、市が保有している行政データ公開の更なる促進に繋がると考える。</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04474576"/>
                  </a:ext>
                </a:extLst>
              </a:tr>
              <a:tr h="199356">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2024</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2025</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2026</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6126085"/>
                  </a:ext>
                </a:extLst>
              </a:tr>
              <a:tr h="305831">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30%</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dirty="0"/>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40%</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50%</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05122740"/>
                  </a:ext>
                </a:extLst>
              </a:tr>
            </a:tbl>
          </a:graphicData>
        </a:graphic>
      </p:graphicFrame>
      <p:graphicFrame>
        <p:nvGraphicFramePr>
          <p:cNvPr id="3" name="表 2">
            <a:extLst>
              <a:ext uri="{FF2B5EF4-FFF2-40B4-BE49-F238E27FC236}">
                <a16:creationId xmlns:a16="http://schemas.microsoft.com/office/drawing/2014/main" id="{8F247CED-09DA-BF02-B714-6FEE4049A7BA}"/>
              </a:ext>
            </a:extLst>
          </p:cNvPr>
          <p:cNvGraphicFramePr>
            <a:graphicFrameLocks noGrp="1"/>
          </p:cNvGraphicFramePr>
          <p:nvPr>
            <p:extLst>
              <p:ext uri="{D42A27DB-BD31-4B8C-83A1-F6EECF244321}">
                <p14:modId xmlns:p14="http://schemas.microsoft.com/office/powerpoint/2010/main" val="474263158"/>
              </p:ext>
            </p:extLst>
          </p:nvPr>
        </p:nvGraphicFramePr>
        <p:xfrm>
          <a:off x="240927" y="5132377"/>
          <a:ext cx="8568951" cy="1725623"/>
        </p:xfrm>
        <a:graphic>
          <a:graphicData uri="http://schemas.openxmlformats.org/drawingml/2006/table">
            <a:tbl>
              <a:tblPr/>
              <a:tblGrid>
                <a:gridCol w="734482">
                  <a:extLst>
                    <a:ext uri="{9D8B030D-6E8A-4147-A177-3AD203B41FA5}">
                      <a16:colId xmlns:a16="http://schemas.microsoft.com/office/drawing/2014/main" val="3863561166"/>
                    </a:ext>
                  </a:extLst>
                </a:gridCol>
                <a:gridCol w="1224136">
                  <a:extLst>
                    <a:ext uri="{9D8B030D-6E8A-4147-A177-3AD203B41FA5}">
                      <a16:colId xmlns:a16="http://schemas.microsoft.com/office/drawing/2014/main" val="377722935"/>
                    </a:ext>
                  </a:extLst>
                </a:gridCol>
                <a:gridCol w="979308">
                  <a:extLst>
                    <a:ext uri="{9D8B030D-6E8A-4147-A177-3AD203B41FA5}">
                      <a16:colId xmlns:a16="http://schemas.microsoft.com/office/drawing/2014/main" val="2390853002"/>
                    </a:ext>
                  </a:extLst>
                </a:gridCol>
                <a:gridCol w="1713789">
                  <a:extLst>
                    <a:ext uri="{9D8B030D-6E8A-4147-A177-3AD203B41FA5}">
                      <a16:colId xmlns:a16="http://schemas.microsoft.com/office/drawing/2014/main" val="321375714"/>
                    </a:ext>
                  </a:extLst>
                </a:gridCol>
                <a:gridCol w="734482">
                  <a:extLst>
                    <a:ext uri="{9D8B030D-6E8A-4147-A177-3AD203B41FA5}">
                      <a16:colId xmlns:a16="http://schemas.microsoft.com/office/drawing/2014/main" val="3300487373"/>
                    </a:ext>
                  </a:extLst>
                </a:gridCol>
                <a:gridCol w="489654">
                  <a:extLst>
                    <a:ext uri="{9D8B030D-6E8A-4147-A177-3AD203B41FA5}">
                      <a16:colId xmlns:a16="http://schemas.microsoft.com/office/drawing/2014/main" val="1936719706"/>
                    </a:ext>
                  </a:extLst>
                </a:gridCol>
                <a:gridCol w="734482">
                  <a:extLst>
                    <a:ext uri="{9D8B030D-6E8A-4147-A177-3AD203B41FA5}">
                      <a16:colId xmlns:a16="http://schemas.microsoft.com/office/drawing/2014/main" val="800947187"/>
                    </a:ext>
                  </a:extLst>
                </a:gridCol>
                <a:gridCol w="734482">
                  <a:extLst>
                    <a:ext uri="{9D8B030D-6E8A-4147-A177-3AD203B41FA5}">
                      <a16:colId xmlns:a16="http://schemas.microsoft.com/office/drawing/2014/main" val="948201355"/>
                    </a:ext>
                  </a:extLst>
                </a:gridCol>
                <a:gridCol w="1224136">
                  <a:extLst>
                    <a:ext uri="{9D8B030D-6E8A-4147-A177-3AD203B41FA5}">
                      <a16:colId xmlns:a16="http://schemas.microsoft.com/office/drawing/2014/main" val="2840528266"/>
                    </a:ext>
                  </a:extLst>
                </a:gridCol>
              </a:tblGrid>
              <a:tr h="199356">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KPI</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❸</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gridSpan="3">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種別</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gridSpan="2">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単位</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3359724560"/>
                  </a:ext>
                </a:extLst>
              </a:tr>
              <a:tr h="407775">
                <a:tc gridSpan="2">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KPI</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の概要、測定方法</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gridSpan="7">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44378110"/>
                  </a:ext>
                </a:extLst>
              </a:tr>
              <a:tr h="407775">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事業成果等の計測に</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適する理由</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gridSpan="7">
                  <a:txBody>
                    <a:bodyPr/>
                    <a:lstStyle/>
                    <a:p>
                      <a:pPr algn="l" fontAlgn="t"/>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04474576"/>
                  </a:ext>
                </a:extLst>
              </a:tr>
              <a:tr h="199356">
                <a:tc gridSpan="3">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2025</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2026</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6126085"/>
                  </a:ext>
                </a:extLst>
              </a:tr>
              <a:tr h="305831">
                <a:tc gridSpan="3">
                  <a:txBody>
                    <a:bodyPr/>
                    <a:lstStyle/>
                    <a:p>
                      <a:pPr algn="ctr"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05122740"/>
                  </a:ext>
                </a:extLst>
              </a:tr>
            </a:tbl>
          </a:graphicData>
        </a:graphic>
      </p:graphicFrame>
      <p:sp>
        <p:nvSpPr>
          <p:cNvPr id="4" name="スライド番号プレースホルダー 1">
            <a:extLst>
              <a:ext uri="{FF2B5EF4-FFF2-40B4-BE49-F238E27FC236}">
                <a16:creationId xmlns:a16="http://schemas.microsoft.com/office/drawing/2014/main" id="{F481186E-2A3B-43AD-68B1-EF3B30036616}"/>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6</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 name="四角形: 角を丸くする 8">
            <a:extLst>
              <a:ext uri="{FF2B5EF4-FFF2-40B4-BE49-F238E27FC236}">
                <a16:creationId xmlns:a16="http://schemas.microsoft.com/office/drawing/2014/main" id="{73C39C12-F8BF-60CA-84E8-31908F13DAFC}"/>
              </a:ext>
            </a:extLst>
          </p:cNvPr>
          <p:cNvSpPr/>
          <p:nvPr/>
        </p:nvSpPr>
        <p:spPr>
          <a:xfrm>
            <a:off x="9144000" y="1345918"/>
            <a:ext cx="5029967" cy="2079633"/>
          </a:xfrm>
          <a:prstGeom prst="roundRect">
            <a:avLst>
              <a:gd name="adj" fmla="val 32556"/>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900"/>
              </a:lnSpc>
              <a:defRPr/>
            </a:pPr>
            <a:r>
              <a:rPr lang="ja-JP" altLang="en-US" sz="1100" dirty="0">
                <a:solidFill>
                  <a:schemeClr val="tx1"/>
                </a:solidFill>
                <a:latin typeface="Meiryo UI" panose="020B0604030504040204" pitchFamily="50" charset="-128"/>
                <a:ea typeface="Meiryo UI" panose="020B0604030504040204" pitchFamily="50" charset="-128"/>
              </a:rPr>
              <a:t>・本事業の成果を測る指標として</a:t>
            </a:r>
            <a:r>
              <a:rPr lang="en-US" altLang="ja-JP" sz="1100" dirty="0">
                <a:solidFill>
                  <a:schemeClr val="tx1"/>
                </a:solidFill>
                <a:latin typeface="Meiryo UI" panose="020B0604030504040204" pitchFamily="50" charset="-128"/>
                <a:ea typeface="Meiryo UI" panose="020B0604030504040204" pitchFamily="50" charset="-128"/>
              </a:rPr>
              <a:t>KPI</a:t>
            </a:r>
            <a:r>
              <a:rPr lang="ja-JP" altLang="en-US" sz="1100" dirty="0">
                <a:solidFill>
                  <a:schemeClr val="tx1"/>
                </a:solidFill>
                <a:latin typeface="Meiryo UI" panose="020B0604030504040204" pitchFamily="50" charset="-128"/>
                <a:ea typeface="Meiryo UI" panose="020B0604030504040204" pitchFamily="50" charset="-128"/>
              </a:rPr>
              <a:t>①が適切なのか判断ができません。</a:t>
            </a:r>
            <a:endParaRPr lang="en-US" altLang="ja-JP" sz="1100" dirty="0">
              <a:solidFill>
                <a:schemeClr val="tx1"/>
              </a:solidFill>
              <a:latin typeface="Meiryo UI" panose="020B0604030504040204" pitchFamily="50" charset="-128"/>
              <a:ea typeface="Meiryo UI" panose="020B0604030504040204" pitchFamily="50" charset="-128"/>
            </a:endParaRPr>
          </a:p>
          <a:p>
            <a:pPr lvl="0">
              <a:lnSpc>
                <a:spcPts val="1900"/>
              </a:lnSpc>
              <a:defRPr/>
            </a:pPr>
            <a:r>
              <a:rPr lang="ja-JP" altLang="en-US" sz="1100" dirty="0">
                <a:solidFill>
                  <a:schemeClr val="tx1"/>
                </a:solidFill>
                <a:latin typeface="Meiryo UI" panose="020B0604030504040204" pitchFamily="50" charset="-128"/>
                <a:ea typeface="Meiryo UI" panose="020B0604030504040204" pitchFamily="50" charset="-128"/>
              </a:rPr>
              <a:t>住民への裨益の成果を図る指標として適する理由を詳細に説明願います。</a:t>
            </a:r>
            <a:endParaRPr lang="en-US" altLang="ja-JP" sz="1100" dirty="0">
              <a:solidFill>
                <a:schemeClr val="tx1"/>
              </a:solidFill>
              <a:latin typeface="Meiryo UI" panose="020B0604030504040204" pitchFamily="50" charset="-128"/>
              <a:ea typeface="Meiryo UI" panose="020B0604030504040204" pitchFamily="50" charset="-128"/>
            </a:endParaRPr>
          </a:p>
          <a:p>
            <a:pPr lvl="0">
              <a:lnSpc>
                <a:spcPts val="1900"/>
              </a:lnSpc>
              <a:defRPr/>
            </a:pPr>
            <a:endParaRPr lang="en-US" altLang="ja-JP" sz="1100" dirty="0">
              <a:solidFill>
                <a:schemeClr val="tx1"/>
              </a:solidFill>
              <a:latin typeface="Meiryo UI" panose="020B0604030504040204" pitchFamily="50" charset="-128"/>
              <a:ea typeface="Meiryo UI" panose="020B0604030504040204" pitchFamily="50" charset="-128"/>
            </a:endParaRPr>
          </a:p>
          <a:p>
            <a:pPr lvl="0">
              <a:lnSpc>
                <a:spcPts val="1900"/>
              </a:lnSpc>
              <a:defRPr/>
            </a:pPr>
            <a:r>
              <a:rPr lang="ja-JP" altLang="en-US" sz="1100" dirty="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KPI</a:t>
            </a:r>
            <a:r>
              <a:rPr lang="ja-JP" altLang="en-US" sz="1100" dirty="0">
                <a:solidFill>
                  <a:schemeClr val="tx1"/>
                </a:solidFill>
                <a:latin typeface="Meiryo UI" panose="020B0604030504040204" pitchFamily="50" charset="-128"/>
                <a:ea typeface="Meiryo UI" panose="020B0604030504040204" pitchFamily="50" charset="-128"/>
              </a:rPr>
              <a:t>①が妥当な水準か判断できないため、数値の設定根拠を記載願います。</a:t>
            </a:r>
            <a:endParaRPr lang="en-US" altLang="ja-JP" sz="1100" dirty="0">
              <a:solidFill>
                <a:schemeClr val="tx1"/>
              </a:solidFill>
              <a:latin typeface="Meiryo UI" panose="020B0604030504040204" pitchFamily="50" charset="-128"/>
              <a:ea typeface="Meiryo UI" panose="020B0604030504040204" pitchFamily="50" charset="-128"/>
            </a:endParaRPr>
          </a:p>
          <a:p>
            <a:pPr lvl="0">
              <a:lnSpc>
                <a:spcPts val="1900"/>
              </a:lnSpc>
              <a:defRPr/>
            </a:pPr>
            <a:endParaRPr lang="en-US" altLang="ja-JP" sz="1100" dirty="0">
              <a:solidFill>
                <a:schemeClr val="tx1"/>
              </a:solidFill>
              <a:latin typeface="Meiryo UI" panose="020B0604030504040204" pitchFamily="50" charset="-128"/>
              <a:ea typeface="Meiryo UI" panose="020B0604030504040204" pitchFamily="50" charset="-128"/>
            </a:endParaRPr>
          </a:p>
          <a:p>
            <a:pPr lvl="0">
              <a:lnSpc>
                <a:spcPts val="1900"/>
              </a:lnSpc>
              <a:defRPr/>
            </a:pP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rPr>
              <a:t>沖縄市記載</a:t>
            </a:r>
            <a:r>
              <a:rPr lang="en-US" altLang="ja-JP" sz="1100" dirty="0">
                <a:solidFill>
                  <a:schemeClr val="tx1"/>
                </a:solidFill>
                <a:latin typeface="Meiryo UI" panose="020B0604030504040204" pitchFamily="50" charset="-128"/>
                <a:ea typeface="Meiryo UI" panose="020B0604030504040204" pitchFamily="50" charset="-128"/>
              </a:rPr>
              <a:t>】</a:t>
            </a:r>
          </a:p>
          <a:p>
            <a:pPr lvl="0">
              <a:lnSpc>
                <a:spcPts val="1900"/>
              </a:lnSpc>
              <a:defRPr/>
            </a:pPr>
            <a:r>
              <a:rPr lang="ja-JP" altLang="en-US" sz="1100" dirty="0">
                <a:solidFill>
                  <a:schemeClr val="tx1"/>
                </a:solidFill>
                <a:latin typeface="Meiryo UI" panose="020B0604030504040204" pitchFamily="50" charset="-128"/>
                <a:ea typeface="Meiryo UI" panose="020B0604030504040204" pitchFamily="50" charset="-128"/>
              </a:rPr>
              <a:t>当初</a:t>
            </a:r>
            <a:r>
              <a:rPr lang="en-US" altLang="ja-JP" sz="1100" dirty="0">
                <a:solidFill>
                  <a:schemeClr val="tx1"/>
                </a:solidFill>
                <a:latin typeface="Meiryo UI" panose="020B0604030504040204" pitchFamily="50" charset="-128"/>
                <a:ea typeface="Meiryo UI" panose="020B0604030504040204" pitchFamily="50" charset="-128"/>
              </a:rPr>
              <a:t>KPI</a:t>
            </a:r>
            <a:r>
              <a:rPr lang="ja-JP" altLang="en-US" sz="1100" dirty="0">
                <a:solidFill>
                  <a:schemeClr val="tx1"/>
                </a:solidFill>
                <a:latin typeface="Meiryo UI" panose="020B0604030504040204" pitchFamily="50" charset="-128"/>
                <a:ea typeface="Meiryo UI" panose="020B0604030504040204" pitchFamily="50" charset="-128"/>
              </a:rPr>
              <a:t>①として設定した「</a:t>
            </a:r>
            <a:r>
              <a:rPr lang="ja-JP" altLang="en-US" sz="1100" dirty="0">
                <a:solidFill>
                  <a:srgbClr val="FF0000"/>
                </a:solidFill>
                <a:latin typeface="Meiryo UI" panose="020B0604030504040204" pitchFamily="50" charset="-128"/>
                <a:ea typeface="Meiryo UI" panose="020B0604030504040204" pitchFamily="50" charset="-128"/>
              </a:rPr>
              <a:t>オープンデータ／ダッシュボードを用いた事業・政策の企画立案数</a:t>
            </a:r>
            <a:r>
              <a:rPr lang="ja-JP" altLang="en-US" sz="1100" dirty="0">
                <a:solidFill>
                  <a:schemeClr val="tx1"/>
                </a:solidFill>
                <a:latin typeface="Meiryo UI" panose="020B0604030504040204" pitchFamily="50" charset="-128"/>
                <a:ea typeface="Meiryo UI" panose="020B0604030504040204" pitchFamily="50" charset="-128"/>
              </a:rPr>
              <a:t>」について、庁内</a:t>
            </a:r>
            <a:r>
              <a:rPr lang="en-US" altLang="ja-JP" sz="1100" dirty="0">
                <a:solidFill>
                  <a:schemeClr val="tx1"/>
                </a:solidFill>
                <a:latin typeface="Meiryo UI" panose="020B0604030504040204" pitchFamily="50" charset="-128"/>
                <a:ea typeface="Meiryo UI" panose="020B0604030504040204" pitchFamily="50" charset="-128"/>
              </a:rPr>
              <a:t>KPI</a:t>
            </a:r>
            <a:r>
              <a:rPr lang="ja-JP" altLang="en-US" sz="1100" dirty="0">
                <a:solidFill>
                  <a:schemeClr val="tx1"/>
                </a:solidFill>
                <a:latin typeface="Meiryo UI" panose="020B0604030504040204" pitchFamily="50" charset="-128"/>
                <a:ea typeface="Meiryo UI" panose="020B0604030504040204" pitchFamily="50" charset="-128"/>
              </a:rPr>
              <a:t>としての色合いが濃かったため、変更しました。</a:t>
            </a:r>
            <a:endParaRPr lang="en-US" altLang="ja-JP"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46273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6" name="Rectangle 66"/>
          <p:cNvSpPr>
            <a:spLocks noChangeArrowheads="1"/>
          </p:cNvSpPr>
          <p:nvPr/>
        </p:nvSpPr>
        <p:spPr>
          <a:xfrm>
            <a:off x="179512" y="983358"/>
            <a:ext cx="8769854" cy="481472"/>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solidFill>
                <a:srgbClr val="0070C0"/>
              </a:solidFill>
              <a:latin typeface="Meiryo UI" panose="020B0604030504040204" pitchFamily="50" charset="-128"/>
              <a:ea typeface="Meiryo UI" panose="020B0604030504040204" pitchFamily="50" charset="-128"/>
            </a:endParaRPr>
          </a:p>
        </p:txBody>
      </p:sp>
      <p:sp>
        <p:nvSpPr>
          <p:cNvPr id="1257" name="Rectangle 67"/>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サービス内容（政策目的への適合性）</a:t>
            </a:r>
            <a:endParaRPr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1258" name="Text Box 4"/>
          <p:cNvSpPr txBox="1">
            <a:spLocks noChangeArrowheads="1"/>
          </p:cNvSpPr>
          <p:nvPr/>
        </p:nvSpPr>
        <p:spPr>
          <a:xfrm>
            <a:off x="49802" y="602846"/>
            <a:ext cx="7714425" cy="3385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dirty="0">
                <a:latin typeface="Meiryo UI" panose="020B0604030504040204" pitchFamily="50" charset="-128"/>
                <a:ea typeface="Meiryo UI" panose="020B0604030504040204" pitchFamily="50" charset="-128"/>
              </a:rPr>
              <a:t>デジタル原則（構造改革のための基本原則）の遵守</a:t>
            </a:r>
          </a:p>
        </p:txBody>
      </p:sp>
      <p:sp>
        <p:nvSpPr>
          <p:cNvPr id="1259"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395536" y="1052736"/>
            <a:ext cx="8352928" cy="338554"/>
          </a:xfrm>
          <a:prstGeom prst="rect">
            <a:avLst/>
          </a:prstGeom>
          <a:noFill/>
        </p:spPr>
        <p:txBody>
          <a:bodyPr wrap="square" rtlCol="0">
            <a:spAutoFit/>
          </a:bodyPr>
          <a:lstStyle/>
          <a:p>
            <a:r>
              <a:rPr kumimoji="1" lang="ja-JP" altLang="en-US" sz="1600" b="1" dirty="0">
                <a:latin typeface="ＭＳ Ｐゴシック" panose="020B0600070205080204" pitchFamily="50" charset="-128"/>
                <a:ea typeface="ＭＳ Ｐゴシック" panose="020B0600070205080204" pitchFamily="50" charset="-128"/>
              </a:rPr>
              <a:t>☑</a:t>
            </a:r>
            <a:r>
              <a:rPr kumimoji="1" lang="ja-JP" altLang="en-US" sz="1600" b="1"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申請事業の実施にあたっては、デジタル原則（構造改革のための基本原則）を遵守して取り組む</a:t>
            </a:r>
          </a:p>
        </p:txBody>
      </p:sp>
      <p:graphicFrame>
        <p:nvGraphicFramePr>
          <p:cNvPr id="13" name="表 6">
            <a:extLst>
              <a:ext uri="{FF2B5EF4-FFF2-40B4-BE49-F238E27FC236}">
                <a16:creationId xmlns:a16="http://schemas.microsoft.com/office/drawing/2014/main" id="{310D9627-AF55-467F-8EF3-8ED32951FBFE}"/>
              </a:ext>
            </a:extLst>
          </p:cNvPr>
          <p:cNvGraphicFramePr>
            <a:graphicFrameLocks noGrp="1"/>
          </p:cNvGraphicFramePr>
          <p:nvPr>
            <p:extLst>
              <p:ext uri="{D42A27DB-BD31-4B8C-83A1-F6EECF244321}">
                <p14:modId xmlns:p14="http://schemas.microsoft.com/office/powerpoint/2010/main" val="1879205122"/>
              </p:ext>
            </p:extLst>
          </p:nvPr>
        </p:nvGraphicFramePr>
        <p:xfrm>
          <a:off x="184817" y="1891160"/>
          <a:ext cx="8769854" cy="4418160"/>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1080278781"/>
                    </a:ext>
                  </a:extLst>
                </a:gridCol>
                <a:gridCol w="2016224">
                  <a:extLst>
                    <a:ext uri="{9D8B030D-6E8A-4147-A177-3AD203B41FA5}">
                      <a16:colId xmlns:a16="http://schemas.microsoft.com/office/drawing/2014/main" val="3315598308"/>
                    </a:ext>
                  </a:extLst>
                </a:gridCol>
                <a:gridCol w="4881422">
                  <a:extLst>
                    <a:ext uri="{9D8B030D-6E8A-4147-A177-3AD203B41FA5}">
                      <a16:colId xmlns:a16="http://schemas.microsoft.com/office/drawing/2014/main" val="1253464678"/>
                    </a:ext>
                  </a:extLst>
                </a:gridCol>
              </a:tblGrid>
              <a:tr h="180000">
                <a:tc>
                  <a:txBody>
                    <a:bodyPr/>
                    <a:lstStyle/>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第７層</a:t>
                      </a:r>
                      <a:endParaRPr kumimoji="1" lang="en-US" altLang="ja-JP" sz="1100" b="0" kern="1200" dirty="0">
                        <a:solidFill>
                          <a:schemeClr val="tx1"/>
                        </a:solidFill>
                        <a:latin typeface="Meiryo UI" panose="020B0604030504040204" pitchFamily="50" charset="-128"/>
                        <a:ea typeface="Meiryo UI" panose="020B0604030504040204" pitchFamily="50" charset="-128"/>
                        <a:cs typeface="+mn-cs"/>
                      </a:endParaRPr>
                    </a:p>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新たな価値の創出</a:t>
                      </a:r>
                      <a:endParaRPr kumimoji="1" lang="ja-JP" sz="11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F2F2F2"/>
                    </a:solidFill>
                  </a:tcPr>
                </a:tc>
                <a:tc gridSpan="2">
                  <a:txBody>
                    <a:bodyPr/>
                    <a:lstStyle/>
                    <a:p>
                      <a:pPr algn="l"/>
                      <a:r>
                        <a:rPr kumimoji="1" lang="ja-JP" altLang="en-US" sz="1100" b="0" dirty="0">
                          <a:solidFill>
                            <a:schemeClr val="tx1"/>
                          </a:solidFill>
                          <a:latin typeface="Meiryo UI" panose="020B0604030504040204" pitchFamily="50" charset="-128"/>
                          <a:ea typeface="Meiryo UI" panose="020B0604030504040204" pitchFamily="50" charset="-128"/>
                        </a:rPr>
                        <a:t>改革を通じて実現すべき価値</a:t>
                      </a:r>
                    </a:p>
                    <a:p>
                      <a:pPr algn="l"/>
                      <a:r>
                        <a:rPr kumimoji="1" lang="ja-JP" altLang="en-US" sz="1100" b="0" dirty="0">
                          <a:solidFill>
                            <a:schemeClr val="tx1"/>
                          </a:solidFill>
                          <a:latin typeface="Meiryo UI" panose="020B0604030504040204" pitchFamily="50" charset="-128"/>
                          <a:ea typeface="Meiryo UI" panose="020B0604030504040204" pitchFamily="50" charset="-128"/>
                        </a:rPr>
                        <a:t>（デジタル社会を形成するための基本原則：①オープン・透明 ②公平・倫理 ③安全・安心 ④継続・安定・強靱 ⑤社会課題の解決 ⑥迅速・柔軟 ⑦包摂・多様性 ⑧浸透 ⑨新たな価値の創造 ⑩飛躍・国際貢献）</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hMerge="1">
                  <a:txBody>
                    <a:bodyPr/>
                    <a:lstStyle/>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第７層</a:t>
                      </a:r>
                      <a:endParaRPr kumimoji="1" lang="en-US" altLang="ja-JP" sz="1100" b="0" kern="1200" dirty="0">
                        <a:solidFill>
                          <a:schemeClr val="tx1"/>
                        </a:solidFill>
                        <a:latin typeface="Meiryo UI" panose="020B0604030504040204" pitchFamily="50" charset="-128"/>
                        <a:ea typeface="Meiryo UI" panose="020B0604030504040204" pitchFamily="50" charset="-128"/>
                        <a:cs typeface="+mn-cs"/>
                      </a:endParaRPr>
                    </a:p>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新たな価値の創出</a:t>
                      </a:r>
                      <a:endParaRPr kumimoji="1" lang="ja-JP" sz="11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tc>
                <a:extLst>
                  <a:ext uri="{0D108BD9-81ED-4DB2-BD59-A6C34878D82A}">
                    <a16:rowId xmlns:a16="http://schemas.microsoft.com/office/drawing/2014/main" val="130424072"/>
                  </a:ext>
                </a:extLst>
              </a:tr>
              <a:tr h="180000">
                <a:tc>
                  <a:txBody>
                    <a:bodyPr/>
                    <a:lstStyle/>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アーキテクチャ</a:t>
                      </a:r>
                    </a:p>
                  </a:txBody>
                  <a:tcPr marL="54002" marR="54002"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gridSpan="2">
                  <a:txBody>
                    <a:bodyPr/>
                    <a:lstStyle/>
                    <a:p>
                      <a:pPr algn="ctr">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構造改革のためのデジタル原則</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hMerge="1">
                  <a:txBody>
                    <a:bodyPr/>
                    <a:lstStyle/>
                    <a:p>
                      <a:pPr algn="l">
                        <a:spcAft>
                          <a:spcPts val="0"/>
                        </a:spcAft>
                      </a:pPr>
                      <a:endParaRPr kumimoji="1" lang="ja-JP" altLang="ja-JP" sz="1100" b="0" kern="1200" dirty="0">
                        <a:solidFill>
                          <a:schemeClr val="tx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967744317"/>
                  </a:ext>
                </a:extLst>
              </a:tr>
              <a:tr h="792000">
                <a:tc>
                  <a:txBody>
                    <a:bodyPr/>
                    <a:lstStyle/>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第６層 </a:t>
                      </a:r>
                      <a:endParaRPr kumimoji="1" lang="en-US" altLang="ja-JP" sz="1100" b="0" kern="1200" dirty="0">
                        <a:solidFill>
                          <a:schemeClr val="tx1"/>
                        </a:solidFill>
                        <a:latin typeface="Meiryo UI" panose="020B0604030504040204" pitchFamily="50" charset="-128"/>
                        <a:ea typeface="Meiryo UI" panose="020B0604030504040204" pitchFamily="50" charset="-128"/>
                        <a:cs typeface="+mn-cs"/>
                      </a:endParaRPr>
                    </a:p>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業務改革・</a:t>
                      </a:r>
                    </a:p>
                    <a:p>
                      <a:pPr algn="ctr">
                        <a:spcAft>
                          <a:spcPts val="0"/>
                        </a:spcAft>
                      </a:pPr>
                      <a:r>
                        <a:rPr kumimoji="1" lang="en-US" altLang="ja-JP" sz="1100" b="0" kern="1200" dirty="0">
                          <a:solidFill>
                            <a:schemeClr val="tx1"/>
                          </a:solidFill>
                          <a:latin typeface="Meiryo UI" panose="020B0604030504040204" pitchFamily="50" charset="-128"/>
                          <a:ea typeface="Meiryo UI" panose="020B0604030504040204" pitchFamily="50" charset="-128"/>
                          <a:cs typeface="+mn-cs"/>
                        </a:rPr>
                        <a:t>BPR</a:t>
                      </a: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／組織</a:t>
                      </a:r>
                    </a:p>
                  </a:txBody>
                  <a:tcPr marL="54002" marR="54002"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F2F2F2"/>
                    </a:solidFill>
                  </a:tcPr>
                </a:tc>
                <a:tc>
                  <a:txBody>
                    <a:bodyPr/>
                    <a:lstStyle/>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原則①</a:t>
                      </a:r>
                    </a:p>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デジタル完結・自動化原則</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a:txBody>
                    <a:bodyPr/>
                    <a:lstStyle/>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書面、目視、常駐、実地参加等を義務付ける手続・業務について、デジタル処理での完結、機械での自動化を基本とし、行政内部も含めエンドツーエンドでのデジタル対応を実現すること。国・地方公共団体を挙げてデジタルシフトへの組織文化作りと</a:t>
                      </a:r>
                    </a:p>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具体的対応を進めること。</a:t>
                      </a:r>
                      <a:endParaRPr kumimoji="1" lang="ja-JP" altLang="ja-JP" sz="1100" b="0" kern="1200" dirty="0">
                        <a:solidFill>
                          <a:schemeClr val="tx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678321816"/>
                  </a:ext>
                </a:extLst>
              </a:tr>
              <a:tr h="792000">
                <a:tc>
                  <a:txBody>
                    <a:bodyPr/>
                    <a:lstStyle/>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第５層</a:t>
                      </a:r>
                      <a:endParaRPr kumimoji="1" lang="en-US" altLang="ja-JP" sz="1100" b="0" kern="1200" dirty="0">
                        <a:solidFill>
                          <a:schemeClr val="tx1"/>
                        </a:solidFill>
                        <a:latin typeface="Meiryo UI" panose="020B0604030504040204" pitchFamily="50" charset="-128"/>
                        <a:ea typeface="Meiryo UI" panose="020B0604030504040204" pitchFamily="50" charset="-128"/>
                        <a:cs typeface="+mn-cs"/>
                      </a:endParaRPr>
                    </a:p>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ルール</a:t>
                      </a:r>
                      <a:endParaRPr kumimoji="1" lang="ja-JP" sz="11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F2F2F2"/>
                    </a:solidFill>
                  </a:tcPr>
                </a:tc>
                <a:tc>
                  <a:txBody>
                    <a:bodyPr/>
                    <a:lstStyle/>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原則②</a:t>
                      </a:r>
                    </a:p>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アジャイルガバナンス原則</a:t>
                      </a:r>
                    </a:p>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（機動的で柔軟なガバナンス）</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a:txBody>
                    <a:bodyPr/>
                    <a:lstStyle/>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一律かつ硬直的な事前規制ではなく、リスクベースで性能等を規定して達成に向けた民間の創意工夫を尊重するとともに、データに基づく</a:t>
                      </a:r>
                      <a:r>
                        <a:rPr kumimoji="1" lang="en-US" altLang="ja-JP" sz="1100" b="0" kern="1200" dirty="0">
                          <a:solidFill>
                            <a:schemeClr val="tx1"/>
                          </a:solidFill>
                          <a:latin typeface="Meiryo UI" panose="020B0604030504040204" pitchFamily="50" charset="-128"/>
                          <a:ea typeface="Meiryo UI" panose="020B0604030504040204" pitchFamily="50" charset="-128"/>
                          <a:cs typeface="+mn-cs"/>
                        </a:rPr>
                        <a:t>EBPM</a:t>
                      </a: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を徹底し、機動的・柔軟で継続的な改善を可能とすること。データを活用して政策の点検と見直しをスピーディに繰り返す、機動的な政策形成を可能とすること。</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183082731"/>
                  </a:ext>
                </a:extLst>
              </a:tr>
              <a:tr h="576000">
                <a:tc>
                  <a:txBody>
                    <a:bodyPr/>
                    <a:lstStyle/>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第４層</a:t>
                      </a:r>
                      <a:endParaRPr kumimoji="1" lang="en-US" altLang="ja-JP" sz="1100" b="0" kern="1200" dirty="0">
                        <a:solidFill>
                          <a:schemeClr val="tx1"/>
                        </a:solidFill>
                        <a:latin typeface="Meiryo UI" panose="020B0604030504040204" pitchFamily="50" charset="-128"/>
                        <a:ea typeface="Meiryo UI" panose="020B0604030504040204" pitchFamily="50" charset="-128"/>
                        <a:cs typeface="+mn-cs"/>
                      </a:endParaRPr>
                    </a:p>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利活用環境</a:t>
                      </a:r>
                      <a:endParaRPr kumimoji="1" lang="ja-JP" sz="11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F2F2F2"/>
                    </a:solidFill>
                  </a:tcPr>
                </a:tc>
                <a:tc>
                  <a:txBody>
                    <a:bodyPr/>
                    <a:lstStyle/>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原則③</a:t>
                      </a:r>
                    </a:p>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官民連携原則</a:t>
                      </a:r>
                    </a:p>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100" b="0" kern="1200" dirty="0" err="1">
                          <a:solidFill>
                            <a:schemeClr val="tx1"/>
                          </a:solidFill>
                          <a:latin typeface="Meiryo UI" panose="020B0604030504040204" pitchFamily="50" charset="-128"/>
                          <a:ea typeface="Meiryo UI" panose="020B0604030504040204" pitchFamily="50" charset="-128"/>
                          <a:cs typeface="+mn-cs"/>
                        </a:rPr>
                        <a:t>GtoBtoC</a:t>
                      </a: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モデル）</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a:txBody>
                    <a:bodyPr/>
                    <a:lstStyle/>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公共サービスを提供する際に民間企業の</a:t>
                      </a:r>
                      <a:r>
                        <a:rPr kumimoji="1" lang="en-US" altLang="ja-JP" sz="1100" b="0" kern="1200" dirty="0">
                          <a:solidFill>
                            <a:schemeClr val="tx1"/>
                          </a:solidFill>
                          <a:latin typeface="Meiryo UI" panose="020B0604030504040204" pitchFamily="50" charset="-128"/>
                          <a:ea typeface="Meiryo UI" panose="020B0604030504040204" pitchFamily="50" charset="-128"/>
                          <a:cs typeface="+mn-cs"/>
                        </a:rPr>
                        <a:t>UI</a:t>
                      </a: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100" b="0" kern="1200" dirty="0">
                          <a:solidFill>
                            <a:schemeClr val="tx1"/>
                          </a:solidFill>
                          <a:latin typeface="Meiryo UI" panose="020B0604030504040204" pitchFamily="50" charset="-128"/>
                          <a:ea typeface="Meiryo UI" panose="020B0604030504040204" pitchFamily="50" charset="-128"/>
                          <a:cs typeface="+mn-cs"/>
                        </a:rPr>
                        <a:t>UX</a:t>
                      </a: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を活用するなど、ユーザー目線で、ベンチャーなど民間の力を最大化する新たな官民連携を可能とすること。</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74349957"/>
                  </a:ext>
                </a:extLst>
              </a:tr>
              <a:tr h="576000">
                <a:tc>
                  <a:txBody>
                    <a:bodyPr/>
                    <a:lstStyle/>
                    <a:p>
                      <a:pPr algn="ctr">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第３層</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連携基盤 </a:t>
                      </a:r>
                      <a:endParaRPr kumimoji="1" lang="ja-JP" sz="11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F2F2F2"/>
                    </a:solidFill>
                  </a:tcPr>
                </a:tc>
                <a:tc>
                  <a:txBody>
                    <a:bodyPr/>
                    <a:lstStyle/>
                    <a:p>
                      <a:pPr algn="l"/>
                      <a:r>
                        <a:rPr kumimoji="1" lang="ja-JP" altLang="en-US" sz="1100" b="0" dirty="0">
                          <a:solidFill>
                            <a:schemeClr val="tx1"/>
                          </a:solidFill>
                          <a:latin typeface="Meiryo UI" panose="020B0604030504040204" pitchFamily="50" charset="-128"/>
                          <a:ea typeface="Meiryo UI" panose="020B0604030504040204" pitchFamily="50" charset="-128"/>
                        </a:rPr>
                        <a:t>原則④</a:t>
                      </a:r>
                    </a:p>
                    <a:p>
                      <a:pPr algn="l"/>
                      <a:r>
                        <a:rPr kumimoji="1" lang="ja-JP" altLang="en-US" sz="1100" b="0" dirty="0">
                          <a:solidFill>
                            <a:schemeClr val="tx1"/>
                          </a:solidFill>
                          <a:latin typeface="Meiryo UI" panose="020B0604030504040204" pitchFamily="50" charset="-128"/>
                          <a:ea typeface="Meiryo UI" panose="020B0604030504040204" pitchFamily="50" charset="-128"/>
                        </a:rPr>
                        <a:t>相互運用性確保原則</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a:txBody>
                    <a:bodyPr/>
                    <a:lstStyle/>
                    <a:p>
                      <a:pPr algn="l"/>
                      <a:r>
                        <a:rPr kumimoji="1" lang="ja-JP" altLang="en-US" sz="1100" b="0" dirty="0">
                          <a:solidFill>
                            <a:schemeClr val="tx1"/>
                          </a:solidFill>
                          <a:latin typeface="Meiryo UI" panose="020B0604030504040204" pitchFamily="50" charset="-128"/>
                          <a:ea typeface="Meiryo UI" panose="020B0604030504040204" pitchFamily="50" charset="-128"/>
                        </a:rPr>
                        <a:t>官民で適切にデータを共有し、世界最高水準のサービスを享受できるよう、国・地方公共団体や準公共といった主体・分野間のばらつきを解消し、システム間の相互運用性を確保すること。</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542230435"/>
                  </a:ext>
                </a:extLst>
              </a:tr>
              <a:tr h="396000">
                <a:tc>
                  <a:txBody>
                    <a:bodyPr/>
                    <a:lstStyle/>
                    <a:p>
                      <a:pPr algn="ctr">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第２層</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データ </a:t>
                      </a:r>
                      <a:endParaRPr kumimoji="1" lang="ja-JP" sz="11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F2F2F2"/>
                    </a:solidFill>
                  </a:tcPr>
                </a:tc>
                <a:tc rowSpan="2">
                  <a:txBody>
                    <a:bodyPr/>
                    <a:lstStyle/>
                    <a:p>
                      <a:pPr algn="l"/>
                      <a:r>
                        <a:rPr kumimoji="1" lang="ja-JP" altLang="en-US" sz="1100" b="0" dirty="0">
                          <a:solidFill>
                            <a:schemeClr val="tx1"/>
                          </a:solidFill>
                          <a:latin typeface="Meiryo UI" panose="020B0604030504040204" pitchFamily="50" charset="-128"/>
                          <a:ea typeface="Meiryo UI" panose="020B0604030504040204" pitchFamily="50" charset="-128"/>
                        </a:rPr>
                        <a:t>原則⑤</a:t>
                      </a:r>
                    </a:p>
                    <a:p>
                      <a:pPr algn="l"/>
                      <a:r>
                        <a:rPr kumimoji="1" lang="ja-JP" altLang="en-US" sz="1100" b="0" dirty="0">
                          <a:solidFill>
                            <a:schemeClr val="tx1"/>
                          </a:solidFill>
                          <a:latin typeface="Meiryo UI" panose="020B0604030504040204" pitchFamily="50" charset="-128"/>
                          <a:ea typeface="Meiryo UI" panose="020B0604030504040204" pitchFamily="50" charset="-128"/>
                        </a:rPr>
                        <a:t>共通基盤利用原則</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rowSpan="2">
                  <a:txBody>
                    <a:bodyPr/>
                    <a:lstStyle/>
                    <a:p>
                      <a:pPr algn="l"/>
                      <a:r>
                        <a:rPr kumimoji="1" lang="en-US" altLang="ja-JP" sz="1100" b="0" dirty="0">
                          <a:solidFill>
                            <a:schemeClr val="tx1"/>
                          </a:solidFill>
                          <a:latin typeface="Meiryo UI" panose="020B0604030504040204" pitchFamily="50" charset="-128"/>
                          <a:ea typeface="Meiryo UI" panose="020B0604030504040204" pitchFamily="50" charset="-128"/>
                        </a:rPr>
                        <a:t>ID</a:t>
                      </a:r>
                      <a:r>
                        <a:rPr kumimoji="1" lang="ja-JP" altLang="en-US" sz="1100" b="0" dirty="0">
                          <a:solidFill>
                            <a:schemeClr val="tx1"/>
                          </a:solidFill>
                          <a:latin typeface="Meiryo UI" panose="020B0604030504040204" pitchFamily="50" charset="-128"/>
                          <a:ea typeface="Meiryo UI" panose="020B0604030504040204" pitchFamily="50" charset="-128"/>
                        </a:rPr>
                        <a:t>、ベースレジストリ等は、国・地方公共団体や準公共といった主体・分野ごとの縦割で独自仕様のシステムを構築するのではなく、官民で広くデジタル共通基盤を利用するとともに、調達仕様の標準化・共通化を進めること。</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69089531"/>
                  </a:ext>
                </a:extLst>
              </a:tr>
              <a:tr h="396000">
                <a:tc>
                  <a:txBody>
                    <a:bodyPr/>
                    <a:lstStyle/>
                    <a:p>
                      <a:pPr algn="ctr">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第１層</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インフラ </a:t>
                      </a:r>
                      <a:endParaRPr kumimoji="1" lang="ja-JP" sz="11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F2F2F2"/>
                    </a:solidFill>
                  </a:tcPr>
                </a:tc>
                <a:tc vMerge="1">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vMerge="1">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691570229"/>
                  </a:ext>
                </a:extLst>
              </a:tr>
            </a:tbl>
          </a:graphicData>
        </a:graphic>
      </p:graphicFrame>
      <p:sp>
        <p:nvSpPr>
          <p:cNvPr id="15" name="正方形/長方形 14">
            <a:extLst>
              <a:ext uri="{FF2B5EF4-FFF2-40B4-BE49-F238E27FC236}">
                <a16:creationId xmlns:a16="http://schemas.microsoft.com/office/drawing/2014/main" id="{BF0AC7EE-1B6A-43AD-B5D3-508D046872FF}"/>
              </a:ext>
            </a:extLst>
          </p:cNvPr>
          <p:cNvSpPr/>
          <p:nvPr/>
        </p:nvSpPr>
        <p:spPr>
          <a:xfrm>
            <a:off x="179512" y="6377553"/>
            <a:ext cx="8718794" cy="507831"/>
          </a:xfrm>
          <a:prstGeom prst="rect">
            <a:avLst/>
          </a:prstGeom>
        </p:spPr>
        <p:txBody>
          <a:bodyPr wrap="square">
            <a:spAutoFit/>
          </a:bodyPr>
          <a:lstStyle/>
          <a:p>
            <a:pPr marL="144000" indent="-144000"/>
            <a:r>
              <a:rPr lang="ja-JP" altLang="en-US" sz="900" i="1" dirty="0">
                <a:latin typeface="Meiryo UI" panose="020B0604030504040204" pitchFamily="50" charset="-128"/>
                <a:ea typeface="Meiryo UI" panose="020B0604030504040204" pitchFamily="50" charset="-128"/>
              </a:rPr>
              <a:t>参考：デジタル原則に照らした規制の一括見直しプラン（デジタル臨時行政調査会）</a:t>
            </a:r>
            <a:r>
              <a:rPr lang="en-US" altLang="ja-JP" sz="900" dirty="0">
                <a:latin typeface="Meiryo UI" panose="020B0604030504040204" pitchFamily="50" charset="-128"/>
                <a:ea typeface="Meiryo UI" panose="020B0604030504040204" pitchFamily="50" charset="-128"/>
              </a:rPr>
              <a:t>https://www.digital.go.jp/assets/contents/node/basic_page/field_ref_resources/cb5865d2-8031-4595-8930-8761fb6bbe10/e3650360/20220603_meeting_administrative_research_outline_07.pdf</a:t>
            </a:r>
          </a:p>
        </p:txBody>
      </p:sp>
      <p:sp>
        <p:nvSpPr>
          <p:cNvPr id="12" name="正方形/長方形 11">
            <a:extLst>
              <a:ext uri="{FF2B5EF4-FFF2-40B4-BE49-F238E27FC236}">
                <a16:creationId xmlns:a16="http://schemas.microsoft.com/office/drawing/2014/main" id="{1F65634E-CC1B-4E96-9E46-F4CDF9302C96}"/>
              </a:ext>
            </a:extLst>
          </p:cNvPr>
          <p:cNvSpPr/>
          <p:nvPr/>
        </p:nvSpPr>
        <p:spPr>
          <a:xfrm>
            <a:off x="-1908720" y="764704"/>
            <a:ext cx="1806917" cy="1118299"/>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ea typeface="Meiryo UI" panose="020B0604030504040204" pitchFamily="50" charset="-128"/>
            </a:endParaRPr>
          </a:p>
        </p:txBody>
      </p:sp>
      <p:sp>
        <p:nvSpPr>
          <p:cNvPr id="14" name="正方形/長方形 4">
            <a:extLst>
              <a:ext uri="{FF2B5EF4-FFF2-40B4-BE49-F238E27FC236}">
                <a16:creationId xmlns:a16="http://schemas.microsoft.com/office/drawing/2014/main" id="{80582601-7F8D-4A0B-8AEB-D3EC5C345E7D}"/>
              </a:ext>
            </a:extLst>
          </p:cNvPr>
          <p:cNvSpPr/>
          <p:nvPr/>
        </p:nvSpPr>
        <p:spPr>
          <a:xfrm>
            <a:off x="-1799824" y="881155"/>
            <a:ext cx="1589124" cy="954107"/>
          </a:xfrm>
          <a:prstGeom prst="rect">
            <a:avLst/>
          </a:prstGeom>
        </p:spPr>
        <p:txBody>
          <a:bodyPr wrap="square" rIns="36000">
            <a:spAutoFit/>
          </a:bodyPr>
          <a:lstStyle/>
          <a:p>
            <a:pPr marL="265113" marR="143510" indent="-176213" algn="ctr">
              <a:spcAft>
                <a:spcPts val="0"/>
              </a:spcAft>
            </a:pP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遵守いただける場合は</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a:p>
            <a:pPr marL="265113" marR="143510" indent="-176213" algn="ctr">
              <a:spcAft>
                <a:spcPts val="0"/>
              </a:spcAft>
            </a:pP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□を☑に変更</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a:p>
            <a:pPr marL="265113" marR="143510" indent="-176213" algn="ctr">
              <a:spcAft>
                <a:spcPts val="0"/>
              </a:spcAft>
            </a:pP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してください</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1">
            <a:extLst>
              <a:ext uri="{FF2B5EF4-FFF2-40B4-BE49-F238E27FC236}">
                <a16:creationId xmlns:a16="http://schemas.microsoft.com/office/drawing/2014/main" id="{9123E1AE-4DFF-17E1-D934-85A550E91589}"/>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7</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94888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 name="Rectangle 67"/>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推進体制</a:t>
            </a:r>
          </a:p>
        </p:txBody>
      </p:sp>
      <p:sp>
        <p:nvSpPr>
          <p:cNvPr id="1275" name="Text Box 4"/>
          <p:cNvSpPr txBox="1">
            <a:spLocks noChangeArrowheads="1"/>
          </p:cNvSpPr>
          <p:nvPr/>
        </p:nvSpPr>
        <p:spPr>
          <a:xfrm>
            <a:off x="85363" y="636526"/>
            <a:ext cx="3884240" cy="5047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dirty="0">
                <a:latin typeface="Meiryo UI" panose="020B0604030504040204" pitchFamily="50" charset="-128"/>
                <a:ea typeface="Meiryo UI" panose="020B0604030504040204" pitchFamily="50" charset="-128"/>
              </a:rPr>
              <a:t>庁内の推進体制</a:t>
            </a:r>
          </a:p>
          <a:p>
            <a:pPr marL="238125" indent="-238125" eaLnBrk="1" hangingPunct="1">
              <a:lnSpc>
                <a:spcPct val="90000"/>
              </a:lnSpc>
              <a:buFont typeface="Wingdings" pitchFamily="2" charset="2"/>
              <a:buNone/>
              <a:defRPr/>
            </a:pPr>
            <a:endParaRPr lang="ja-JP" altLang="en-US" sz="1200" dirty="0">
              <a:latin typeface="Meiryo UI" panose="020B0604030504040204" pitchFamily="50" charset="-128"/>
              <a:ea typeface="Meiryo UI" panose="020B0604030504040204" pitchFamily="50" charset="-128"/>
            </a:endParaRPr>
          </a:p>
        </p:txBody>
      </p:sp>
      <p:graphicFrame>
        <p:nvGraphicFramePr>
          <p:cNvPr id="1277" name="表 3"/>
          <p:cNvGraphicFramePr>
            <a:graphicFrameLocks noGrp="1"/>
          </p:cNvGraphicFramePr>
          <p:nvPr>
            <p:extLst>
              <p:ext uri="{D42A27DB-BD31-4B8C-83A1-F6EECF244321}">
                <p14:modId xmlns:p14="http://schemas.microsoft.com/office/powerpoint/2010/main" val="627539323"/>
              </p:ext>
            </p:extLst>
          </p:nvPr>
        </p:nvGraphicFramePr>
        <p:xfrm>
          <a:off x="221471" y="4185368"/>
          <a:ext cx="8720876" cy="2460000"/>
        </p:xfrm>
        <a:graphic>
          <a:graphicData uri="http://schemas.openxmlformats.org/drawingml/2006/table">
            <a:tbl>
              <a:tblPr/>
              <a:tblGrid>
                <a:gridCol w="1658589">
                  <a:extLst>
                    <a:ext uri="{9D8B030D-6E8A-4147-A177-3AD203B41FA5}">
                      <a16:colId xmlns:a16="http://schemas.microsoft.com/office/drawing/2014/main" val="20001"/>
                    </a:ext>
                  </a:extLst>
                </a:gridCol>
                <a:gridCol w="1658589">
                  <a:extLst>
                    <a:ext uri="{9D8B030D-6E8A-4147-A177-3AD203B41FA5}">
                      <a16:colId xmlns:a16="http://schemas.microsoft.com/office/drawing/2014/main" val="359934871"/>
                    </a:ext>
                  </a:extLst>
                </a:gridCol>
                <a:gridCol w="5403698">
                  <a:extLst>
                    <a:ext uri="{9D8B030D-6E8A-4147-A177-3AD203B41FA5}">
                      <a16:colId xmlns:a16="http://schemas.microsoft.com/office/drawing/2014/main" val="20002"/>
                    </a:ext>
                  </a:extLst>
                </a:gridCol>
              </a:tblGrid>
              <a:tr h="360000">
                <a:tc>
                  <a:txBody>
                    <a:bodyPr/>
                    <a:lstStyle/>
                    <a:p>
                      <a:pPr marR="44450" indent="127000" algn="ctr">
                        <a:spcAft>
                          <a:spcPts val="0"/>
                        </a:spcAft>
                        <a:tabLst>
                          <a:tab pos="2700020" algn="ctr"/>
                          <a:tab pos="5400040" algn="r"/>
                        </a:tabLs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役割</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a:txBody>
                    <a:bodyPr/>
                    <a:lstStyle/>
                    <a:p>
                      <a:pPr marR="44450" indent="127000" algn="ctr">
                        <a:spcAft>
                          <a:spcPts val="0"/>
                        </a:spcAft>
                        <a:tabLst>
                          <a:tab pos="2700020" algn="ctr"/>
                          <a:tab pos="5400040" algn="r"/>
                        </a:tabLst>
                      </a:pPr>
                      <a:r>
                        <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名称</a:t>
                      </a: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a:txBody>
                    <a:bodyPr/>
                    <a:lstStyle/>
                    <a:p>
                      <a:pPr marR="44450" indent="127000" algn="ctr">
                        <a:spcAft>
                          <a:spcPts val="0"/>
                        </a:spcAft>
                        <a:tabLst>
                          <a:tab pos="2700020" algn="ctr"/>
                          <a:tab pos="5400040" algn="r"/>
                        </a:tabLs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具体的な業務内容</a:t>
                      </a:r>
                      <a:endParaRPr lang="en-US"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0000"/>
                  </a:ext>
                </a:extLst>
              </a:tr>
              <a:tr h="420000">
                <a:tc>
                  <a:txBody>
                    <a:bodyPr/>
                    <a:lstStyle/>
                    <a:p>
                      <a:pPr marR="44450" indent="127000" algn="ctr">
                        <a:spcAft>
                          <a:spcPts val="0"/>
                        </a:spcAft>
                        <a:tabLst>
                          <a:tab pos="2700020" algn="ctr"/>
                          <a:tab pos="5400040" algn="r"/>
                        </a:tabLst>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事業実施責任者</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en-US" alt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DX</a:t>
                      </a: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戦略室長</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事業全体のマネージメント・進捗管理</a:t>
                      </a: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420000">
                <a:tc>
                  <a:txBody>
                    <a:bodyPr/>
                    <a:lstStyle/>
                    <a:p>
                      <a:pPr marL="0" marR="44450" lvl="0" indent="12700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事業担当課</a:t>
                      </a:r>
                      <a:endParaRPr lang="ja-JP" alt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en-US" alt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DX</a:t>
                      </a: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推進課</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r>
                        <a:rPr lang="ja-JP" altLang="en-US" sz="1200" kern="0" dirty="0">
                          <a:solidFill>
                            <a:schemeClr val="tx1"/>
                          </a:solidFill>
                          <a:effectLst/>
                          <a:latin typeface="Meiryo UI" panose="020B0604030504040204" pitchFamily="50" charset="-128"/>
                          <a:ea typeface="Meiryo UI" panose="020B0604030504040204" pitchFamily="50" charset="-128"/>
                          <a:cs typeface="ＭＳ明朝-WinCharSetFFFF-H"/>
                        </a:rPr>
                        <a:t>システムの調達、関連部署との調整、業務フローの検討</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420000">
                <a:tc>
                  <a:txBody>
                    <a:bodyPr/>
                    <a:lstStyle/>
                    <a:p>
                      <a:pPr marR="44450" indent="127000" algn="ctr">
                        <a:spcAft>
                          <a:spcPts val="0"/>
                        </a:spcAft>
                        <a:tabLst>
                          <a:tab pos="2700020" algn="ctr"/>
                          <a:tab pos="5400040" algn="r"/>
                        </a:tabLst>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連携部署</a:t>
                      </a:r>
                      <a:endParaRPr lang="ja-JP" alt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情報システム課</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tabLst>
                          <a:tab pos="2700020" algn="ctr"/>
                          <a:tab pos="5400040" algn="r"/>
                        </a:tabLst>
                      </a:pPr>
                      <a:r>
                        <a:rPr lang="ja-JP" altLang="en-US" sz="1200" kern="0" dirty="0">
                          <a:solidFill>
                            <a:schemeClr val="tx1"/>
                          </a:solidFill>
                          <a:effectLst/>
                          <a:latin typeface="Meiryo UI" panose="020B0604030504040204" pitchFamily="50" charset="-128"/>
                          <a:ea typeface="Meiryo UI" panose="020B0604030504040204" pitchFamily="50" charset="-128"/>
                          <a:cs typeface="ＭＳ明朝-WinCharSetFFFF-H"/>
                        </a:rPr>
                        <a:t>個人情報の取扱いについて事務調整</a:t>
                      </a:r>
                      <a:endParaRPr lang="en-US" altLang="ja-JP" sz="1200" kern="0" dirty="0">
                        <a:solidFill>
                          <a:schemeClr val="tx1"/>
                        </a:solidFill>
                        <a:effectLst/>
                        <a:latin typeface="Meiryo UI" panose="020B0604030504040204" pitchFamily="50" charset="-128"/>
                        <a:ea typeface="Meiryo UI" panose="020B0604030504040204" pitchFamily="50" charset="-128"/>
                        <a:cs typeface="ＭＳ明朝-WinCharSetFFFF-H"/>
                      </a:endParaRPr>
                    </a:p>
                    <a:p>
                      <a:pPr marL="171450" marR="44450" indent="-171450">
                        <a:spcAft>
                          <a:spcPts val="0"/>
                        </a:spcAft>
                        <a:buFont typeface="Arial" panose="020B0604020202020204" pitchFamily="34" charset="0"/>
                        <a:buChar char="•"/>
                        <a:tabLst>
                          <a:tab pos="2700020" algn="ctr"/>
                          <a:tab pos="5400040" algn="r"/>
                        </a:tabLst>
                      </a:pPr>
                      <a:r>
                        <a:rPr lang="en-US" altLang="ja-JP" sz="1200" kern="0" dirty="0">
                          <a:solidFill>
                            <a:schemeClr val="tx1"/>
                          </a:solidFill>
                          <a:effectLst/>
                          <a:latin typeface="Meiryo UI" panose="020B0604030504040204" pitchFamily="50" charset="-128"/>
                          <a:ea typeface="Meiryo UI" panose="020B0604030504040204" pitchFamily="50" charset="-128"/>
                          <a:cs typeface="ＭＳ明朝-WinCharSetFFFF-H"/>
                        </a:rPr>
                        <a:t>BI</a:t>
                      </a:r>
                      <a:r>
                        <a:rPr lang="ja-JP" altLang="en-US" sz="1200" kern="0" dirty="0">
                          <a:solidFill>
                            <a:schemeClr val="tx1"/>
                          </a:solidFill>
                          <a:effectLst/>
                          <a:latin typeface="Meiryo UI" panose="020B0604030504040204" pitchFamily="50" charset="-128"/>
                          <a:ea typeface="Meiryo UI" panose="020B0604030504040204" pitchFamily="50" charset="-128"/>
                          <a:cs typeface="ＭＳ明朝-WinCharSetFFFF-H"/>
                        </a:rPr>
                        <a:t>ツール用サーバの保守管理</a:t>
                      </a:r>
                      <a:endParaRPr lang="en-US" altLang="ja-JP" sz="1200" kern="0" dirty="0">
                        <a:solidFill>
                          <a:schemeClr val="tx1"/>
                        </a:solidFill>
                        <a:effectLst/>
                        <a:latin typeface="Meiryo UI" panose="020B0604030504040204" pitchFamily="50" charset="-128"/>
                        <a:ea typeface="Meiryo UI" panose="020B0604030504040204" pitchFamily="50" charset="-128"/>
                        <a:cs typeface="ＭＳ明朝-WinCharSetFFFF-H"/>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420000">
                <a:tc>
                  <a:txBody>
                    <a:bodyPr/>
                    <a:lstStyle/>
                    <a:p>
                      <a:pPr marR="44450" indent="127000" algn="ctr">
                        <a:spcAft>
                          <a:spcPts val="0"/>
                        </a:spcAft>
                        <a:tabLst>
                          <a:tab pos="2700020" algn="ctr"/>
                          <a:tab pos="5400040" algn="r"/>
                        </a:tabLst>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連携部署</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庁内各課</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tabLst>
                          <a:tab pos="2700020" algn="ctr"/>
                          <a:tab pos="5400040" algn="r"/>
                        </a:tabLst>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元データの作成、元データの提供</a:t>
                      </a:r>
                      <a:endParaRPr lang="en-US" alt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1450" marR="44450" indent="-171450">
                        <a:spcAft>
                          <a:spcPts val="0"/>
                        </a:spcAft>
                        <a:buFont typeface="Arial" panose="020B0604020202020204" pitchFamily="34" charset="0"/>
                        <a:buChar char="•"/>
                        <a:tabLst>
                          <a:tab pos="2700020" algn="ctr"/>
                          <a:tab pos="5400040" algn="r"/>
                        </a:tabLst>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元データの活用、ダッシュボードの作成</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654064247"/>
                  </a:ext>
                </a:extLst>
              </a:tr>
              <a:tr h="420000">
                <a:tc>
                  <a:txBody>
                    <a:bodyPr/>
                    <a:lstStyle/>
                    <a:p>
                      <a:pPr marR="44450" indent="127000" algn="ctr">
                        <a:spcAft>
                          <a:spcPts val="0"/>
                        </a:spcAft>
                        <a:tabLst>
                          <a:tab pos="2700020" algn="ctr"/>
                          <a:tab pos="5400040" algn="r"/>
                        </a:tabLst>
                      </a:pP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R="44450" indent="127000" algn="ctr">
                        <a:spcAft>
                          <a:spcPts val="0"/>
                        </a:spcAft>
                        <a:tabLst>
                          <a:tab pos="2700020" algn="ctr"/>
                          <a:tab pos="5400040" algn="r"/>
                        </a:tabLst>
                      </a:pP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endPar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831128759"/>
                  </a:ext>
                </a:extLst>
              </a:tr>
            </a:tbl>
          </a:graphicData>
        </a:graphic>
      </p:graphicFrame>
      <p:sp>
        <p:nvSpPr>
          <p:cNvPr id="1278" name="Text Box 4"/>
          <p:cNvSpPr txBox="1">
            <a:spLocks noChangeArrowheads="1"/>
          </p:cNvSpPr>
          <p:nvPr/>
        </p:nvSpPr>
        <p:spPr>
          <a:xfrm>
            <a:off x="210215" y="3791740"/>
            <a:ext cx="3884240" cy="307777"/>
          </a:xfrm>
          <a:prstGeom prst="rect">
            <a:avLst/>
          </a:prstGeom>
          <a:noFill/>
          <a:ln w="9525">
            <a:noFill/>
            <a:miter lim="800000"/>
            <a:headEnd/>
            <a:tailEnd/>
          </a:ln>
          <a:effectLst/>
        </p:spPr>
        <p:txBody>
          <a:bodyPr wrap="square">
            <a:spAutoFit/>
          </a:bodyPr>
          <a:lstStyle/>
          <a:p>
            <a:pPr eaLnBrk="1" hangingPunct="1">
              <a:spcBef>
                <a:spcPct val="5000"/>
              </a:spcBef>
              <a:defRPr/>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各課室の役割</a:t>
            </a:r>
            <a:r>
              <a:rPr lang="en-US" altLang="ja-JP" sz="1400" dirty="0">
                <a:latin typeface="Meiryo UI" panose="020B0604030504040204" pitchFamily="50" charset="-128"/>
                <a:ea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endParaRPr>
          </a:p>
        </p:txBody>
      </p:sp>
      <p:sp>
        <p:nvSpPr>
          <p:cNvPr id="1280" name="正方形/長方形 4"/>
          <p:cNvSpPr/>
          <p:nvPr/>
        </p:nvSpPr>
        <p:spPr>
          <a:xfrm>
            <a:off x="201653" y="1124744"/>
            <a:ext cx="8765366" cy="512311"/>
          </a:xfrm>
          <a:prstGeom prst="rect">
            <a:avLst/>
          </a:prstGeom>
        </p:spPr>
        <p:txBody>
          <a:bodyPr wrap="square" lIns="72000" tIns="36000" rIns="72000" bIns="36000">
            <a:spAutoFit/>
          </a:bodyPr>
          <a:lstStyle/>
          <a:p>
            <a:pPr marL="265113" marR="143510" indent="-176213">
              <a:lnSpc>
                <a:spcPts val="1800"/>
              </a:lnSpc>
              <a:spcAft>
                <a:spcPts val="0"/>
              </a:spcAft>
            </a:pPr>
            <a:r>
              <a:rPr lang="ja-JP" altLang="ja-JP" sz="1400" i="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申請責任者である担当部局</a:t>
            </a:r>
            <a:r>
              <a:rPr lang="ja-JP" altLang="ja-JP" sz="1400" i="1" kern="100" dirty="0">
                <a:latin typeface="Meiryo UI" panose="020B0604030504040204" pitchFamily="50" charset="-128"/>
                <a:ea typeface="Meiryo UI" panose="020B0604030504040204" pitchFamily="50" charset="-128"/>
                <a:cs typeface="Meiryo UI" panose="020B0604030504040204" pitchFamily="50" charset="-128"/>
              </a:rPr>
              <a:t>のみならず、</a:t>
            </a: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申請</a:t>
            </a:r>
            <a:r>
              <a:rPr lang="ja-JP" altLang="ja-JP" sz="1400" i="1" kern="100"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に関係する制度・分野所管部局も含めた、庁内全体の推進体制について、体制図や部局間の連携の仕組みを記載するとともに、下欄に各課室の役割を具体的に記載すること。</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66"/>
          <p:cNvSpPr>
            <a:spLocks noChangeArrowheads="1"/>
          </p:cNvSpPr>
          <p:nvPr/>
        </p:nvSpPr>
        <p:spPr>
          <a:xfrm>
            <a:off x="201653" y="1063091"/>
            <a:ext cx="8740694" cy="2581933"/>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solidFill>
                <a:srgbClr val="0070C0"/>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2591842B-7533-D60A-635D-5D8CEA257585}"/>
              </a:ext>
            </a:extLst>
          </p:cNvPr>
          <p:cNvSpPr/>
          <p:nvPr/>
        </p:nvSpPr>
        <p:spPr>
          <a:xfrm>
            <a:off x="2613171" y="2046136"/>
            <a:ext cx="1463917" cy="45004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45720" indent="128016" algn="ctr" rtl="0" eaLnBrk="1" fontAlgn="ctr" latinLnBrk="0" hangingPunct="1">
              <a:spcBef>
                <a:spcPts val="0"/>
              </a:spcBef>
              <a:spcAft>
                <a:spcPts val="0"/>
              </a:spcAft>
              <a:tabLst>
                <a:tab pos="2700020" algn="ctr"/>
                <a:tab pos="5400040" algn="r"/>
              </a:tabLst>
            </a:pPr>
            <a:r>
              <a:rPr kumimoji="1" lang="en-US" altLang="ja-JP" sz="1200" b="0" i="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DX</a:t>
            </a:r>
            <a:r>
              <a:rPr kumimoji="1" lang="ja-JP" altLang="en-US" sz="1200" b="0" i="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戦略室長</a:t>
            </a:r>
            <a:endParaRPr kumimoji="1" lang="en-US" altLang="ja-JP" sz="1200" b="0" i="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四角形: 角を丸くする 7">
            <a:extLst>
              <a:ext uri="{FF2B5EF4-FFF2-40B4-BE49-F238E27FC236}">
                <a16:creationId xmlns:a16="http://schemas.microsoft.com/office/drawing/2014/main" id="{F9D82DE7-26D3-1416-C9F3-7B228B136F41}"/>
              </a:ext>
            </a:extLst>
          </p:cNvPr>
          <p:cNvSpPr/>
          <p:nvPr/>
        </p:nvSpPr>
        <p:spPr>
          <a:xfrm>
            <a:off x="3164570" y="1922458"/>
            <a:ext cx="1055259" cy="216000"/>
          </a:xfrm>
          <a:prstGeom prst="roundRect">
            <a:avLst>
              <a:gd name="adj" fmla="val 40234"/>
            </a:avLst>
          </a:prstGeom>
          <a:solidFill>
            <a:srgbClr val="CCECFF"/>
          </a:solidFill>
          <a:ln>
            <a:noFill/>
          </a:ln>
        </p:spPr>
        <p:txBody>
          <a:bodyPr wrap="square" lIns="36000" rIns="36000" anchor="ctr">
            <a:spAutoFit/>
          </a:bodyPr>
          <a:lstStyle/>
          <a:p>
            <a:pPr algn="ctr" defTabSz="914400">
              <a:lnSpc>
                <a:spcPct val="110000"/>
              </a:lnSpc>
            </a:pPr>
            <a:r>
              <a:rPr kumimoji="1" lang="ja-JP" altLang="en-US" sz="900" dirty="0">
                <a:solidFill>
                  <a:sysClr val="windowText" lastClr="000000"/>
                </a:solidFill>
                <a:latin typeface="Meiryo UI"/>
                <a:ea typeface="Meiryo UI"/>
              </a:rPr>
              <a:t>事業実施責任者</a:t>
            </a:r>
            <a:endParaRPr kumimoji="1" lang="en-US" altLang="ja-JP" sz="700" dirty="0">
              <a:solidFill>
                <a:sysClr val="windowText" lastClr="000000"/>
              </a:solidFill>
              <a:latin typeface="Meiryo UI"/>
              <a:ea typeface="Meiryo UI"/>
            </a:endParaRPr>
          </a:p>
        </p:txBody>
      </p:sp>
      <p:sp>
        <p:nvSpPr>
          <p:cNvPr id="13" name="正方形/長方形 12">
            <a:extLst>
              <a:ext uri="{FF2B5EF4-FFF2-40B4-BE49-F238E27FC236}">
                <a16:creationId xmlns:a16="http://schemas.microsoft.com/office/drawing/2014/main" id="{24863FF2-6AB0-3BAB-A1B9-D9462F44379D}"/>
              </a:ext>
            </a:extLst>
          </p:cNvPr>
          <p:cNvSpPr/>
          <p:nvPr/>
        </p:nvSpPr>
        <p:spPr>
          <a:xfrm>
            <a:off x="612303" y="2697929"/>
            <a:ext cx="1359821" cy="45004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45720" indent="128016" algn="ctr" rtl="0" eaLnBrk="1" fontAlgn="ctr" latinLnBrk="0" hangingPunct="1">
              <a:spcBef>
                <a:spcPts val="0"/>
              </a:spcBef>
              <a:spcAft>
                <a:spcPts val="0"/>
              </a:spcAft>
              <a:tabLst>
                <a:tab pos="2700020" algn="ctr"/>
                <a:tab pos="5400040" algn="r"/>
              </a:tabLst>
            </a:pPr>
            <a:r>
              <a:rPr lang="ja-JP" altLang="en-US" sz="1200" kern="100" dirty="0">
                <a:solidFill>
                  <a:schemeClr val="tx1"/>
                </a:solidFill>
                <a:latin typeface="Meiryo UI" panose="020B0604030504040204" pitchFamily="50" charset="-128"/>
                <a:ea typeface="Meiryo UI" panose="020B0604030504040204" pitchFamily="50" charset="-128"/>
              </a:rPr>
              <a:t>情報システム課</a:t>
            </a:r>
            <a:endParaRPr lang="ja-JP" altLang="ja-JP" sz="2400" b="0" i="0" u="none" strike="noStrike" dirty="0">
              <a:solidFill>
                <a:schemeClr val="tx1"/>
              </a:solidFill>
              <a:effectLst/>
              <a:latin typeface="Arial" panose="020B0604020202020204" pitchFamily="34" charset="0"/>
              <a:ea typeface="Meiryo UI" panose="020B0604030504040204" pitchFamily="50" charset="-128"/>
            </a:endParaRPr>
          </a:p>
        </p:txBody>
      </p:sp>
      <p:sp>
        <p:nvSpPr>
          <p:cNvPr id="14" name="四角形: 角を丸くする 13">
            <a:extLst>
              <a:ext uri="{FF2B5EF4-FFF2-40B4-BE49-F238E27FC236}">
                <a16:creationId xmlns:a16="http://schemas.microsoft.com/office/drawing/2014/main" id="{E49CAE21-BFF9-4661-4CA9-AB32422E5745}"/>
              </a:ext>
            </a:extLst>
          </p:cNvPr>
          <p:cNvSpPr/>
          <p:nvPr/>
        </p:nvSpPr>
        <p:spPr>
          <a:xfrm>
            <a:off x="1320345" y="2587211"/>
            <a:ext cx="720000" cy="216000"/>
          </a:xfrm>
          <a:prstGeom prst="roundRect">
            <a:avLst>
              <a:gd name="adj" fmla="val 40234"/>
            </a:avLst>
          </a:prstGeom>
          <a:solidFill>
            <a:schemeClr val="bg1">
              <a:lumMod val="75000"/>
            </a:schemeClr>
          </a:solidFill>
          <a:ln>
            <a:noFill/>
          </a:ln>
        </p:spPr>
        <p:txBody>
          <a:bodyPr wrap="square" lIns="36000" rIns="36000" anchor="ctr">
            <a:spAutoFit/>
          </a:bodyPr>
          <a:lstStyle/>
          <a:p>
            <a:pPr algn="ctr" defTabSz="914400">
              <a:lnSpc>
                <a:spcPct val="110000"/>
              </a:lnSpc>
            </a:pPr>
            <a:r>
              <a:rPr kumimoji="1" lang="ja-JP" altLang="en-US" sz="900" dirty="0">
                <a:solidFill>
                  <a:sysClr val="windowText" lastClr="000000"/>
                </a:solidFill>
                <a:latin typeface="Meiryo UI"/>
                <a:ea typeface="Meiryo UI"/>
              </a:rPr>
              <a:t>連携部署</a:t>
            </a:r>
            <a:endParaRPr kumimoji="1" lang="en-US" altLang="ja-JP" sz="700" dirty="0">
              <a:solidFill>
                <a:sysClr val="windowText" lastClr="000000"/>
              </a:solidFill>
              <a:latin typeface="Meiryo UI"/>
              <a:ea typeface="Meiryo UI"/>
            </a:endParaRPr>
          </a:p>
        </p:txBody>
      </p:sp>
      <p:sp>
        <p:nvSpPr>
          <p:cNvPr id="16" name="正方形/長方形 15">
            <a:extLst>
              <a:ext uri="{FF2B5EF4-FFF2-40B4-BE49-F238E27FC236}">
                <a16:creationId xmlns:a16="http://schemas.microsoft.com/office/drawing/2014/main" id="{1B7A01FB-A35E-95B2-89F7-7807D44939ED}"/>
              </a:ext>
            </a:extLst>
          </p:cNvPr>
          <p:cNvSpPr/>
          <p:nvPr/>
        </p:nvSpPr>
        <p:spPr>
          <a:xfrm>
            <a:off x="2613171" y="2712412"/>
            <a:ext cx="1476482" cy="45004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45720" indent="128016" algn="ctr" rtl="0" eaLnBrk="1" fontAlgn="ctr" latinLnBrk="0" hangingPunct="1">
              <a:spcBef>
                <a:spcPts val="0"/>
              </a:spcBef>
              <a:spcAft>
                <a:spcPts val="0"/>
              </a:spcAft>
              <a:tabLst>
                <a:tab pos="2700020" algn="ctr"/>
                <a:tab pos="5400040" algn="r"/>
              </a:tabLst>
            </a:pPr>
            <a:r>
              <a:rPr kumimoji="1" lang="en-US" altLang="ja-JP" sz="1200" b="0" i="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DX</a:t>
            </a:r>
            <a:r>
              <a:rPr kumimoji="1" lang="ja-JP" altLang="en-US" sz="1200" b="0" i="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推進課</a:t>
            </a:r>
          </a:p>
        </p:txBody>
      </p:sp>
      <p:sp>
        <p:nvSpPr>
          <p:cNvPr id="17" name="四角形: 角を丸くする 16">
            <a:extLst>
              <a:ext uri="{FF2B5EF4-FFF2-40B4-BE49-F238E27FC236}">
                <a16:creationId xmlns:a16="http://schemas.microsoft.com/office/drawing/2014/main" id="{FBB2E920-FCCE-DDE0-EB16-AC3D86789C02}"/>
              </a:ext>
            </a:extLst>
          </p:cNvPr>
          <p:cNvSpPr/>
          <p:nvPr/>
        </p:nvSpPr>
        <p:spPr>
          <a:xfrm>
            <a:off x="3692200" y="2568499"/>
            <a:ext cx="582515" cy="216000"/>
          </a:xfrm>
          <a:prstGeom prst="roundRect">
            <a:avLst>
              <a:gd name="adj" fmla="val 40234"/>
            </a:avLst>
          </a:prstGeom>
          <a:solidFill>
            <a:srgbClr val="99CCFF"/>
          </a:solidFill>
          <a:ln>
            <a:noFill/>
          </a:ln>
        </p:spPr>
        <p:txBody>
          <a:bodyPr wrap="square" lIns="36000" rIns="36000" anchor="ctr">
            <a:spAutoFit/>
          </a:bodyPr>
          <a:lstStyle/>
          <a:p>
            <a:pPr algn="ctr" defTabSz="914400">
              <a:lnSpc>
                <a:spcPct val="110000"/>
              </a:lnSpc>
            </a:pPr>
            <a:r>
              <a:rPr kumimoji="1" lang="ja-JP" altLang="en-US" sz="900" dirty="0">
                <a:solidFill>
                  <a:sysClr val="windowText" lastClr="000000"/>
                </a:solidFill>
                <a:latin typeface="Meiryo UI"/>
                <a:ea typeface="Meiryo UI"/>
              </a:rPr>
              <a:t>担当課</a:t>
            </a:r>
            <a:endParaRPr kumimoji="1" lang="en-US" altLang="ja-JP" sz="700" dirty="0">
              <a:solidFill>
                <a:sysClr val="windowText" lastClr="000000"/>
              </a:solidFill>
              <a:latin typeface="Meiryo UI"/>
              <a:ea typeface="Meiryo UI"/>
            </a:endParaRPr>
          </a:p>
        </p:txBody>
      </p:sp>
      <p:cxnSp>
        <p:nvCxnSpPr>
          <p:cNvPr id="30" name="直線矢印コネクタ 29">
            <a:extLst>
              <a:ext uri="{FF2B5EF4-FFF2-40B4-BE49-F238E27FC236}">
                <a16:creationId xmlns:a16="http://schemas.microsoft.com/office/drawing/2014/main" id="{6B6EDDBF-10C1-8BD2-4B66-5FDBB67B2B07}"/>
              </a:ext>
            </a:extLst>
          </p:cNvPr>
          <p:cNvCxnSpPr>
            <a:cxnSpLocks/>
          </p:cNvCxnSpPr>
          <p:nvPr/>
        </p:nvCxnSpPr>
        <p:spPr>
          <a:xfrm>
            <a:off x="2040345" y="2947626"/>
            <a:ext cx="572826" cy="0"/>
          </a:xfrm>
          <a:prstGeom prst="straightConnector1">
            <a:avLst/>
          </a:prstGeom>
          <a:ln w="9525">
            <a:solidFill>
              <a:schemeClr val="bg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58C85D5B-9BCC-9CF2-DF0E-7B0D2598A90D}"/>
              </a:ext>
            </a:extLst>
          </p:cNvPr>
          <p:cNvSpPr/>
          <p:nvPr/>
        </p:nvSpPr>
        <p:spPr>
          <a:xfrm>
            <a:off x="1877418" y="2626561"/>
            <a:ext cx="801255" cy="25566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45720" indent="128016" algn="ctr" rtl="0" eaLnBrk="1" fontAlgn="ctr" latinLnBrk="0" hangingPunct="1">
              <a:spcBef>
                <a:spcPts val="0"/>
              </a:spcBef>
              <a:spcAft>
                <a:spcPts val="0"/>
              </a:spcAft>
              <a:tabLst>
                <a:tab pos="2700020" algn="ctr"/>
                <a:tab pos="5400040" algn="r"/>
              </a:tabLst>
            </a:pPr>
            <a:r>
              <a:rPr kumimoji="1" lang="ja-JP" altLang="en-US" sz="1200" b="0" i="0" u="none" strike="noStrik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連携</a:t>
            </a:r>
          </a:p>
        </p:txBody>
      </p:sp>
      <p:sp>
        <p:nvSpPr>
          <p:cNvPr id="9" name="四角形: 角を丸くする 8">
            <a:extLst>
              <a:ext uri="{FF2B5EF4-FFF2-40B4-BE49-F238E27FC236}">
                <a16:creationId xmlns:a16="http://schemas.microsoft.com/office/drawing/2014/main" id="{02ED2B89-46F2-728F-7D60-90C5ED32FA70}"/>
              </a:ext>
            </a:extLst>
          </p:cNvPr>
          <p:cNvSpPr/>
          <p:nvPr/>
        </p:nvSpPr>
        <p:spPr>
          <a:xfrm>
            <a:off x="9234405" y="521846"/>
            <a:ext cx="936103" cy="288032"/>
          </a:xfrm>
          <a:prstGeom prst="roundRect">
            <a:avLst>
              <a:gd name="adj" fmla="val 32556"/>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900"/>
              </a:lnSpc>
            </a:pPr>
            <a:r>
              <a:rPr lang="ja-JP" altLang="en-US" sz="1400" dirty="0">
                <a:solidFill>
                  <a:sysClr val="windowText" lastClr="000000"/>
                </a:solidFill>
                <a:latin typeface="Meiryo UI" panose="020B0604030504040204" pitchFamily="50" charset="-128"/>
                <a:ea typeface="Meiryo UI" panose="020B0604030504040204" pitchFamily="50" charset="-128"/>
              </a:rPr>
              <a:t>記載例</a:t>
            </a:r>
            <a:endParaRPr kumimoji="1" lang="ja-JP" altLang="en-US" sz="1400" dirty="0">
              <a:solidFill>
                <a:sysClr val="windowText" lastClr="000000"/>
              </a:solidFill>
              <a:latin typeface="Meiryo UI" panose="020B0604030504040204" pitchFamily="50" charset="-128"/>
              <a:ea typeface="Meiryo UI" panose="020B0604030504040204" pitchFamily="50" charset="-128"/>
            </a:endParaRPr>
          </a:p>
        </p:txBody>
      </p:sp>
      <p:sp>
        <p:nvSpPr>
          <p:cNvPr id="18" name="スライド番号プレースホルダー 1">
            <a:extLst>
              <a:ext uri="{FF2B5EF4-FFF2-40B4-BE49-F238E27FC236}">
                <a16:creationId xmlns:a16="http://schemas.microsoft.com/office/drawing/2014/main" id="{3C632B20-6E9E-6D8C-524D-786D615E8852}"/>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8</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3E2AABA2-180E-77A7-73CD-7BCAE0F32577}"/>
              </a:ext>
            </a:extLst>
          </p:cNvPr>
          <p:cNvSpPr/>
          <p:nvPr/>
        </p:nvSpPr>
        <p:spPr>
          <a:xfrm>
            <a:off x="9234405" y="919076"/>
            <a:ext cx="1806917" cy="2236598"/>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ea typeface="Meiryo UI" panose="020B0604030504040204" pitchFamily="50" charset="-128"/>
            </a:endParaRPr>
          </a:p>
        </p:txBody>
      </p:sp>
      <p:sp>
        <p:nvSpPr>
          <p:cNvPr id="3" name="正方形/長方形 4">
            <a:extLst>
              <a:ext uri="{FF2B5EF4-FFF2-40B4-BE49-F238E27FC236}">
                <a16:creationId xmlns:a16="http://schemas.microsoft.com/office/drawing/2014/main" id="{1361D0BB-7FDD-2049-4450-2D449EB23774}"/>
              </a:ext>
            </a:extLst>
          </p:cNvPr>
          <p:cNvSpPr/>
          <p:nvPr/>
        </p:nvSpPr>
        <p:spPr>
          <a:xfrm>
            <a:off x="9343301" y="1035527"/>
            <a:ext cx="1589124" cy="738664"/>
          </a:xfrm>
          <a:prstGeom prst="rect">
            <a:avLst/>
          </a:prstGeom>
        </p:spPr>
        <p:txBody>
          <a:bodyPr wrap="square" rIns="36000">
            <a:spAutoFit/>
          </a:bodyPr>
          <a:lstStyle/>
          <a:p>
            <a:pPr marL="265113" marR="143510" indent="-176213" algn="ctr">
              <a:spcAft>
                <a:spcPts val="0"/>
              </a:spcAft>
            </a:pP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庁内関係者の</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a:p>
            <a:pPr marL="265113" marR="143510" indent="-176213" algn="ctr">
              <a:spcAft>
                <a:spcPts val="0"/>
              </a:spcAft>
            </a:pP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役割を</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a:p>
            <a:pPr marL="265113" marR="143510" indent="-176213" algn="ctr">
              <a:spcAft>
                <a:spcPts val="0"/>
              </a:spcAft>
            </a:pP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示すアイコン</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四角形: 角を丸くする 11">
            <a:extLst>
              <a:ext uri="{FF2B5EF4-FFF2-40B4-BE49-F238E27FC236}">
                <a16:creationId xmlns:a16="http://schemas.microsoft.com/office/drawing/2014/main" id="{1AAC4A42-946A-4E56-1CB8-BDCD08B34628}"/>
              </a:ext>
            </a:extLst>
          </p:cNvPr>
          <p:cNvSpPr/>
          <p:nvPr/>
        </p:nvSpPr>
        <p:spPr>
          <a:xfrm>
            <a:off x="9612560" y="1916832"/>
            <a:ext cx="1044000" cy="198000"/>
          </a:xfrm>
          <a:prstGeom prst="roundRect">
            <a:avLst>
              <a:gd name="adj" fmla="val 40234"/>
            </a:avLst>
          </a:prstGeom>
          <a:solidFill>
            <a:srgbClr val="CCECFF"/>
          </a:solidFill>
          <a:ln>
            <a:noFill/>
          </a:ln>
        </p:spPr>
        <p:txBody>
          <a:bodyPr wrap="square" lIns="36000" rIns="36000" anchor="ctr">
            <a:spAutoFit/>
          </a:bodyPr>
          <a:lstStyle/>
          <a:p>
            <a:pPr algn="ctr" defTabSz="914400">
              <a:lnSpc>
                <a:spcPct val="110000"/>
              </a:lnSpc>
            </a:pPr>
            <a:r>
              <a:rPr kumimoji="1" lang="ja-JP" altLang="en-US" sz="900" dirty="0">
                <a:solidFill>
                  <a:sysClr val="windowText" lastClr="000000"/>
                </a:solidFill>
                <a:latin typeface="Meiryo UI"/>
                <a:ea typeface="Meiryo UI"/>
              </a:rPr>
              <a:t>事業実施責任者</a:t>
            </a:r>
            <a:endParaRPr kumimoji="1" lang="en-US" altLang="ja-JP" sz="700" dirty="0">
              <a:solidFill>
                <a:sysClr val="windowText" lastClr="000000"/>
              </a:solidFill>
              <a:latin typeface="Meiryo UI"/>
              <a:ea typeface="Meiryo UI"/>
            </a:endParaRPr>
          </a:p>
        </p:txBody>
      </p:sp>
      <p:sp>
        <p:nvSpPr>
          <p:cNvPr id="15" name="四角形: 角を丸くする 14">
            <a:extLst>
              <a:ext uri="{FF2B5EF4-FFF2-40B4-BE49-F238E27FC236}">
                <a16:creationId xmlns:a16="http://schemas.microsoft.com/office/drawing/2014/main" id="{0BB51F53-13C5-1241-5F41-4D59FD2BBEAA}"/>
              </a:ext>
            </a:extLst>
          </p:cNvPr>
          <p:cNvSpPr/>
          <p:nvPr/>
        </p:nvSpPr>
        <p:spPr>
          <a:xfrm>
            <a:off x="9843303" y="2333229"/>
            <a:ext cx="582515" cy="198000"/>
          </a:xfrm>
          <a:prstGeom prst="roundRect">
            <a:avLst>
              <a:gd name="adj" fmla="val 40234"/>
            </a:avLst>
          </a:prstGeom>
          <a:solidFill>
            <a:srgbClr val="99CCFF"/>
          </a:solidFill>
          <a:ln>
            <a:solidFill>
              <a:srgbClr val="53B6D5"/>
            </a:solidFill>
          </a:ln>
        </p:spPr>
        <p:txBody>
          <a:bodyPr wrap="square" lIns="36000" rIns="36000" anchor="ctr">
            <a:spAutoFit/>
          </a:bodyPr>
          <a:lstStyle/>
          <a:p>
            <a:pPr algn="ctr" defTabSz="914400">
              <a:lnSpc>
                <a:spcPct val="110000"/>
              </a:lnSpc>
            </a:pPr>
            <a:r>
              <a:rPr kumimoji="1" lang="ja-JP" altLang="en-US" sz="900" dirty="0">
                <a:solidFill>
                  <a:sysClr val="windowText" lastClr="000000"/>
                </a:solidFill>
                <a:latin typeface="Meiryo UI"/>
                <a:ea typeface="Meiryo UI"/>
              </a:rPr>
              <a:t>担当課</a:t>
            </a:r>
            <a:endParaRPr kumimoji="1" lang="en-US" altLang="ja-JP" sz="700" dirty="0">
              <a:solidFill>
                <a:sysClr val="windowText" lastClr="000000"/>
              </a:solidFill>
              <a:latin typeface="Meiryo UI"/>
              <a:ea typeface="Meiryo UI"/>
            </a:endParaRPr>
          </a:p>
        </p:txBody>
      </p:sp>
      <p:sp>
        <p:nvSpPr>
          <p:cNvPr id="19" name="四角形: 角を丸くする 18">
            <a:extLst>
              <a:ext uri="{FF2B5EF4-FFF2-40B4-BE49-F238E27FC236}">
                <a16:creationId xmlns:a16="http://schemas.microsoft.com/office/drawing/2014/main" id="{FFCA7C35-7CB7-6F40-670A-D7D1E1B75675}"/>
              </a:ext>
            </a:extLst>
          </p:cNvPr>
          <p:cNvSpPr/>
          <p:nvPr/>
        </p:nvSpPr>
        <p:spPr>
          <a:xfrm>
            <a:off x="9774560" y="2749626"/>
            <a:ext cx="720000" cy="198000"/>
          </a:xfrm>
          <a:prstGeom prst="roundRect">
            <a:avLst>
              <a:gd name="adj" fmla="val 40234"/>
            </a:avLst>
          </a:prstGeom>
          <a:solidFill>
            <a:schemeClr val="bg1">
              <a:lumMod val="75000"/>
            </a:schemeClr>
          </a:solidFill>
          <a:ln>
            <a:noFill/>
          </a:ln>
        </p:spPr>
        <p:txBody>
          <a:bodyPr wrap="square" lIns="36000" rIns="36000" anchor="ctr">
            <a:spAutoFit/>
          </a:bodyPr>
          <a:lstStyle/>
          <a:p>
            <a:pPr algn="ctr" defTabSz="914400">
              <a:lnSpc>
                <a:spcPct val="110000"/>
              </a:lnSpc>
            </a:pPr>
            <a:r>
              <a:rPr kumimoji="1" lang="ja-JP" altLang="en-US" sz="900" dirty="0">
                <a:solidFill>
                  <a:sysClr val="windowText" lastClr="000000"/>
                </a:solidFill>
                <a:latin typeface="Meiryo UI"/>
                <a:ea typeface="Meiryo UI"/>
              </a:rPr>
              <a:t>連携部署</a:t>
            </a:r>
            <a:endParaRPr kumimoji="1" lang="en-US" altLang="ja-JP" sz="700" dirty="0">
              <a:solidFill>
                <a:sysClr val="windowText" lastClr="000000"/>
              </a:solidFill>
              <a:latin typeface="Meiryo UI"/>
              <a:ea typeface="Meiryo UI"/>
            </a:endParaRPr>
          </a:p>
        </p:txBody>
      </p:sp>
      <p:cxnSp>
        <p:nvCxnSpPr>
          <p:cNvPr id="21" name="直線コネクタ 20">
            <a:extLst>
              <a:ext uri="{FF2B5EF4-FFF2-40B4-BE49-F238E27FC236}">
                <a16:creationId xmlns:a16="http://schemas.microsoft.com/office/drawing/2014/main" id="{D59B6615-B6B1-4793-973B-9C721652475A}"/>
              </a:ext>
            </a:extLst>
          </p:cNvPr>
          <p:cNvCxnSpPr>
            <a:cxnSpLocks/>
            <a:stCxn id="5" idx="2"/>
            <a:endCxn id="16" idx="0"/>
          </p:cNvCxnSpPr>
          <p:nvPr/>
        </p:nvCxnSpPr>
        <p:spPr>
          <a:xfrm>
            <a:off x="3345130" y="2496180"/>
            <a:ext cx="6282" cy="216232"/>
          </a:xfrm>
          <a:prstGeom prst="line">
            <a:avLst/>
          </a:prstGeom>
        </p:spPr>
        <p:style>
          <a:lnRef idx="1">
            <a:schemeClr val="accent1"/>
          </a:lnRef>
          <a:fillRef idx="0">
            <a:schemeClr val="accent1"/>
          </a:fillRef>
          <a:effectRef idx="0">
            <a:schemeClr val="accent1"/>
          </a:effectRef>
          <a:fontRef idx="minor">
            <a:schemeClr val="tx1"/>
          </a:fontRef>
        </p:style>
      </p:cxnSp>
      <p:pic>
        <p:nvPicPr>
          <p:cNvPr id="27" name="図 26">
            <a:extLst>
              <a:ext uri="{FF2B5EF4-FFF2-40B4-BE49-F238E27FC236}">
                <a16:creationId xmlns:a16="http://schemas.microsoft.com/office/drawing/2014/main" id="{88E81745-03CE-4ADF-B12F-F138EF823250}"/>
              </a:ext>
            </a:extLst>
          </p:cNvPr>
          <p:cNvPicPr>
            <a:picLocks noChangeAspect="1"/>
          </p:cNvPicPr>
          <p:nvPr/>
        </p:nvPicPr>
        <p:blipFill>
          <a:blip r:embed="rId3"/>
          <a:stretch>
            <a:fillRect/>
          </a:stretch>
        </p:blipFill>
        <p:spPr>
          <a:xfrm>
            <a:off x="5036050" y="2109316"/>
            <a:ext cx="975766" cy="1332000"/>
          </a:xfrm>
          <a:prstGeom prst="rect">
            <a:avLst/>
          </a:prstGeom>
        </p:spPr>
      </p:pic>
      <p:sp>
        <p:nvSpPr>
          <p:cNvPr id="28" name="テキスト ボックス 27">
            <a:extLst>
              <a:ext uri="{FF2B5EF4-FFF2-40B4-BE49-F238E27FC236}">
                <a16:creationId xmlns:a16="http://schemas.microsoft.com/office/drawing/2014/main" id="{3A171C25-8535-4A5F-97FE-425050712FEF}"/>
              </a:ext>
            </a:extLst>
          </p:cNvPr>
          <p:cNvSpPr txBox="1"/>
          <p:nvPr/>
        </p:nvSpPr>
        <p:spPr>
          <a:xfrm>
            <a:off x="4915841" y="1947646"/>
            <a:ext cx="1463917" cy="276999"/>
          </a:xfrm>
          <a:prstGeom prst="rect">
            <a:avLst/>
          </a:prstGeom>
          <a:noFill/>
        </p:spPr>
        <p:txBody>
          <a:bodyPr wrap="square" rtlCol="0">
            <a:spAutoFit/>
          </a:bodyPr>
          <a:lstStyle/>
          <a:p>
            <a:pPr algn="ctr"/>
            <a:r>
              <a:rPr kumimoji="1" lang="en-US" altLang="ja-JP" sz="1200" b="1" u="sng" dirty="0">
                <a:solidFill>
                  <a:schemeClr val="accent1"/>
                </a:solidFill>
              </a:rPr>
              <a:t>BI</a:t>
            </a:r>
            <a:r>
              <a:rPr kumimoji="1" lang="ja-JP" altLang="en-US" sz="1200" b="1" u="sng" dirty="0">
                <a:solidFill>
                  <a:schemeClr val="accent1"/>
                </a:solidFill>
              </a:rPr>
              <a:t>ツール用サーバ</a:t>
            </a:r>
          </a:p>
        </p:txBody>
      </p:sp>
      <p:sp>
        <p:nvSpPr>
          <p:cNvPr id="29" name="二等辺三角形 28">
            <a:extLst>
              <a:ext uri="{FF2B5EF4-FFF2-40B4-BE49-F238E27FC236}">
                <a16:creationId xmlns:a16="http://schemas.microsoft.com/office/drawing/2014/main" id="{6665647F-BE97-4BBC-9DF3-128C7AB2EDA8}"/>
              </a:ext>
            </a:extLst>
          </p:cNvPr>
          <p:cNvSpPr/>
          <p:nvPr/>
        </p:nvSpPr>
        <p:spPr>
          <a:xfrm rot="5400000">
            <a:off x="4494881" y="2731211"/>
            <a:ext cx="360000" cy="360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A6D1CBE8-4C8A-4AD8-9D6D-D1ED05C32134}"/>
              </a:ext>
            </a:extLst>
          </p:cNvPr>
          <p:cNvSpPr txBox="1"/>
          <p:nvPr/>
        </p:nvSpPr>
        <p:spPr>
          <a:xfrm>
            <a:off x="4100110" y="2271158"/>
            <a:ext cx="1188132" cy="400110"/>
          </a:xfrm>
          <a:prstGeom prst="rect">
            <a:avLst/>
          </a:prstGeom>
          <a:noFill/>
        </p:spPr>
        <p:txBody>
          <a:bodyPr wrap="square" rtlCol="0">
            <a:spAutoFit/>
          </a:bodyPr>
          <a:lstStyle/>
          <a:p>
            <a:pPr algn="ctr"/>
            <a:r>
              <a:rPr kumimoji="1" lang="ja-JP" altLang="en-US" sz="1000" b="1" dirty="0"/>
              <a:t>データ整容・データ登録</a:t>
            </a:r>
          </a:p>
        </p:txBody>
      </p:sp>
      <p:pic>
        <p:nvPicPr>
          <p:cNvPr id="31" name="図 30">
            <a:extLst>
              <a:ext uri="{FF2B5EF4-FFF2-40B4-BE49-F238E27FC236}">
                <a16:creationId xmlns:a16="http://schemas.microsoft.com/office/drawing/2014/main" id="{482A460E-E26C-446E-A311-6D258B49893B}"/>
              </a:ext>
            </a:extLst>
          </p:cNvPr>
          <p:cNvPicPr>
            <a:picLocks noChangeAspect="1"/>
          </p:cNvPicPr>
          <p:nvPr/>
        </p:nvPicPr>
        <p:blipFill>
          <a:blip r:embed="rId4"/>
          <a:stretch>
            <a:fillRect/>
          </a:stretch>
        </p:blipFill>
        <p:spPr>
          <a:xfrm>
            <a:off x="4093323" y="3039096"/>
            <a:ext cx="391814" cy="468000"/>
          </a:xfrm>
          <a:prstGeom prst="rect">
            <a:avLst/>
          </a:prstGeom>
        </p:spPr>
      </p:pic>
      <p:pic>
        <p:nvPicPr>
          <p:cNvPr id="32" name="図 31">
            <a:extLst>
              <a:ext uri="{FF2B5EF4-FFF2-40B4-BE49-F238E27FC236}">
                <a16:creationId xmlns:a16="http://schemas.microsoft.com/office/drawing/2014/main" id="{408C583A-8BE1-4E16-826D-7DFA8D2BEB83}"/>
              </a:ext>
            </a:extLst>
          </p:cNvPr>
          <p:cNvPicPr>
            <a:picLocks noChangeAspect="1"/>
          </p:cNvPicPr>
          <p:nvPr/>
        </p:nvPicPr>
        <p:blipFill>
          <a:blip r:embed="rId5"/>
          <a:stretch>
            <a:fillRect/>
          </a:stretch>
        </p:blipFill>
        <p:spPr>
          <a:xfrm>
            <a:off x="4426019" y="3039096"/>
            <a:ext cx="423953" cy="468000"/>
          </a:xfrm>
          <a:prstGeom prst="rect">
            <a:avLst/>
          </a:prstGeom>
        </p:spPr>
      </p:pic>
      <p:pic>
        <p:nvPicPr>
          <p:cNvPr id="33" name="図 32">
            <a:extLst>
              <a:ext uri="{FF2B5EF4-FFF2-40B4-BE49-F238E27FC236}">
                <a16:creationId xmlns:a16="http://schemas.microsoft.com/office/drawing/2014/main" id="{05908846-4135-4363-A3AB-A13A74577ABF}"/>
              </a:ext>
            </a:extLst>
          </p:cNvPr>
          <p:cNvPicPr>
            <a:picLocks noChangeAspect="1"/>
          </p:cNvPicPr>
          <p:nvPr/>
        </p:nvPicPr>
        <p:blipFill>
          <a:blip r:embed="rId6"/>
          <a:stretch>
            <a:fillRect/>
          </a:stretch>
        </p:blipFill>
        <p:spPr>
          <a:xfrm>
            <a:off x="4827593" y="3051384"/>
            <a:ext cx="396000" cy="468000"/>
          </a:xfrm>
          <a:prstGeom prst="rect">
            <a:avLst/>
          </a:prstGeom>
        </p:spPr>
      </p:pic>
      <p:sp>
        <p:nvSpPr>
          <p:cNvPr id="20" name="四角形: 角を丸くする 19">
            <a:extLst>
              <a:ext uri="{FF2B5EF4-FFF2-40B4-BE49-F238E27FC236}">
                <a16:creationId xmlns:a16="http://schemas.microsoft.com/office/drawing/2014/main" id="{9E0DF688-BDDF-4EE4-866F-3EFAD065EBB7}"/>
              </a:ext>
            </a:extLst>
          </p:cNvPr>
          <p:cNvSpPr/>
          <p:nvPr/>
        </p:nvSpPr>
        <p:spPr>
          <a:xfrm>
            <a:off x="7092473" y="1824856"/>
            <a:ext cx="1808182" cy="161646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四角形: 角を丸くする 34">
            <a:extLst>
              <a:ext uri="{FF2B5EF4-FFF2-40B4-BE49-F238E27FC236}">
                <a16:creationId xmlns:a16="http://schemas.microsoft.com/office/drawing/2014/main" id="{5FAE521C-15BF-4D2A-A85C-977A392CBCDA}"/>
              </a:ext>
            </a:extLst>
          </p:cNvPr>
          <p:cNvSpPr/>
          <p:nvPr/>
        </p:nvSpPr>
        <p:spPr>
          <a:xfrm>
            <a:off x="7374531" y="1719119"/>
            <a:ext cx="720000" cy="216000"/>
          </a:xfrm>
          <a:prstGeom prst="roundRect">
            <a:avLst>
              <a:gd name="adj" fmla="val 40234"/>
            </a:avLst>
          </a:prstGeom>
          <a:solidFill>
            <a:schemeClr val="bg1">
              <a:lumMod val="75000"/>
            </a:schemeClr>
          </a:solidFill>
          <a:ln>
            <a:noFill/>
          </a:ln>
        </p:spPr>
        <p:txBody>
          <a:bodyPr wrap="square" lIns="36000" rIns="36000" anchor="ctr">
            <a:spAutoFit/>
          </a:bodyPr>
          <a:lstStyle/>
          <a:p>
            <a:pPr algn="ctr" defTabSz="914400">
              <a:lnSpc>
                <a:spcPct val="110000"/>
              </a:lnSpc>
            </a:pPr>
            <a:r>
              <a:rPr kumimoji="1" lang="ja-JP" altLang="en-US" sz="900" dirty="0">
                <a:solidFill>
                  <a:sysClr val="windowText" lastClr="000000"/>
                </a:solidFill>
                <a:latin typeface="Meiryo UI"/>
                <a:ea typeface="Meiryo UI"/>
              </a:rPr>
              <a:t>連携部署</a:t>
            </a:r>
            <a:endParaRPr kumimoji="1" lang="en-US" altLang="ja-JP" sz="700" dirty="0">
              <a:solidFill>
                <a:sysClr val="windowText" lastClr="000000"/>
              </a:solidFill>
              <a:latin typeface="Meiryo UI"/>
              <a:ea typeface="Meiryo UI"/>
            </a:endParaRPr>
          </a:p>
        </p:txBody>
      </p:sp>
      <p:sp>
        <p:nvSpPr>
          <p:cNvPr id="39" name="テキスト ボックス 38">
            <a:extLst>
              <a:ext uri="{FF2B5EF4-FFF2-40B4-BE49-F238E27FC236}">
                <a16:creationId xmlns:a16="http://schemas.microsoft.com/office/drawing/2014/main" id="{7FE0D81B-480C-40DD-AB73-19DABAC24350}"/>
              </a:ext>
            </a:extLst>
          </p:cNvPr>
          <p:cNvSpPr txBox="1"/>
          <p:nvPr/>
        </p:nvSpPr>
        <p:spPr>
          <a:xfrm>
            <a:off x="5919622" y="3365356"/>
            <a:ext cx="1188132" cy="246221"/>
          </a:xfrm>
          <a:prstGeom prst="rect">
            <a:avLst/>
          </a:prstGeom>
          <a:noFill/>
        </p:spPr>
        <p:txBody>
          <a:bodyPr wrap="square" rtlCol="0">
            <a:spAutoFit/>
          </a:bodyPr>
          <a:lstStyle/>
          <a:p>
            <a:pPr algn="ctr"/>
            <a:r>
              <a:rPr lang="ja-JP" altLang="en-US" sz="1000" b="1" dirty="0"/>
              <a:t>元データの提供</a:t>
            </a:r>
            <a:endParaRPr kumimoji="1" lang="ja-JP" altLang="en-US" sz="1000" b="1" dirty="0"/>
          </a:p>
        </p:txBody>
      </p:sp>
      <p:cxnSp>
        <p:nvCxnSpPr>
          <p:cNvPr id="26" name="コネクタ: カギ線 25">
            <a:extLst>
              <a:ext uri="{FF2B5EF4-FFF2-40B4-BE49-F238E27FC236}">
                <a16:creationId xmlns:a16="http://schemas.microsoft.com/office/drawing/2014/main" id="{0437D60D-98B1-47FD-9574-EA944AA87A5D}"/>
              </a:ext>
            </a:extLst>
          </p:cNvPr>
          <p:cNvCxnSpPr>
            <a:cxnSpLocks/>
          </p:cNvCxnSpPr>
          <p:nvPr/>
        </p:nvCxnSpPr>
        <p:spPr>
          <a:xfrm rot="5400000" flipH="1">
            <a:off x="5534558" y="928510"/>
            <a:ext cx="278860" cy="4645152"/>
          </a:xfrm>
          <a:prstGeom prst="bentConnector3">
            <a:avLst>
              <a:gd name="adj1" fmla="val -81977"/>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25086364-5F6F-4E73-929E-5D8444F17A5B}"/>
              </a:ext>
            </a:extLst>
          </p:cNvPr>
          <p:cNvSpPr txBox="1"/>
          <p:nvPr/>
        </p:nvSpPr>
        <p:spPr>
          <a:xfrm>
            <a:off x="8090666" y="1698708"/>
            <a:ext cx="712175" cy="246221"/>
          </a:xfrm>
          <a:prstGeom prst="rect">
            <a:avLst/>
          </a:prstGeom>
          <a:solidFill>
            <a:schemeClr val="bg1"/>
          </a:solidFill>
        </p:spPr>
        <p:txBody>
          <a:bodyPr wrap="square" rtlCol="0">
            <a:spAutoFit/>
          </a:bodyPr>
          <a:lstStyle/>
          <a:p>
            <a:pPr algn="ctr"/>
            <a:r>
              <a:rPr kumimoji="1" lang="ja-JP" altLang="en-US" sz="1000" b="1" dirty="0"/>
              <a:t>庁内各課</a:t>
            </a:r>
          </a:p>
        </p:txBody>
      </p:sp>
      <p:sp>
        <p:nvSpPr>
          <p:cNvPr id="44" name="二等辺三角形 43">
            <a:extLst>
              <a:ext uri="{FF2B5EF4-FFF2-40B4-BE49-F238E27FC236}">
                <a16:creationId xmlns:a16="http://schemas.microsoft.com/office/drawing/2014/main" id="{75E991AF-C766-4C2B-B6DB-86DB9155DF22}"/>
              </a:ext>
            </a:extLst>
          </p:cNvPr>
          <p:cNvSpPr/>
          <p:nvPr/>
        </p:nvSpPr>
        <p:spPr>
          <a:xfrm rot="5400000">
            <a:off x="6321171" y="2764989"/>
            <a:ext cx="360000" cy="360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5" name="テキスト ボックス 44">
            <a:extLst>
              <a:ext uri="{FF2B5EF4-FFF2-40B4-BE49-F238E27FC236}">
                <a16:creationId xmlns:a16="http://schemas.microsoft.com/office/drawing/2014/main" id="{140D45C3-CBD8-4662-B685-D9342481809E}"/>
              </a:ext>
            </a:extLst>
          </p:cNvPr>
          <p:cNvSpPr txBox="1"/>
          <p:nvPr/>
        </p:nvSpPr>
        <p:spPr>
          <a:xfrm>
            <a:off x="5708135" y="2277651"/>
            <a:ext cx="1439223" cy="553998"/>
          </a:xfrm>
          <a:prstGeom prst="rect">
            <a:avLst/>
          </a:prstGeom>
          <a:noFill/>
        </p:spPr>
        <p:txBody>
          <a:bodyPr wrap="square" rtlCol="0">
            <a:spAutoFit/>
          </a:bodyPr>
          <a:lstStyle/>
          <a:p>
            <a:pPr algn="ctr"/>
            <a:r>
              <a:rPr kumimoji="1" lang="ja-JP" altLang="en-US" sz="1000" b="1" dirty="0"/>
              <a:t>データ閲覧・データ利用・ダッシュボード作成</a:t>
            </a:r>
          </a:p>
        </p:txBody>
      </p:sp>
      <p:graphicFrame>
        <p:nvGraphicFramePr>
          <p:cNvPr id="6" name="表 5">
            <a:extLst>
              <a:ext uri="{FF2B5EF4-FFF2-40B4-BE49-F238E27FC236}">
                <a16:creationId xmlns:a16="http://schemas.microsoft.com/office/drawing/2014/main" id="{DEE94343-A87B-499B-BCEB-44A559074D00}"/>
              </a:ext>
            </a:extLst>
          </p:cNvPr>
          <p:cNvGraphicFramePr>
            <a:graphicFrameLocks noGrp="1"/>
          </p:cNvGraphicFramePr>
          <p:nvPr>
            <p:extLst>
              <p:ext uri="{D42A27DB-BD31-4B8C-83A1-F6EECF244321}">
                <p14:modId xmlns:p14="http://schemas.microsoft.com/office/powerpoint/2010/main" val="1186451929"/>
              </p:ext>
            </p:extLst>
          </p:nvPr>
        </p:nvGraphicFramePr>
        <p:xfrm>
          <a:off x="7275593" y="1963493"/>
          <a:ext cx="1440000" cy="1417320"/>
        </p:xfrm>
        <a:graphic>
          <a:graphicData uri="http://schemas.openxmlformats.org/drawingml/2006/table">
            <a:tbl>
              <a:tblPr firstRow="1" bandRow="1">
                <a:solidFill>
                  <a:schemeClr val="bg1"/>
                </a:solidFill>
                <a:tableStyleId>{5940675A-B579-460E-94D1-54222C63F5DA}</a:tableStyleId>
              </a:tblPr>
              <a:tblGrid>
                <a:gridCol w="1440000">
                  <a:extLst>
                    <a:ext uri="{9D8B030D-6E8A-4147-A177-3AD203B41FA5}">
                      <a16:colId xmlns:a16="http://schemas.microsoft.com/office/drawing/2014/main" val="1671539322"/>
                    </a:ext>
                  </a:extLst>
                </a:gridCol>
              </a:tblGrid>
              <a:tr h="264160">
                <a:tc>
                  <a:txBody>
                    <a:bodyPr/>
                    <a:lstStyle/>
                    <a:p>
                      <a:pPr algn="ctr"/>
                      <a:r>
                        <a:rPr kumimoji="1" lang="ja-JP" altLang="en-US" sz="700" b="1" dirty="0"/>
                        <a:t>人口動態、人口流出入情報等</a:t>
                      </a:r>
                      <a:endParaRPr kumimoji="1" lang="en-US" altLang="ja-JP" sz="700" b="1" dirty="0"/>
                    </a:p>
                    <a:p>
                      <a:pPr algn="ctr"/>
                      <a:r>
                        <a:rPr kumimoji="1" lang="ja-JP" altLang="en-US" sz="700" dirty="0"/>
                        <a:t>（住民課）</a:t>
                      </a:r>
                    </a:p>
                  </a:txBody>
                  <a:tcPr marL="60960" marR="60960" marT="30480" marB="30480">
                    <a:solidFill>
                      <a:schemeClr val="bg1"/>
                    </a:solidFill>
                  </a:tcPr>
                </a:tc>
                <a:extLst>
                  <a:ext uri="{0D108BD9-81ED-4DB2-BD59-A6C34878D82A}">
                    <a16:rowId xmlns:a16="http://schemas.microsoft.com/office/drawing/2014/main" val="1083327020"/>
                  </a:ext>
                </a:extLst>
              </a:tr>
              <a:tr h="365760">
                <a:tc>
                  <a:txBody>
                    <a:bodyPr/>
                    <a:lstStyle/>
                    <a:p>
                      <a:pPr algn="ctr"/>
                      <a:r>
                        <a:rPr kumimoji="1" lang="ja-JP" altLang="en-US" sz="700" b="1" dirty="0"/>
                        <a:t>こども関係情報</a:t>
                      </a:r>
                      <a:endParaRPr kumimoji="1" lang="en-US" altLang="ja-JP" sz="700" b="1" dirty="0"/>
                    </a:p>
                    <a:p>
                      <a:pPr algn="ctr"/>
                      <a:r>
                        <a:rPr kumimoji="1" lang="ja-JP" altLang="en-US" sz="700" dirty="0"/>
                        <a:t>（こども家庭課、こども相談・健康課）</a:t>
                      </a:r>
                      <a:endParaRPr kumimoji="1" lang="en-US" altLang="ja-JP" sz="700" dirty="0"/>
                    </a:p>
                  </a:txBody>
                  <a:tcPr marL="60960" marR="60960" marT="30480" marB="30480"/>
                </a:tc>
                <a:extLst>
                  <a:ext uri="{0D108BD9-81ED-4DB2-BD59-A6C34878D82A}">
                    <a16:rowId xmlns:a16="http://schemas.microsoft.com/office/drawing/2014/main" val="2879508631"/>
                  </a:ext>
                </a:extLst>
              </a:tr>
              <a:tr h="365760">
                <a:tc>
                  <a:txBody>
                    <a:bodyPr/>
                    <a:lstStyle/>
                    <a:p>
                      <a:pPr algn="ctr"/>
                      <a:r>
                        <a:rPr kumimoji="1" lang="ja-JP" altLang="en-US" sz="700" b="1" dirty="0"/>
                        <a:t>福祉関係情報</a:t>
                      </a:r>
                      <a:endParaRPr kumimoji="1" lang="en-US" altLang="ja-JP" sz="700" b="1" dirty="0"/>
                    </a:p>
                    <a:p>
                      <a:pPr algn="ctr"/>
                      <a:r>
                        <a:rPr kumimoji="1" lang="ja-JP" altLang="en-US" sz="700" dirty="0"/>
                        <a:t>（ちゅいしぃじぃ課、介護保険課、保護管理課）</a:t>
                      </a:r>
                    </a:p>
                  </a:txBody>
                  <a:tcPr marL="60960" marR="60960" marT="30480" marB="30480"/>
                </a:tc>
                <a:extLst>
                  <a:ext uri="{0D108BD9-81ED-4DB2-BD59-A6C34878D82A}">
                    <a16:rowId xmlns:a16="http://schemas.microsoft.com/office/drawing/2014/main" val="3813568583"/>
                  </a:ext>
                </a:extLst>
              </a:tr>
              <a:tr h="365760">
                <a:tc>
                  <a:txBody>
                    <a:bodyPr/>
                    <a:lstStyle/>
                    <a:p>
                      <a:pPr algn="ctr"/>
                      <a:r>
                        <a:rPr kumimoji="1" lang="ja-JP" altLang="en-US" sz="700" b="1" dirty="0"/>
                        <a:t>統計、計画、政策関係情報</a:t>
                      </a:r>
                      <a:endParaRPr kumimoji="1" lang="en-US" altLang="ja-JP" sz="700" b="1" dirty="0"/>
                    </a:p>
                    <a:p>
                      <a:pPr algn="ctr"/>
                      <a:r>
                        <a:rPr kumimoji="1" lang="ja-JP" altLang="en-US" sz="700" dirty="0"/>
                        <a:t>（各課統計担当、政策企画課、行政改革推進課、財政課）</a:t>
                      </a:r>
                    </a:p>
                  </a:txBody>
                  <a:tcPr marL="60960" marR="60960" marT="30480" marB="30480"/>
                </a:tc>
                <a:extLst>
                  <a:ext uri="{0D108BD9-81ED-4DB2-BD59-A6C34878D82A}">
                    <a16:rowId xmlns:a16="http://schemas.microsoft.com/office/drawing/2014/main" val="3651149531"/>
                  </a:ext>
                </a:extLst>
              </a:tr>
            </a:tbl>
          </a:graphicData>
        </a:graphic>
      </p:graphicFrame>
    </p:spTree>
    <p:extLst>
      <p:ext uri="{BB962C8B-B14F-4D97-AF65-F5344CB8AC3E}">
        <p14:creationId xmlns:p14="http://schemas.microsoft.com/office/powerpoint/2010/main" val="4041506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 name="Rectangle 67"/>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推進体制</a:t>
            </a:r>
            <a:endParaRPr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1275" name="Text Box 4"/>
          <p:cNvSpPr txBox="1">
            <a:spLocks noChangeArrowheads="1"/>
          </p:cNvSpPr>
          <p:nvPr/>
        </p:nvSpPr>
        <p:spPr>
          <a:xfrm>
            <a:off x="85363" y="636526"/>
            <a:ext cx="3884240" cy="3385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dirty="0">
                <a:latin typeface="Meiryo UI" panose="020B0604030504040204" pitchFamily="50" charset="-128"/>
                <a:ea typeface="Meiryo UI" panose="020B0604030504040204" pitchFamily="50" charset="-128"/>
              </a:rPr>
              <a:t>事業推進体制</a:t>
            </a:r>
            <a:endParaRPr lang="ja-JP" altLang="en-US" sz="1200" dirty="0">
              <a:latin typeface="Meiryo UI" panose="020B0604030504040204" pitchFamily="50" charset="-128"/>
              <a:ea typeface="Meiryo UI" panose="020B0604030504040204" pitchFamily="50" charset="-128"/>
            </a:endParaRPr>
          </a:p>
        </p:txBody>
      </p:sp>
      <p:sp>
        <p:nvSpPr>
          <p:cNvPr id="1276" name="Rectangle 66"/>
          <p:cNvSpPr>
            <a:spLocks noChangeArrowheads="1"/>
          </p:cNvSpPr>
          <p:nvPr/>
        </p:nvSpPr>
        <p:spPr>
          <a:xfrm>
            <a:off x="201653" y="1063091"/>
            <a:ext cx="8740694" cy="2941973"/>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solidFill>
                <a:srgbClr val="0070C0"/>
              </a:solidFill>
              <a:latin typeface="Meiryo UI" panose="020B0604030504040204" pitchFamily="50" charset="-128"/>
              <a:ea typeface="Meiryo UI" panose="020B0604030504040204" pitchFamily="50" charset="-128"/>
            </a:endParaRPr>
          </a:p>
        </p:txBody>
      </p:sp>
      <p:graphicFrame>
        <p:nvGraphicFramePr>
          <p:cNvPr id="12" name="表 3">
            <a:extLst>
              <a:ext uri="{FF2B5EF4-FFF2-40B4-BE49-F238E27FC236}">
                <a16:creationId xmlns:a16="http://schemas.microsoft.com/office/drawing/2014/main" id="{C9BF8070-D915-4182-97DB-E900F18FD418}"/>
              </a:ext>
            </a:extLst>
          </p:cNvPr>
          <p:cNvGraphicFramePr>
            <a:graphicFrameLocks noGrp="1"/>
          </p:cNvGraphicFramePr>
          <p:nvPr>
            <p:extLst>
              <p:ext uri="{D42A27DB-BD31-4B8C-83A1-F6EECF244321}">
                <p14:modId xmlns:p14="http://schemas.microsoft.com/office/powerpoint/2010/main" val="2664657054"/>
              </p:ext>
            </p:extLst>
          </p:nvPr>
        </p:nvGraphicFramePr>
        <p:xfrm>
          <a:off x="196424" y="4141076"/>
          <a:ext cx="4252240" cy="2592000"/>
        </p:xfrm>
        <a:graphic>
          <a:graphicData uri="http://schemas.openxmlformats.org/drawingml/2006/table">
            <a:tbl>
              <a:tblPr/>
              <a:tblGrid>
                <a:gridCol w="1120240">
                  <a:extLst>
                    <a:ext uri="{9D8B030D-6E8A-4147-A177-3AD203B41FA5}">
                      <a16:colId xmlns:a16="http://schemas.microsoft.com/office/drawing/2014/main" val="20001"/>
                    </a:ext>
                  </a:extLst>
                </a:gridCol>
                <a:gridCol w="3132000">
                  <a:extLst>
                    <a:ext uri="{9D8B030D-6E8A-4147-A177-3AD203B41FA5}">
                      <a16:colId xmlns:a16="http://schemas.microsoft.com/office/drawing/2014/main" val="20002"/>
                    </a:ext>
                  </a:extLst>
                </a:gridCol>
              </a:tblGrid>
              <a:tr h="288000">
                <a:tc>
                  <a:txBody>
                    <a:bodyPr/>
                    <a:lstStyle/>
                    <a:p>
                      <a:pPr marR="44450" indent="127000" algn="ctr">
                        <a:spcAft>
                          <a:spcPts val="0"/>
                        </a:spcAft>
                        <a:tabLst>
                          <a:tab pos="2700020" algn="ctr"/>
                          <a:tab pos="5400040" algn="r"/>
                        </a:tabLst>
                      </a:pPr>
                      <a:r>
                        <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名称</a:t>
                      </a: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a:txBody>
                    <a:bodyPr/>
                    <a:lstStyle/>
                    <a:p>
                      <a:pPr marR="44450" indent="127000" algn="ctr">
                        <a:spcAft>
                          <a:spcPts val="0"/>
                        </a:spcAft>
                        <a:tabLst>
                          <a:tab pos="2700020" algn="ctr"/>
                          <a:tab pos="5400040" algn="r"/>
                        </a:tabLst>
                      </a:pPr>
                      <a:r>
                        <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役割</a:t>
                      </a:r>
                      <a:endParaRPr lang="en-US"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0000"/>
                  </a:ext>
                </a:extLst>
              </a:tr>
              <a:tr h="576000">
                <a:tc>
                  <a:txBody>
                    <a:bodyPr/>
                    <a:lstStyle/>
                    <a:p>
                      <a:pPr marR="44450" indent="127000">
                        <a:spcAft>
                          <a:spcPts val="0"/>
                        </a:spcAft>
                        <a:tabLst>
                          <a:tab pos="2700020" algn="ctr"/>
                          <a:tab pos="5400040" algn="r"/>
                        </a:tabLs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沖縄</a:t>
                      </a:r>
                      <a:r>
                        <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r>
                        <a:rPr lang="ja-JP" sz="1100" kern="0" dirty="0">
                          <a:solidFill>
                            <a:schemeClr val="tx1"/>
                          </a:solidFill>
                          <a:effectLst/>
                          <a:latin typeface="Meiryo UI" panose="020B0604030504040204" pitchFamily="50" charset="-128"/>
                          <a:ea typeface="Meiryo UI" panose="020B0604030504040204" pitchFamily="50" charset="-128"/>
                          <a:cs typeface="ＭＳ明朝-WinCharSetFFFF-H"/>
                        </a:rPr>
                        <a:t>事業計画の立案</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1450" marR="44450" indent="-171450">
                        <a:spcAft>
                          <a:spcPts val="0"/>
                        </a:spcAft>
                        <a:buFont typeface="Arial" panose="020B0604020202020204" pitchFamily="34" charset="0"/>
                        <a:buChar char="•"/>
                      </a:pPr>
                      <a:r>
                        <a:rPr lang="ja-JP" sz="1100" kern="0" dirty="0">
                          <a:solidFill>
                            <a:schemeClr val="tx1"/>
                          </a:solidFill>
                          <a:effectLst/>
                          <a:latin typeface="Meiryo UI" panose="020B0604030504040204" pitchFamily="50" charset="-128"/>
                          <a:ea typeface="Meiryo UI" panose="020B0604030504040204" pitchFamily="50" charset="-128"/>
                          <a:cs typeface="ＭＳ明朝-WinCharSetFFFF-H"/>
                        </a:rPr>
                        <a:t>報告書作成</a:t>
                      </a:r>
                      <a:r>
                        <a:rPr lang="ja-JP" altLang="en-US" sz="1100" kern="0" dirty="0">
                          <a:solidFill>
                            <a:schemeClr val="tx1"/>
                          </a:solidFill>
                          <a:effectLst/>
                          <a:latin typeface="Meiryo UI" panose="020B0604030504040204" pitchFamily="50" charset="-128"/>
                          <a:ea typeface="Meiryo UI" panose="020B0604030504040204" pitchFamily="50" charset="-128"/>
                          <a:cs typeface="ＭＳ明朝-WinCharSetFFFF-H"/>
                        </a:rPr>
                        <a:t>をはじめとする</a:t>
                      </a:r>
                      <a:r>
                        <a:rPr lang="ja-JP" sz="1100" kern="0" dirty="0">
                          <a:solidFill>
                            <a:schemeClr val="tx1"/>
                          </a:solidFill>
                          <a:effectLst/>
                          <a:latin typeface="Meiryo UI" panose="020B0604030504040204" pitchFamily="50" charset="-128"/>
                          <a:ea typeface="Meiryo UI" panose="020B0604030504040204" pitchFamily="50" charset="-128"/>
                          <a:cs typeface="ＭＳ明朝-WinCharSetFFFF-H"/>
                        </a:rPr>
                        <a:t>事業全般の管理・</a:t>
                      </a:r>
                      <a:br>
                        <a:rPr lang="en-US" altLang="ja-JP" sz="1100" kern="0" dirty="0">
                          <a:solidFill>
                            <a:schemeClr val="tx1"/>
                          </a:solidFill>
                          <a:effectLst/>
                          <a:latin typeface="Meiryo UI" panose="020B0604030504040204" pitchFamily="50" charset="-128"/>
                          <a:ea typeface="Meiryo UI" panose="020B0604030504040204" pitchFamily="50" charset="-128"/>
                          <a:cs typeface="ＭＳ明朝-WinCharSetFFFF-H"/>
                        </a:rPr>
                      </a:br>
                      <a:r>
                        <a:rPr lang="ja-JP" sz="1100" kern="0" dirty="0">
                          <a:solidFill>
                            <a:schemeClr val="tx1"/>
                          </a:solidFill>
                          <a:effectLst/>
                          <a:latin typeface="Meiryo UI" panose="020B0604030504040204" pitchFamily="50" charset="-128"/>
                          <a:ea typeface="Meiryo UI" panose="020B0604030504040204" pitchFamily="50" charset="-128"/>
                          <a:cs typeface="ＭＳ明朝-WinCharSetFFFF-H"/>
                        </a:rPr>
                        <a:t>統括業務</a:t>
                      </a:r>
                      <a:r>
                        <a:rPr lang="ja-JP" altLang="en-US" sz="1100" kern="0" dirty="0">
                          <a:solidFill>
                            <a:schemeClr val="tx1"/>
                          </a:solidFill>
                          <a:effectLst/>
                          <a:latin typeface="Meiryo UI" panose="020B0604030504040204" pitchFamily="50" charset="-128"/>
                          <a:ea typeface="Meiryo UI" panose="020B0604030504040204" pitchFamily="50" charset="-128"/>
                          <a:cs typeface="ＭＳ明朝-WinCharSetFFFF-H"/>
                        </a:rPr>
                        <a:t>内諾済</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576000">
                <a:tc>
                  <a:txBody>
                    <a:bodyPr/>
                    <a:lstStyle/>
                    <a:p>
                      <a:pPr marR="44450" indent="127000">
                        <a:spcAft>
                          <a:spcPts val="0"/>
                        </a:spcAft>
                        <a:tabLst>
                          <a:tab pos="2700020" algn="ctr"/>
                          <a:tab pos="5400040" algn="r"/>
                        </a:tabLs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委託業者</a:t>
                      </a:r>
                      <a:endParaRPr lang="en-US"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（入札）</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r>
                        <a:rPr lang="en-US"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BI</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ツール導入に伴う環境構築</a:t>
                      </a:r>
                      <a:endParaRPr lang="en-US"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1450" marR="44450" indent="-171450">
                        <a:spcAft>
                          <a:spcPts val="0"/>
                        </a:spcAft>
                        <a:buFont typeface="Arial" panose="020B0604020202020204" pitchFamily="34" charset="0"/>
                        <a:buChar char="•"/>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ライセンス調達</a:t>
                      </a:r>
                      <a:endParaRPr lang="en-US"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1450" marR="44450" indent="-171450">
                        <a:spcAft>
                          <a:spcPts val="0"/>
                        </a:spcAft>
                        <a:buFont typeface="Arial" panose="020B0604020202020204" pitchFamily="34" charset="0"/>
                        <a:buChar char="•"/>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操作研修、</a:t>
                      </a:r>
                      <a:r>
                        <a:rPr lang="en-US"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QA</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対応</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576000">
                <a:tc>
                  <a:txBody>
                    <a:bodyPr/>
                    <a:lstStyle/>
                    <a:p>
                      <a:pPr marL="0" marR="44450" lvl="0" indent="127000" algn="l" defTabSz="685800" rtl="0" eaLnBrk="1" fontAlgn="auto" latinLnBrk="0" hangingPunct="1">
                        <a:lnSpc>
                          <a:spcPct val="100000"/>
                        </a:lnSpc>
                        <a:spcBef>
                          <a:spcPts val="0"/>
                        </a:spcBef>
                        <a:spcAft>
                          <a:spcPts val="0"/>
                        </a:spcAft>
                        <a:buClrTx/>
                        <a:buSzTx/>
                        <a:buFontTx/>
                        <a:buNone/>
                        <a:tabLst>
                          <a:tab pos="2700020" algn="ctr"/>
                          <a:tab pos="5400040" algn="r"/>
                        </a:tabLst>
                        <a:defRPr/>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地域情報化アドバイザー</a:t>
                      </a:r>
                      <a:endParaRPr lang="ja-JP"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tabLst>
                          <a:tab pos="2700020" algn="ctr"/>
                          <a:tab pos="5400040" algn="r"/>
                        </a:tabLst>
                      </a:pPr>
                      <a:r>
                        <a:rPr lang="en-US"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BI</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ツールを用いたデータ利活用の具体的事例の紹介や普及促進のための手法などの助言や提案</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576000">
                <a:tc>
                  <a:txBody>
                    <a:bodyPr/>
                    <a:lstStyle/>
                    <a:p>
                      <a:pPr marR="44450" indent="127000">
                        <a:spcAft>
                          <a:spcPts val="0"/>
                        </a:spcAft>
                        <a:tabLst>
                          <a:tab pos="2700020" algn="ctr"/>
                          <a:tab pos="5400040" algn="r"/>
                        </a:tabLst>
                      </a:pP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tabLst>
                          <a:tab pos="2700020" algn="ctr"/>
                          <a:tab pos="5400040" algn="r"/>
                        </a:tabLst>
                      </a:pP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351443552"/>
                  </a:ext>
                </a:extLst>
              </a:tr>
            </a:tbl>
          </a:graphicData>
        </a:graphic>
      </p:graphicFrame>
      <p:graphicFrame>
        <p:nvGraphicFramePr>
          <p:cNvPr id="16" name="表 3">
            <a:extLst>
              <a:ext uri="{FF2B5EF4-FFF2-40B4-BE49-F238E27FC236}">
                <a16:creationId xmlns:a16="http://schemas.microsoft.com/office/drawing/2014/main" id="{14DF7ED3-77C0-4C52-AB75-EE66BB223133}"/>
              </a:ext>
            </a:extLst>
          </p:cNvPr>
          <p:cNvGraphicFramePr>
            <a:graphicFrameLocks noGrp="1"/>
          </p:cNvGraphicFramePr>
          <p:nvPr>
            <p:extLst>
              <p:ext uri="{D42A27DB-BD31-4B8C-83A1-F6EECF244321}">
                <p14:modId xmlns:p14="http://schemas.microsoft.com/office/powerpoint/2010/main" val="276442082"/>
              </p:ext>
            </p:extLst>
          </p:nvPr>
        </p:nvGraphicFramePr>
        <p:xfrm>
          <a:off x="4685455" y="4141076"/>
          <a:ext cx="4252240" cy="2592000"/>
        </p:xfrm>
        <a:graphic>
          <a:graphicData uri="http://schemas.openxmlformats.org/drawingml/2006/table">
            <a:tbl>
              <a:tblPr/>
              <a:tblGrid>
                <a:gridCol w="1120240">
                  <a:extLst>
                    <a:ext uri="{9D8B030D-6E8A-4147-A177-3AD203B41FA5}">
                      <a16:colId xmlns:a16="http://schemas.microsoft.com/office/drawing/2014/main" val="20001"/>
                    </a:ext>
                  </a:extLst>
                </a:gridCol>
                <a:gridCol w="3132000">
                  <a:extLst>
                    <a:ext uri="{9D8B030D-6E8A-4147-A177-3AD203B41FA5}">
                      <a16:colId xmlns:a16="http://schemas.microsoft.com/office/drawing/2014/main" val="20002"/>
                    </a:ext>
                  </a:extLst>
                </a:gridCol>
              </a:tblGrid>
              <a:tr h="288000">
                <a:tc>
                  <a:txBody>
                    <a:bodyPr/>
                    <a:lstStyle/>
                    <a:p>
                      <a:pPr marR="44450" indent="127000" algn="ctr">
                        <a:spcAft>
                          <a:spcPts val="0"/>
                        </a:spcAft>
                        <a:tabLst>
                          <a:tab pos="2700020" algn="ctr"/>
                          <a:tab pos="5400040" algn="r"/>
                        </a:tabLs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名称</a:t>
                      </a: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a:txBody>
                    <a:bodyPr/>
                    <a:lstStyle/>
                    <a:p>
                      <a:pPr marR="44450" indent="127000" algn="ctr">
                        <a:spcAft>
                          <a:spcPts val="0"/>
                        </a:spcAft>
                        <a:tabLst>
                          <a:tab pos="2700020" algn="ctr"/>
                          <a:tab pos="5400040" algn="r"/>
                        </a:tabLs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役割</a:t>
                      </a:r>
                      <a:endPar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0000"/>
                  </a:ext>
                </a:extLst>
              </a:tr>
              <a:tr h="576000">
                <a:tc>
                  <a:txBody>
                    <a:bodyPr/>
                    <a:lstStyle/>
                    <a:p>
                      <a:pPr marR="44450" indent="127000">
                        <a:spcAft>
                          <a:spcPts val="0"/>
                        </a:spcAft>
                        <a:tabLst>
                          <a:tab pos="2700020" algn="ctr"/>
                          <a:tab pos="5400040" algn="r"/>
                        </a:tabLst>
                      </a:pP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0" marR="44450" indent="0">
                        <a:spcAft>
                          <a:spcPts val="0"/>
                        </a:spcAft>
                        <a:buFont typeface="Arial" panose="020B0604020202020204" pitchFamily="34" charset="0"/>
                        <a:buNone/>
                      </a:pP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576000">
                <a:tc>
                  <a:txBody>
                    <a:bodyPr/>
                    <a:lstStyle/>
                    <a:p>
                      <a:pPr marR="44450" indent="127000">
                        <a:spcAft>
                          <a:spcPts val="0"/>
                        </a:spcAft>
                        <a:tabLst>
                          <a:tab pos="2700020" algn="ctr"/>
                          <a:tab pos="5400040" algn="r"/>
                        </a:tabLst>
                      </a:pP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44450" indent="0">
                        <a:spcAft>
                          <a:spcPts val="0"/>
                        </a:spcAft>
                        <a:buFont typeface="Arial" panose="020B0604020202020204" pitchFamily="34" charset="0"/>
                        <a:buNone/>
                      </a:pP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576000">
                <a:tc>
                  <a:txBody>
                    <a:bodyPr/>
                    <a:lstStyle/>
                    <a:p>
                      <a:pPr marR="44450" indent="127000">
                        <a:spcAft>
                          <a:spcPts val="0"/>
                        </a:spcAft>
                        <a:tabLst>
                          <a:tab pos="2700020" algn="ctr"/>
                          <a:tab pos="5400040" algn="r"/>
                        </a:tabLst>
                      </a:pP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44450" indent="0">
                        <a:spcAft>
                          <a:spcPts val="0"/>
                        </a:spcAft>
                        <a:buFont typeface="Arial" panose="020B0604020202020204" pitchFamily="34" charset="0"/>
                        <a:buNone/>
                        <a:tabLst>
                          <a:tab pos="2700020" algn="ctr"/>
                          <a:tab pos="5400040" algn="r"/>
                        </a:tabLst>
                      </a:pP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576000">
                <a:tc>
                  <a:txBody>
                    <a:bodyPr/>
                    <a:lstStyle/>
                    <a:p>
                      <a:pPr marR="44450" indent="127000">
                        <a:spcAft>
                          <a:spcPts val="0"/>
                        </a:spcAft>
                        <a:tabLst>
                          <a:tab pos="2700020" algn="ctr"/>
                          <a:tab pos="5400040" algn="r"/>
                        </a:tabLst>
                      </a:pP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44450" indent="0">
                        <a:spcAft>
                          <a:spcPts val="0"/>
                        </a:spcAft>
                        <a:buFont typeface="Arial" panose="020B0604020202020204" pitchFamily="34" charset="0"/>
                        <a:buNone/>
                        <a:tabLst>
                          <a:tab pos="2700020" algn="ctr"/>
                          <a:tab pos="5400040" algn="r"/>
                        </a:tabLst>
                      </a:pP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351443552"/>
                  </a:ext>
                </a:extLst>
              </a:tr>
            </a:tbl>
          </a:graphicData>
        </a:graphic>
      </p:graphicFrame>
      <p:sp>
        <p:nvSpPr>
          <p:cNvPr id="17" name="正方形/長方形 16">
            <a:extLst>
              <a:ext uri="{FF2B5EF4-FFF2-40B4-BE49-F238E27FC236}">
                <a16:creationId xmlns:a16="http://schemas.microsoft.com/office/drawing/2014/main" id="{1AD29711-CA27-4310-8035-B01DF9E5B398}"/>
              </a:ext>
            </a:extLst>
          </p:cNvPr>
          <p:cNvSpPr/>
          <p:nvPr/>
        </p:nvSpPr>
        <p:spPr>
          <a:xfrm>
            <a:off x="2435753" y="2369366"/>
            <a:ext cx="1122079" cy="45004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45720" indent="128016" algn="ctr" rtl="0" eaLnBrk="1" fontAlgn="ctr" latinLnBrk="0" hangingPunct="1">
              <a:spcBef>
                <a:spcPts val="0"/>
              </a:spcBef>
              <a:spcAft>
                <a:spcPts val="0"/>
              </a:spcAft>
              <a:tabLst>
                <a:tab pos="2700020" algn="ctr"/>
                <a:tab pos="5400040" algn="r"/>
              </a:tabLst>
            </a:pPr>
            <a:r>
              <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沖縄</a:t>
            </a:r>
            <a:r>
              <a:rPr kumimoji="1" lang="ja-JP" altLang="ja-JP" sz="1200" b="0" i="0" u="none" strike="noStrik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市</a:t>
            </a:r>
            <a:endParaRPr lang="ja-JP" altLang="ja-JP" sz="1200" b="0" i="0" u="none" strike="noStrike" dirty="0">
              <a:effectLst/>
              <a:latin typeface="Arial" panose="020B0604020202020204" pitchFamily="34" charset="0"/>
              <a:ea typeface="Meiryo UI" panose="020B0604030504040204" pitchFamily="50" charset="-128"/>
            </a:endParaRPr>
          </a:p>
        </p:txBody>
      </p:sp>
      <p:sp>
        <p:nvSpPr>
          <p:cNvPr id="21" name="正方形/長方形 20">
            <a:extLst>
              <a:ext uri="{FF2B5EF4-FFF2-40B4-BE49-F238E27FC236}">
                <a16:creationId xmlns:a16="http://schemas.microsoft.com/office/drawing/2014/main" id="{5896855D-5674-42DC-AAD0-26D9C6C7F8A2}"/>
              </a:ext>
            </a:extLst>
          </p:cNvPr>
          <p:cNvSpPr/>
          <p:nvPr/>
        </p:nvSpPr>
        <p:spPr>
          <a:xfrm>
            <a:off x="5049078" y="2290248"/>
            <a:ext cx="1910402" cy="58200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45720" indent="128016" algn="ctr" rtl="0" eaLnBrk="1" fontAlgn="ctr" latinLnBrk="0" hangingPunct="1">
              <a:spcBef>
                <a:spcPts val="0"/>
              </a:spcBef>
              <a:spcAft>
                <a:spcPts val="0"/>
              </a:spcAft>
              <a:tabLst>
                <a:tab pos="2700020" algn="ctr"/>
                <a:tab pos="5400040" algn="r"/>
              </a:tabLst>
            </a:pPr>
            <a:r>
              <a:rPr lang="ja-JP" altLang="en-US" sz="1200" dirty="0">
                <a:solidFill>
                  <a:schemeClr val="tx1"/>
                </a:solidFill>
                <a:latin typeface="Arial" panose="020B0604020202020204" pitchFamily="34" charset="0"/>
                <a:ea typeface="Meiryo UI" panose="020B0604030504040204" pitchFamily="50" charset="-128"/>
              </a:rPr>
              <a:t>未定（入札予定）</a:t>
            </a:r>
            <a:endParaRPr lang="en-US" altLang="ja-JP" sz="1200" dirty="0">
              <a:solidFill>
                <a:schemeClr val="tx1"/>
              </a:solidFill>
              <a:latin typeface="Arial" panose="020B0604020202020204" pitchFamily="34" charset="0"/>
              <a:ea typeface="Meiryo UI" panose="020B0604030504040204" pitchFamily="50" charset="-128"/>
            </a:endParaRPr>
          </a:p>
        </p:txBody>
      </p:sp>
      <p:sp>
        <p:nvSpPr>
          <p:cNvPr id="23" name="正方形/長方形 22">
            <a:extLst>
              <a:ext uri="{FF2B5EF4-FFF2-40B4-BE49-F238E27FC236}">
                <a16:creationId xmlns:a16="http://schemas.microsoft.com/office/drawing/2014/main" id="{A0CC0E28-F0E9-4320-8C92-C72175338534}"/>
              </a:ext>
            </a:extLst>
          </p:cNvPr>
          <p:cNvSpPr/>
          <p:nvPr/>
        </p:nvSpPr>
        <p:spPr>
          <a:xfrm>
            <a:off x="4750928" y="1955005"/>
            <a:ext cx="2470577" cy="324833"/>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45720" indent="128016" algn="ctr" rtl="0" eaLnBrk="1" fontAlgn="ctr" latinLnBrk="0" hangingPunct="1">
              <a:spcBef>
                <a:spcPts val="0"/>
              </a:spcBef>
              <a:spcAft>
                <a:spcPts val="0"/>
              </a:spcAft>
              <a:tabLst>
                <a:tab pos="2700020" algn="ctr"/>
                <a:tab pos="5400040" algn="r"/>
              </a:tabLst>
            </a:pPr>
            <a:r>
              <a:rPr lang="en-US" altLang="ja-JP"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BI</a:t>
            </a:r>
            <a:r>
              <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ツール</a:t>
            </a:r>
            <a:endParaRPr kumimoji="1" lang="ja-JP" altLang="en-US" sz="1200" b="0" i="0" u="none" strike="noStrik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四角形: 角を丸くする 59">
            <a:extLst>
              <a:ext uri="{FF2B5EF4-FFF2-40B4-BE49-F238E27FC236}">
                <a16:creationId xmlns:a16="http://schemas.microsoft.com/office/drawing/2014/main" id="{223230A0-7BDC-4406-94A1-2C097931D8A6}"/>
              </a:ext>
            </a:extLst>
          </p:cNvPr>
          <p:cNvSpPr/>
          <p:nvPr/>
        </p:nvSpPr>
        <p:spPr>
          <a:xfrm>
            <a:off x="6705082" y="2385978"/>
            <a:ext cx="720000" cy="196364"/>
          </a:xfrm>
          <a:prstGeom prst="roundRect">
            <a:avLst>
              <a:gd name="adj" fmla="val 40234"/>
            </a:avLst>
          </a:prstGeom>
          <a:solidFill>
            <a:schemeClr val="bg1">
              <a:lumMod val="75000"/>
            </a:schemeClr>
          </a:solidFill>
          <a:ln>
            <a:noFill/>
          </a:ln>
        </p:spPr>
        <p:txBody>
          <a:bodyPr wrap="square" lIns="36000" rIns="36000" anchor="ctr">
            <a:spAutoFit/>
          </a:bodyPr>
          <a:lstStyle/>
          <a:p>
            <a:pPr algn="ctr" defTabSz="914400">
              <a:lnSpc>
                <a:spcPct val="110000"/>
              </a:lnSpc>
            </a:pPr>
            <a:r>
              <a:rPr lang="ja-JP" altLang="en-US" sz="900" dirty="0">
                <a:solidFill>
                  <a:sysClr val="windowText" lastClr="000000"/>
                </a:solidFill>
                <a:latin typeface="Meiryo UI"/>
                <a:ea typeface="Meiryo UI"/>
              </a:rPr>
              <a:t>検討段階</a:t>
            </a:r>
            <a:endParaRPr kumimoji="1" lang="en-US" altLang="ja-JP" sz="700" dirty="0">
              <a:solidFill>
                <a:sysClr val="windowText" lastClr="000000"/>
              </a:solidFill>
              <a:latin typeface="Meiryo UI"/>
              <a:ea typeface="Meiryo UI"/>
            </a:endParaRPr>
          </a:p>
        </p:txBody>
      </p:sp>
      <p:sp>
        <p:nvSpPr>
          <p:cNvPr id="1280" name="正方形/長方形 4"/>
          <p:cNvSpPr/>
          <p:nvPr/>
        </p:nvSpPr>
        <p:spPr>
          <a:xfrm>
            <a:off x="179512" y="1110201"/>
            <a:ext cx="8766000" cy="738664"/>
          </a:xfrm>
          <a:prstGeom prst="rect">
            <a:avLst/>
          </a:prstGeom>
        </p:spPr>
        <p:txBody>
          <a:bodyPr wrap="square" rIns="36000">
            <a:spAutoFit/>
          </a:bodyPr>
          <a:lstStyle/>
          <a:p>
            <a:pPr marL="265113" marR="143510" indent="-176213">
              <a:spcAft>
                <a:spcPts val="0"/>
              </a:spcAft>
            </a:pPr>
            <a:r>
              <a:rPr lang="ja-JP" altLang="ja-JP" sz="1400" i="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申請団体</a:t>
            </a:r>
            <a:r>
              <a:rPr lang="ja-JP" altLang="ja-JP" sz="1400" i="1" kern="100" dirty="0">
                <a:latin typeface="Meiryo UI" panose="020B0604030504040204" pitchFamily="50" charset="-128"/>
                <a:ea typeface="Meiryo UI" panose="020B0604030504040204" pitchFamily="50" charset="-128"/>
                <a:cs typeface="Meiryo UI" panose="020B0604030504040204" pitchFamily="50" charset="-128"/>
              </a:rPr>
              <a:t>のみならず、</a:t>
            </a: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サービス提供事業者を含め、</a:t>
            </a:r>
            <a:r>
              <a:rPr lang="ja-JP" altLang="ja-JP" sz="1400" i="1" kern="100"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推進体制に参画する（予定を含む）各主体及び、</a:t>
            </a:r>
            <a:br>
              <a:rPr lang="en-US" altLang="ja-JP" sz="1400" i="1" kern="100" dirty="0">
                <a:latin typeface="Meiryo UI" panose="020B0604030504040204" pitchFamily="50" charset="-128"/>
                <a:ea typeface="Meiryo UI" panose="020B0604030504040204" pitchFamily="50" charset="-128"/>
                <a:cs typeface="Meiryo UI" panose="020B0604030504040204" pitchFamily="50" charset="-128"/>
              </a:rPr>
            </a:b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申請事業を実施する上で協力・連携が不可欠である地域のステークホルダー全て</a:t>
            </a:r>
            <a:r>
              <a:rPr lang="ja-JP" altLang="ja-JP" sz="1400" i="1" kern="100" dirty="0">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体制図に記載すると</a:t>
            </a:r>
            <a:br>
              <a:rPr lang="en-US" altLang="ja-JP" sz="1400" i="1" kern="100" dirty="0">
                <a:latin typeface="Meiryo UI" panose="020B0604030504040204" pitchFamily="50" charset="-128"/>
                <a:ea typeface="Meiryo UI" panose="020B0604030504040204" pitchFamily="50" charset="-128"/>
                <a:cs typeface="Meiryo UI" panose="020B0604030504040204" pitchFamily="50" charset="-128"/>
              </a:rPr>
            </a:b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ともに、下欄に各主体の役割を具体的に記載すること。</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a:extLst>
              <a:ext uri="{FF2B5EF4-FFF2-40B4-BE49-F238E27FC236}">
                <a16:creationId xmlns:a16="http://schemas.microsoft.com/office/drawing/2014/main" id="{F6A16BBA-B739-404E-B52D-4A67C6C3FD3F}"/>
              </a:ext>
            </a:extLst>
          </p:cNvPr>
          <p:cNvSpPr/>
          <p:nvPr/>
        </p:nvSpPr>
        <p:spPr>
          <a:xfrm>
            <a:off x="9234405" y="919076"/>
            <a:ext cx="1806917" cy="2236598"/>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ea typeface="Meiryo UI" panose="020B0604030504040204" pitchFamily="50" charset="-128"/>
            </a:endParaRPr>
          </a:p>
        </p:txBody>
      </p:sp>
      <p:sp>
        <p:nvSpPr>
          <p:cNvPr id="69" name="正方形/長方形 4">
            <a:extLst>
              <a:ext uri="{FF2B5EF4-FFF2-40B4-BE49-F238E27FC236}">
                <a16:creationId xmlns:a16="http://schemas.microsoft.com/office/drawing/2014/main" id="{47663AFE-57EB-49D9-8F25-29C91937329B}"/>
              </a:ext>
            </a:extLst>
          </p:cNvPr>
          <p:cNvSpPr/>
          <p:nvPr/>
        </p:nvSpPr>
        <p:spPr>
          <a:xfrm>
            <a:off x="9343301" y="1035527"/>
            <a:ext cx="1589124" cy="738664"/>
          </a:xfrm>
          <a:prstGeom prst="rect">
            <a:avLst/>
          </a:prstGeom>
        </p:spPr>
        <p:txBody>
          <a:bodyPr wrap="square" rIns="36000">
            <a:spAutoFit/>
          </a:bodyPr>
          <a:lstStyle/>
          <a:p>
            <a:pPr marL="265113" marR="143510" indent="-176213" algn="ctr">
              <a:spcAft>
                <a:spcPts val="0"/>
              </a:spcAft>
            </a:pP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事業者との</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a:p>
            <a:pPr marL="265113" marR="143510" indent="-176213" algn="ctr">
              <a:spcAft>
                <a:spcPts val="0"/>
              </a:spcAft>
            </a:pP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調整ステータスを</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a:p>
            <a:pPr marL="265113" marR="143510" indent="-176213" algn="ctr">
              <a:spcAft>
                <a:spcPts val="0"/>
              </a:spcAft>
            </a:pP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示すアイコン</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四角形: 角を丸くする 69">
            <a:extLst>
              <a:ext uri="{FF2B5EF4-FFF2-40B4-BE49-F238E27FC236}">
                <a16:creationId xmlns:a16="http://schemas.microsoft.com/office/drawing/2014/main" id="{07F6F5FB-D9C6-463A-9C7F-C045859791F1}"/>
              </a:ext>
            </a:extLst>
          </p:cNvPr>
          <p:cNvSpPr/>
          <p:nvPr/>
        </p:nvSpPr>
        <p:spPr>
          <a:xfrm>
            <a:off x="9846605" y="1938143"/>
            <a:ext cx="582515" cy="196364"/>
          </a:xfrm>
          <a:prstGeom prst="roundRect">
            <a:avLst>
              <a:gd name="adj" fmla="val 40234"/>
            </a:avLst>
          </a:prstGeom>
          <a:solidFill>
            <a:srgbClr val="CCECFF"/>
          </a:solidFill>
          <a:ln>
            <a:noFill/>
          </a:ln>
        </p:spPr>
        <p:txBody>
          <a:bodyPr wrap="square" lIns="36000" rIns="36000" anchor="ctr">
            <a:spAutoFit/>
          </a:bodyPr>
          <a:lstStyle/>
          <a:p>
            <a:pPr algn="ctr" defTabSz="914400">
              <a:lnSpc>
                <a:spcPct val="110000"/>
              </a:lnSpc>
            </a:pPr>
            <a:r>
              <a:rPr lang="ja-JP" altLang="en-US" sz="900" dirty="0">
                <a:solidFill>
                  <a:sysClr val="windowText" lastClr="000000"/>
                </a:solidFill>
                <a:latin typeface="Meiryo UI"/>
                <a:ea typeface="Meiryo UI"/>
              </a:rPr>
              <a:t>参画済</a:t>
            </a:r>
            <a:endParaRPr kumimoji="1" lang="en-US" altLang="ja-JP" sz="700" dirty="0">
              <a:solidFill>
                <a:sysClr val="windowText" lastClr="000000"/>
              </a:solidFill>
              <a:latin typeface="Meiryo UI"/>
              <a:ea typeface="Meiryo UI"/>
            </a:endParaRPr>
          </a:p>
        </p:txBody>
      </p:sp>
      <p:sp>
        <p:nvSpPr>
          <p:cNvPr id="71" name="四角形: 角を丸くする 70">
            <a:extLst>
              <a:ext uri="{FF2B5EF4-FFF2-40B4-BE49-F238E27FC236}">
                <a16:creationId xmlns:a16="http://schemas.microsoft.com/office/drawing/2014/main" id="{74801A4E-25B3-40D5-A849-74A762BA2590}"/>
              </a:ext>
            </a:extLst>
          </p:cNvPr>
          <p:cNvSpPr/>
          <p:nvPr/>
        </p:nvSpPr>
        <p:spPr>
          <a:xfrm>
            <a:off x="9846604" y="2369366"/>
            <a:ext cx="582515" cy="196364"/>
          </a:xfrm>
          <a:prstGeom prst="roundRect">
            <a:avLst>
              <a:gd name="adj" fmla="val 40234"/>
            </a:avLst>
          </a:prstGeom>
          <a:solidFill>
            <a:srgbClr val="99CCFF"/>
          </a:solidFill>
          <a:ln>
            <a:solidFill>
              <a:srgbClr val="53B6D5"/>
            </a:solidFill>
          </a:ln>
        </p:spPr>
        <p:txBody>
          <a:bodyPr wrap="square" lIns="36000" rIns="36000" anchor="ctr">
            <a:spAutoFit/>
          </a:bodyPr>
          <a:lstStyle/>
          <a:p>
            <a:pPr algn="ctr" defTabSz="914400">
              <a:lnSpc>
                <a:spcPct val="110000"/>
              </a:lnSpc>
            </a:pPr>
            <a:r>
              <a:rPr lang="ja-JP" altLang="en-US" sz="900" dirty="0">
                <a:solidFill>
                  <a:sysClr val="windowText" lastClr="000000"/>
                </a:solidFill>
                <a:latin typeface="Meiryo UI"/>
                <a:ea typeface="Meiryo UI"/>
              </a:rPr>
              <a:t>内諾済</a:t>
            </a:r>
            <a:endParaRPr kumimoji="1" lang="en-US" altLang="ja-JP" sz="700" dirty="0">
              <a:solidFill>
                <a:sysClr val="windowText" lastClr="000000"/>
              </a:solidFill>
              <a:latin typeface="Meiryo UI"/>
              <a:ea typeface="Meiryo UI"/>
            </a:endParaRPr>
          </a:p>
        </p:txBody>
      </p:sp>
      <p:sp>
        <p:nvSpPr>
          <p:cNvPr id="72" name="四角形: 角を丸くする 71">
            <a:extLst>
              <a:ext uri="{FF2B5EF4-FFF2-40B4-BE49-F238E27FC236}">
                <a16:creationId xmlns:a16="http://schemas.microsoft.com/office/drawing/2014/main" id="{FF1E06CB-8B36-43F2-9AC2-40B6CCD4DE94}"/>
              </a:ext>
            </a:extLst>
          </p:cNvPr>
          <p:cNvSpPr/>
          <p:nvPr/>
        </p:nvSpPr>
        <p:spPr>
          <a:xfrm>
            <a:off x="9777861" y="2800588"/>
            <a:ext cx="720000" cy="196364"/>
          </a:xfrm>
          <a:prstGeom prst="roundRect">
            <a:avLst>
              <a:gd name="adj" fmla="val 40234"/>
            </a:avLst>
          </a:prstGeom>
          <a:solidFill>
            <a:schemeClr val="bg1">
              <a:lumMod val="75000"/>
            </a:schemeClr>
          </a:solidFill>
          <a:ln>
            <a:noFill/>
          </a:ln>
        </p:spPr>
        <p:txBody>
          <a:bodyPr wrap="square" lIns="36000" rIns="36000" anchor="ctr">
            <a:spAutoFit/>
          </a:bodyPr>
          <a:lstStyle/>
          <a:p>
            <a:pPr algn="ctr" defTabSz="914400">
              <a:lnSpc>
                <a:spcPct val="110000"/>
              </a:lnSpc>
            </a:pPr>
            <a:r>
              <a:rPr lang="ja-JP" altLang="en-US" sz="900" dirty="0">
                <a:solidFill>
                  <a:sysClr val="windowText" lastClr="000000"/>
                </a:solidFill>
                <a:latin typeface="Meiryo UI"/>
                <a:ea typeface="Meiryo UI"/>
              </a:rPr>
              <a:t>検討段階</a:t>
            </a:r>
            <a:endParaRPr kumimoji="1" lang="en-US" altLang="ja-JP" sz="700" dirty="0">
              <a:solidFill>
                <a:sysClr val="windowText" lastClr="000000"/>
              </a:solidFill>
              <a:latin typeface="Meiryo UI"/>
              <a:ea typeface="Meiryo UI"/>
            </a:endParaRPr>
          </a:p>
        </p:txBody>
      </p:sp>
      <p:sp>
        <p:nvSpPr>
          <p:cNvPr id="73" name="正方形/長方形 72">
            <a:extLst>
              <a:ext uri="{FF2B5EF4-FFF2-40B4-BE49-F238E27FC236}">
                <a16:creationId xmlns:a16="http://schemas.microsoft.com/office/drawing/2014/main" id="{172F5483-DF31-4685-B449-921698B3D7DD}"/>
              </a:ext>
            </a:extLst>
          </p:cNvPr>
          <p:cNvSpPr/>
          <p:nvPr/>
        </p:nvSpPr>
        <p:spPr>
          <a:xfrm>
            <a:off x="3724353" y="2217892"/>
            <a:ext cx="1122079" cy="4500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45720" indent="128016" algn="ctr" rtl="0" eaLnBrk="1" fontAlgn="ctr" latinLnBrk="0" hangingPunct="1">
              <a:spcBef>
                <a:spcPts val="0"/>
              </a:spcBef>
              <a:spcAft>
                <a:spcPts val="0"/>
              </a:spcAft>
              <a:tabLst>
                <a:tab pos="2700020" algn="ctr"/>
                <a:tab pos="5400040" algn="r"/>
              </a:tabLst>
            </a:pPr>
            <a:r>
              <a:rPr kumimoji="1" lang="ja-JP" altLang="en-US" sz="1200" b="0" i="0" u="none" strike="noStrik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委託契約</a:t>
            </a:r>
          </a:p>
        </p:txBody>
      </p:sp>
      <p:sp>
        <p:nvSpPr>
          <p:cNvPr id="3" name="スライド番号プレースホルダー 1">
            <a:extLst>
              <a:ext uri="{FF2B5EF4-FFF2-40B4-BE49-F238E27FC236}">
                <a16:creationId xmlns:a16="http://schemas.microsoft.com/office/drawing/2014/main" id="{A92303C0-678C-2AA8-FB8F-CC5A958E6F47}"/>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9</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cxnSp>
        <p:nvCxnSpPr>
          <p:cNvPr id="4" name="直線コネクタ 3">
            <a:extLst>
              <a:ext uri="{FF2B5EF4-FFF2-40B4-BE49-F238E27FC236}">
                <a16:creationId xmlns:a16="http://schemas.microsoft.com/office/drawing/2014/main" id="{DE91CA07-F757-4103-8380-63C06C52E550}"/>
              </a:ext>
            </a:extLst>
          </p:cNvPr>
          <p:cNvCxnSpPr>
            <a:cxnSpLocks/>
            <a:stCxn id="21" idx="1"/>
            <a:endCxn id="17" idx="3"/>
          </p:cNvCxnSpPr>
          <p:nvPr/>
        </p:nvCxnSpPr>
        <p:spPr>
          <a:xfrm flipH="1">
            <a:off x="3557832" y="2581250"/>
            <a:ext cx="1491246" cy="13138"/>
          </a:xfrm>
          <a:prstGeom prst="line">
            <a:avLst/>
          </a:prstGeom>
        </p:spPr>
        <p:style>
          <a:lnRef idx="1">
            <a:schemeClr val="accent1"/>
          </a:lnRef>
          <a:fillRef idx="0">
            <a:schemeClr val="accent1"/>
          </a:fillRef>
          <a:effectRef idx="0">
            <a:schemeClr val="accent1"/>
          </a:effectRef>
          <a:fontRef idx="minor">
            <a:schemeClr val="tx1"/>
          </a:fontRef>
        </p:style>
      </p:cxnSp>
      <p:sp>
        <p:nvSpPr>
          <p:cNvPr id="32" name="正方形/長方形 31">
            <a:extLst>
              <a:ext uri="{FF2B5EF4-FFF2-40B4-BE49-F238E27FC236}">
                <a16:creationId xmlns:a16="http://schemas.microsoft.com/office/drawing/2014/main" id="{CDEC9210-0767-4A3C-A8D4-BD980F999831}"/>
              </a:ext>
            </a:extLst>
          </p:cNvPr>
          <p:cNvSpPr/>
          <p:nvPr/>
        </p:nvSpPr>
        <p:spPr>
          <a:xfrm>
            <a:off x="7424151" y="2243075"/>
            <a:ext cx="1429643" cy="58200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45720" indent="128016" rtl="0" eaLnBrk="1" fontAlgn="ctr" latinLnBrk="0" hangingPunct="1">
              <a:spcBef>
                <a:spcPts val="0"/>
              </a:spcBef>
              <a:spcAft>
                <a:spcPts val="0"/>
              </a:spcAft>
              <a:tabLst>
                <a:tab pos="2700020" algn="ctr"/>
                <a:tab pos="5400040" algn="r"/>
              </a:tabLst>
            </a:pPr>
            <a:r>
              <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HW</a:t>
            </a:r>
            <a:r>
              <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環境構築</a:t>
            </a:r>
            <a:endParaRPr lang="en-US" altLang="ja-JP"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marR="45720" indent="128016" rtl="0" eaLnBrk="1" fontAlgn="ctr" latinLnBrk="0" hangingPunct="1">
              <a:spcBef>
                <a:spcPts val="0"/>
              </a:spcBef>
              <a:spcAft>
                <a:spcPts val="0"/>
              </a:spcAft>
              <a:tabLst>
                <a:tab pos="2700020" algn="ctr"/>
                <a:tab pos="5400040" algn="r"/>
              </a:tabLst>
            </a:pPr>
            <a:r>
              <a:rPr kumimoji="1" lang="ja-JP" altLang="en-US" sz="1200" b="0" i="0" u="none" strike="noStrik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・ライセンス調達</a:t>
            </a:r>
            <a:endParaRPr kumimoji="1" lang="en-US" altLang="ja-JP" sz="1200" b="0" i="0" u="none" strike="noStrik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45720" indent="128016" rtl="0" eaLnBrk="1" fontAlgn="ctr" latinLnBrk="0" hangingPunct="1">
              <a:spcBef>
                <a:spcPts val="0"/>
              </a:spcBef>
              <a:spcAft>
                <a:spcPts val="0"/>
              </a:spcAft>
              <a:tabLst>
                <a:tab pos="2700020" algn="ctr"/>
                <a:tab pos="5400040" algn="r"/>
              </a:tabLst>
            </a:pPr>
            <a:r>
              <a:rPr kumimoji="1" lang="ja-JP" altLang="en-US" sz="1200" b="0" i="0" u="none" strike="noStrik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・ツール操作支援</a:t>
            </a:r>
          </a:p>
        </p:txBody>
      </p:sp>
      <p:sp>
        <p:nvSpPr>
          <p:cNvPr id="33" name="正方形/長方形 32">
            <a:extLst>
              <a:ext uri="{FF2B5EF4-FFF2-40B4-BE49-F238E27FC236}">
                <a16:creationId xmlns:a16="http://schemas.microsoft.com/office/drawing/2014/main" id="{78E3E1E4-B94B-4C30-AC19-E2E245874920}"/>
              </a:ext>
            </a:extLst>
          </p:cNvPr>
          <p:cNvSpPr/>
          <p:nvPr/>
        </p:nvSpPr>
        <p:spPr>
          <a:xfrm>
            <a:off x="5065665" y="3177808"/>
            <a:ext cx="1910402" cy="58200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45720" indent="128016" algn="ctr" rtl="0" eaLnBrk="1" fontAlgn="ctr" latinLnBrk="0" hangingPunct="1">
              <a:spcBef>
                <a:spcPts val="0"/>
              </a:spcBef>
              <a:spcAft>
                <a:spcPts val="0"/>
              </a:spcAft>
              <a:tabLst>
                <a:tab pos="2700020" algn="ctr"/>
                <a:tab pos="5400040" algn="r"/>
              </a:tabLst>
            </a:pPr>
            <a:r>
              <a:rPr lang="ja-JP" altLang="en-US" sz="1200" dirty="0">
                <a:solidFill>
                  <a:schemeClr val="tx1"/>
                </a:solidFill>
                <a:latin typeface="Arial" panose="020B0604020202020204" pitchFamily="34" charset="0"/>
                <a:ea typeface="Meiryo UI" panose="020B0604030504040204" pitchFamily="50" charset="-128"/>
              </a:rPr>
              <a:t>地域情報化アドバイザー</a:t>
            </a:r>
            <a:endParaRPr lang="en-US" altLang="ja-JP" sz="1200" dirty="0">
              <a:solidFill>
                <a:schemeClr val="tx1"/>
              </a:solidFill>
              <a:latin typeface="Arial" panose="020B0604020202020204" pitchFamily="34" charset="0"/>
              <a:ea typeface="Meiryo UI" panose="020B0604030504040204" pitchFamily="50" charset="-128"/>
            </a:endParaRPr>
          </a:p>
        </p:txBody>
      </p:sp>
      <p:sp>
        <p:nvSpPr>
          <p:cNvPr id="34" name="四角形: 角を丸くする 33">
            <a:extLst>
              <a:ext uri="{FF2B5EF4-FFF2-40B4-BE49-F238E27FC236}">
                <a16:creationId xmlns:a16="http://schemas.microsoft.com/office/drawing/2014/main" id="{E3E339A8-A74C-48C4-9B50-0D7079920278}"/>
              </a:ext>
            </a:extLst>
          </p:cNvPr>
          <p:cNvSpPr/>
          <p:nvPr/>
        </p:nvSpPr>
        <p:spPr>
          <a:xfrm>
            <a:off x="6708947" y="3213001"/>
            <a:ext cx="720000" cy="196364"/>
          </a:xfrm>
          <a:prstGeom prst="roundRect">
            <a:avLst>
              <a:gd name="adj" fmla="val 40234"/>
            </a:avLst>
          </a:prstGeom>
          <a:solidFill>
            <a:schemeClr val="bg1">
              <a:lumMod val="75000"/>
            </a:schemeClr>
          </a:solidFill>
          <a:ln>
            <a:noFill/>
          </a:ln>
        </p:spPr>
        <p:txBody>
          <a:bodyPr wrap="square" lIns="36000" rIns="36000" anchor="ctr">
            <a:spAutoFit/>
          </a:bodyPr>
          <a:lstStyle/>
          <a:p>
            <a:pPr algn="ctr" defTabSz="914400">
              <a:lnSpc>
                <a:spcPct val="110000"/>
              </a:lnSpc>
            </a:pPr>
            <a:r>
              <a:rPr lang="ja-JP" altLang="en-US" sz="900" dirty="0">
                <a:solidFill>
                  <a:sysClr val="windowText" lastClr="000000"/>
                </a:solidFill>
                <a:latin typeface="Meiryo UI"/>
                <a:ea typeface="Meiryo UI"/>
              </a:rPr>
              <a:t>検討段階</a:t>
            </a:r>
            <a:endParaRPr kumimoji="1" lang="en-US" altLang="ja-JP" sz="700" dirty="0">
              <a:solidFill>
                <a:sysClr val="windowText" lastClr="000000"/>
              </a:solidFill>
              <a:latin typeface="Meiryo UI"/>
              <a:ea typeface="Meiryo UI"/>
            </a:endParaRPr>
          </a:p>
        </p:txBody>
      </p:sp>
      <p:sp>
        <p:nvSpPr>
          <p:cNvPr id="38" name="正方形/長方形 37">
            <a:extLst>
              <a:ext uri="{FF2B5EF4-FFF2-40B4-BE49-F238E27FC236}">
                <a16:creationId xmlns:a16="http://schemas.microsoft.com/office/drawing/2014/main" id="{EE99E7A8-C839-4FFF-A753-3E6EC8C91EEE}"/>
              </a:ext>
            </a:extLst>
          </p:cNvPr>
          <p:cNvSpPr/>
          <p:nvPr/>
        </p:nvSpPr>
        <p:spPr>
          <a:xfrm>
            <a:off x="7424150" y="3093536"/>
            <a:ext cx="1429643" cy="76751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45720" indent="128016" rtl="0" eaLnBrk="1" fontAlgn="ctr" latinLnBrk="0" hangingPunct="1">
              <a:spcBef>
                <a:spcPts val="0"/>
              </a:spcBef>
              <a:spcAft>
                <a:spcPts val="0"/>
              </a:spcAft>
              <a:tabLst>
                <a:tab pos="2700020" algn="ctr"/>
                <a:tab pos="5400040" algn="r"/>
              </a:tabLst>
            </a:pPr>
            <a:r>
              <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BI</a:t>
            </a:r>
            <a:r>
              <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ツール活用に</a:t>
            </a:r>
            <a:endParaRPr lang="en-US" altLang="ja-JP"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marR="45720" indent="128016" rtl="0" eaLnBrk="1" fontAlgn="ctr" latinLnBrk="0" hangingPunct="1">
              <a:spcBef>
                <a:spcPts val="0"/>
              </a:spcBef>
              <a:spcAft>
                <a:spcPts val="0"/>
              </a:spcAft>
              <a:tabLst>
                <a:tab pos="2700020" algn="ctr"/>
                <a:tab pos="5400040" algn="r"/>
              </a:tabLst>
            </a:pPr>
            <a:r>
              <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関する助言や　</a:t>
            </a:r>
            <a:endParaRPr lang="en-US" altLang="ja-JP"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marR="45720" indent="128016" rtl="0" eaLnBrk="1" fontAlgn="ctr" latinLnBrk="0" hangingPunct="1">
              <a:spcBef>
                <a:spcPts val="0"/>
              </a:spcBef>
              <a:spcAft>
                <a:spcPts val="0"/>
              </a:spcAft>
              <a:tabLst>
                <a:tab pos="2700020" algn="ctr"/>
                <a:tab pos="5400040" algn="r"/>
              </a:tabLst>
            </a:pPr>
            <a:r>
              <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支援</a:t>
            </a:r>
            <a:endParaRPr lang="en-US" altLang="ja-JP"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marR="45720" indent="128016" rtl="0" eaLnBrk="1" fontAlgn="ctr" latinLnBrk="0" hangingPunct="1">
              <a:spcBef>
                <a:spcPts val="0"/>
              </a:spcBef>
              <a:spcAft>
                <a:spcPts val="0"/>
              </a:spcAft>
              <a:tabLst>
                <a:tab pos="2700020" algn="ctr"/>
                <a:tab pos="5400040" algn="r"/>
              </a:tabLst>
            </a:pPr>
            <a:endParaRPr kumimoji="1" lang="en-US" altLang="ja-JP" sz="1200" b="0" i="0" u="none" strike="noStrik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 name="コネクタ: カギ線 9">
            <a:extLst>
              <a:ext uri="{FF2B5EF4-FFF2-40B4-BE49-F238E27FC236}">
                <a16:creationId xmlns:a16="http://schemas.microsoft.com/office/drawing/2014/main" id="{3A554458-2880-4A21-AC15-3A1D211DEA10}"/>
              </a:ext>
            </a:extLst>
          </p:cNvPr>
          <p:cNvCxnSpPr>
            <a:cxnSpLocks/>
            <a:stCxn id="33" idx="1"/>
            <a:endCxn id="17" idx="2"/>
          </p:cNvCxnSpPr>
          <p:nvPr/>
        </p:nvCxnSpPr>
        <p:spPr>
          <a:xfrm rot="10800000">
            <a:off x="2996793" y="2819410"/>
            <a:ext cx="2068872" cy="649400"/>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42" name="正方形/長方形 41">
            <a:extLst>
              <a:ext uri="{FF2B5EF4-FFF2-40B4-BE49-F238E27FC236}">
                <a16:creationId xmlns:a16="http://schemas.microsoft.com/office/drawing/2014/main" id="{2029D0CF-4DB4-42E1-8955-F53CF87A69A7}"/>
              </a:ext>
            </a:extLst>
          </p:cNvPr>
          <p:cNvSpPr/>
          <p:nvPr/>
        </p:nvSpPr>
        <p:spPr>
          <a:xfrm>
            <a:off x="3724353" y="3477878"/>
            <a:ext cx="1122079" cy="4500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45720" indent="128016" algn="ctr" rtl="0" eaLnBrk="1" fontAlgn="ctr" latinLnBrk="0" hangingPunct="1">
              <a:spcBef>
                <a:spcPts val="0"/>
              </a:spcBef>
              <a:spcAft>
                <a:spcPts val="0"/>
              </a:spcAft>
              <a:tabLst>
                <a:tab pos="2700020" algn="ctr"/>
                <a:tab pos="5400040" algn="r"/>
              </a:tabLst>
            </a:pPr>
            <a:r>
              <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助言・提案</a:t>
            </a:r>
            <a:endParaRPr kumimoji="1" lang="ja-JP" altLang="en-US" sz="1200" b="0" i="0" u="none" strike="noStrik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474762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F548B194553CE947A753A2BAFE4FCD24" ma:contentTypeVersion="6" ma:contentTypeDescription="新しいドキュメントを作成します。" ma:contentTypeScope="" ma:versionID="82e4fa2257321166320b057e2fbecaed">
  <xsd:schema xmlns:xsd="http://www.w3.org/2001/XMLSchema" xmlns:xs="http://www.w3.org/2001/XMLSchema" xmlns:p="http://schemas.microsoft.com/office/2006/metadata/properties" xmlns:ns2="739ba7a8-e412-480e-9281-94e1c4b11449" xmlns:ns3="febad569-ddee-4a79-ac4b-4d5541ec0a28" targetNamespace="http://schemas.microsoft.com/office/2006/metadata/properties" ma:root="true" ma:fieldsID="5142665239b03da2f0e2a25065c9ee8f" ns2:_="" ns3:_="">
    <xsd:import namespace="739ba7a8-e412-480e-9281-94e1c4b11449"/>
    <xsd:import namespace="febad569-ddee-4a79-ac4b-4d5541ec0a2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9ba7a8-e412-480e-9281-94e1c4b114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ebad569-ddee-4a79-ac4b-4d5541ec0a28"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18A782-73DA-4176-9C42-AD22C9E1DF31}">
  <ds:schemaRefs>
    <ds:schemaRef ds:uri="http://schemas.microsoft.com/sharepoint/v3/contenttype/forms"/>
  </ds:schemaRefs>
</ds:datastoreItem>
</file>

<file path=customXml/itemProps2.xml><?xml version="1.0" encoding="utf-8"?>
<ds:datastoreItem xmlns:ds="http://schemas.openxmlformats.org/officeDocument/2006/customXml" ds:itemID="{20799499-2C32-4CE2-BA43-DFEC42760B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9ba7a8-e412-480e-9281-94e1c4b11449"/>
    <ds:schemaRef ds:uri="febad569-ddee-4a79-ac4b-4d5541ec0a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F306F79-309E-4519-9DEC-FC333801532A}">
  <ds:schemaRefs>
    <ds:schemaRef ds:uri="http://schemas.microsoft.com/office/2006/metadata/properties"/>
    <ds:schemaRef ds:uri="http://purl.org/dc/dcmitype/"/>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purl.org/dc/elements/1.1/"/>
    <ds:schemaRef ds:uri="febad569-ddee-4a79-ac4b-4d5541ec0a28"/>
    <ds:schemaRef ds:uri="739ba7a8-e412-480e-9281-94e1c4b11449"/>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3556</Words>
  <Application>Microsoft Office PowerPoint</Application>
  <PresentationFormat>画面に合わせる (4:3)</PresentationFormat>
  <Paragraphs>442</Paragraphs>
  <Slides>12</Slides>
  <Notes>10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12</vt:i4>
      </vt:variant>
    </vt:vector>
  </HeadingPairs>
  <TitlesOfParts>
    <vt:vector size="23" baseType="lpstr">
      <vt:lpstr>Meiryo UI</vt:lpstr>
      <vt:lpstr>ＭＳ Ｐゴシック</vt:lpstr>
      <vt:lpstr>ＭＳ Ｐ明朝</vt:lpstr>
      <vt:lpstr>ＭＳ明朝-WinCharSetFFFF-H</vt:lpstr>
      <vt:lpstr>游ゴシック</vt:lpstr>
      <vt:lpstr>游ゴシック Light</vt:lpstr>
      <vt:lpstr>Arial</vt:lpstr>
      <vt:lpstr>Calibri</vt:lpstr>
      <vt:lpstr>Tahoma</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2021-06-15T06:47:27Z</dcterms:created>
  <dcterms:modified xsi:type="dcterms:W3CDTF">2024-03-29T02:41:27Z</dcterms:modified>
</cp:coreProperties>
</file>